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7"/>
  </p:notesMasterIdLst>
  <p:sldIdLst>
    <p:sldId id="258" r:id="rId2"/>
    <p:sldId id="409" r:id="rId3"/>
    <p:sldId id="3907" r:id="rId4"/>
    <p:sldId id="3918" r:id="rId5"/>
    <p:sldId id="3919" r:id="rId6"/>
    <p:sldId id="3967" r:id="rId7"/>
    <p:sldId id="3943" r:id="rId8"/>
    <p:sldId id="3944" r:id="rId9"/>
    <p:sldId id="3968" r:id="rId10"/>
    <p:sldId id="3945" r:id="rId11"/>
    <p:sldId id="3992" r:id="rId12"/>
    <p:sldId id="3957" r:id="rId13"/>
    <p:sldId id="3946" r:id="rId14"/>
    <p:sldId id="3983" r:id="rId15"/>
    <p:sldId id="3984" r:id="rId16"/>
    <p:sldId id="3985" r:id="rId17"/>
    <p:sldId id="3986" r:id="rId18"/>
    <p:sldId id="3987" r:id="rId19"/>
    <p:sldId id="3988" r:id="rId20"/>
    <p:sldId id="3989" r:id="rId21"/>
    <p:sldId id="3990" r:id="rId22"/>
    <p:sldId id="3991" r:id="rId23"/>
    <p:sldId id="3995" r:id="rId24"/>
    <p:sldId id="3996" r:id="rId25"/>
    <p:sldId id="3998" r:id="rId26"/>
    <p:sldId id="3999" r:id="rId27"/>
    <p:sldId id="4000" r:id="rId28"/>
    <p:sldId id="3958" r:id="rId29"/>
    <p:sldId id="3947" r:id="rId30"/>
    <p:sldId id="4004" r:id="rId31"/>
    <p:sldId id="4008" r:id="rId32"/>
    <p:sldId id="4005" r:id="rId33"/>
    <p:sldId id="4006" r:id="rId34"/>
    <p:sldId id="4009" r:id="rId35"/>
    <p:sldId id="4067" r:id="rId36"/>
    <p:sldId id="4007" r:id="rId37"/>
    <p:sldId id="4010" r:id="rId38"/>
    <p:sldId id="4011" r:id="rId39"/>
    <p:sldId id="3959" r:id="rId40"/>
    <p:sldId id="3948" r:id="rId41"/>
    <p:sldId id="4017" r:id="rId42"/>
    <p:sldId id="4016" r:id="rId43"/>
    <p:sldId id="4018" r:id="rId44"/>
    <p:sldId id="4019" r:id="rId45"/>
    <p:sldId id="4068" r:id="rId46"/>
    <p:sldId id="3961" r:id="rId47"/>
    <p:sldId id="3962" r:id="rId48"/>
    <p:sldId id="3963" r:id="rId49"/>
    <p:sldId id="3964" r:id="rId50"/>
    <p:sldId id="4035" r:id="rId51"/>
    <p:sldId id="4031" r:id="rId52"/>
    <p:sldId id="4032" r:id="rId53"/>
    <p:sldId id="4033" r:id="rId54"/>
    <p:sldId id="3965" r:id="rId55"/>
    <p:sldId id="4036" r:id="rId56"/>
    <p:sldId id="4037" r:id="rId57"/>
    <p:sldId id="4038" r:id="rId58"/>
    <p:sldId id="4043" r:id="rId59"/>
    <p:sldId id="4048" r:id="rId60"/>
    <p:sldId id="4049" r:id="rId61"/>
    <p:sldId id="4051" r:id="rId62"/>
    <p:sldId id="4052" r:id="rId63"/>
    <p:sldId id="4053" r:id="rId64"/>
    <p:sldId id="3966" r:id="rId65"/>
    <p:sldId id="4054" r:id="rId66"/>
    <p:sldId id="4055" r:id="rId67"/>
    <p:sldId id="4056" r:id="rId68"/>
    <p:sldId id="4057" r:id="rId69"/>
    <p:sldId id="4058" r:id="rId70"/>
    <p:sldId id="4061" r:id="rId71"/>
    <p:sldId id="4063" r:id="rId72"/>
    <p:sldId id="4064" r:id="rId73"/>
    <p:sldId id="4066" r:id="rId74"/>
    <p:sldId id="3942" r:id="rId75"/>
    <p:sldId id="3688" r:id="rId7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35"/>
    <p:restoredTop sz="94490"/>
  </p:normalViewPr>
  <p:slideViewPr>
    <p:cSldViewPr snapToGrid="0">
      <p:cViewPr>
        <p:scale>
          <a:sx n="113" d="100"/>
          <a:sy n="113" d="100"/>
        </p:scale>
        <p:origin x="992"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31955E-9E3B-4D35-B668-BE18F6EBA41C}" type="doc">
      <dgm:prSet loTypeId="urn:microsoft.com/office/officeart/2005/8/layout/cycle1" loCatId="cycle" qsTypeId="urn:microsoft.com/office/officeart/2005/8/quickstyle/simple1" qsCatId="simple" csTypeId="urn:microsoft.com/office/officeart/2005/8/colors/colorful1" csCatId="colorful" phldr="1"/>
      <dgm:spPr/>
      <dgm:t>
        <a:bodyPr/>
        <a:lstStyle/>
        <a:p>
          <a:endParaRPr lang="en-US"/>
        </a:p>
      </dgm:t>
    </dgm:pt>
    <dgm:pt modelId="{FBC3EC90-0748-42CA-9A24-8E4AFE2B9B7B}">
      <dgm:prSet custT="1"/>
      <dgm:spPr/>
      <dgm:t>
        <a:bodyPr/>
        <a:lstStyle/>
        <a:p>
          <a:r>
            <a:rPr lang="en-US" sz="2000" b="1" i="1" dirty="0">
              <a:latin typeface="Times New Roman" panose="02020603050405020304" pitchFamily="18" charset="0"/>
              <a:cs typeface="Times New Roman" panose="02020603050405020304" pitchFamily="18" charset="0"/>
            </a:rPr>
            <a:t>Handling Complex Patterns</a:t>
          </a:r>
          <a:endParaRPr lang="en-US" sz="2000" dirty="0">
            <a:latin typeface="Times New Roman" panose="02020603050405020304" pitchFamily="18" charset="0"/>
            <a:cs typeface="Times New Roman" panose="02020603050405020304" pitchFamily="18" charset="0"/>
          </a:endParaRPr>
        </a:p>
      </dgm:t>
    </dgm:pt>
    <dgm:pt modelId="{733A43C3-7CFA-47A1-9E61-66A115920BDC}" type="parTrans" cxnId="{8850841D-13C5-4DEB-95C6-64D69C2E49D1}">
      <dgm:prSet/>
      <dgm:spPr/>
      <dgm:t>
        <a:bodyPr/>
        <a:lstStyle/>
        <a:p>
          <a:endParaRPr lang="en-US"/>
        </a:p>
      </dgm:t>
    </dgm:pt>
    <dgm:pt modelId="{DB68880A-E992-4551-AB4E-88F0FD1B3EED}" type="sibTrans" cxnId="{8850841D-13C5-4DEB-95C6-64D69C2E49D1}">
      <dgm:prSet/>
      <dgm:spPr/>
      <dgm:t>
        <a:bodyPr/>
        <a:lstStyle/>
        <a:p>
          <a:endParaRPr lang="en-US"/>
        </a:p>
      </dgm:t>
    </dgm:pt>
    <dgm:pt modelId="{D8761751-2DDD-40C9-9E8F-767DE405F357}">
      <dgm:prSet custT="1"/>
      <dgm:spPr/>
      <dgm:t>
        <a:bodyPr/>
        <a:lstStyle/>
        <a:p>
          <a:r>
            <a:rPr lang="en-US" sz="2000" b="1" i="1" dirty="0">
              <a:latin typeface="Times New Roman" panose="02020603050405020304" pitchFamily="18" charset="0"/>
              <a:cs typeface="Times New Roman" panose="02020603050405020304" pitchFamily="18" charset="0"/>
            </a:rPr>
            <a:t>Scalability</a:t>
          </a:r>
          <a:endParaRPr lang="en-US" sz="2000" dirty="0">
            <a:latin typeface="Times New Roman" panose="02020603050405020304" pitchFamily="18" charset="0"/>
            <a:cs typeface="Times New Roman" panose="02020603050405020304" pitchFamily="18" charset="0"/>
          </a:endParaRPr>
        </a:p>
      </dgm:t>
    </dgm:pt>
    <dgm:pt modelId="{FA3EB852-7925-42BC-A3CC-10CAB458A859}" type="parTrans" cxnId="{88DF2C57-C8E9-42B3-84DD-144954E1DDE7}">
      <dgm:prSet/>
      <dgm:spPr/>
      <dgm:t>
        <a:bodyPr/>
        <a:lstStyle/>
        <a:p>
          <a:endParaRPr lang="en-US"/>
        </a:p>
      </dgm:t>
    </dgm:pt>
    <dgm:pt modelId="{28377A31-F72F-4B0F-830F-CFFDE8A1F472}" type="sibTrans" cxnId="{88DF2C57-C8E9-42B3-84DD-144954E1DDE7}">
      <dgm:prSet/>
      <dgm:spPr/>
      <dgm:t>
        <a:bodyPr/>
        <a:lstStyle/>
        <a:p>
          <a:endParaRPr lang="en-US"/>
        </a:p>
      </dgm:t>
    </dgm:pt>
    <dgm:pt modelId="{43E6E7F5-E9E5-4B39-BB35-6A7225C2482C}">
      <dgm:prSet custT="1"/>
      <dgm:spPr/>
      <dgm:t>
        <a:bodyPr/>
        <a:lstStyle/>
        <a:p>
          <a:r>
            <a:rPr lang="en-US" sz="2000" b="1" i="1" dirty="0">
              <a:latin typeface="Times New Roman" panose="02020603050405020304" pitchFamily="18" charset="0"/>
              <a:cs typeface="Times New Roman" panose="02020603050405020304" pitchFamily="18" charset="0"/>
            </a:rPr>
            <a:t>End-to-End Learning</a:t>
          </a:r>
          <a:endParaRPr lang="en-US" sz="2000" dirty="0">
            <a:latin typeface="Times New Roman" panose="02020603050405020304" pitchFamily="18" charset="0"/>
            <a:cs typeface="Times New Roman" panose="02020603050405020304" pitchFamily="18" charset="0"/>
          </a:endParaRPr>
        </a:p>
      </dgm:t>
    </dgm:pt>
    <dgm:pt modelId="{8697D910-7B47-4F0E-AAFF-597D5B7091CC}" type="parTrans" cxnId="{BFB280A6-92A4-45D5-9668-0F9774555940}">
      <dgm:prSet/>
      <dgm:spPr/>
      <dgm:t>
        <a:bodyPr/>
        <a:lstStyle/>
        <a:p>
          <a:endParaRPr lang="en-US"/>
        </a:p>
      </dgm:t>
    </dgm:pt>
    <dgm:pt modelId="{3A36C1A7-BE4F-4628-B356-91B9DD79630A}" type="sibTrans" cxnId="{BFB280A6-92A4-45D5-9668-0F9774555940}">
      <dgm:prSet/>
      <dgm:spPr/>
      <dgm:t>
        <a:bodyPr/>
        <a:lstStyle/>
        <a:p>
          <a:endParaRPr lang="en-US"/>
        </a:p>
      </dgm:t>
    </dgm:pt>
    <dgm:pt modelId="{677B2352-FAE2-4C81-A331-9FCB08B3BE5D}">
      <dgm:prSet custT="1"/>
      <dgm:spPr/>
      <dgm:t>
        <a:bodyPr/>
        <a:lstStyle/>
        <a:p>
          <a:r>
            <a:rPr lang="en-US" sz="2000" b="1" i="1" dirty="0">
              <a:latin typeface="Times New Roman" panose="02020603050405020304" pitchFamily="18" charset="0"/>
              <a:cs typeface="Times New Roman" panose="02020603050405020304" pitchFamily="18" charset="0"/>
            </a:rPr>
            <a:t>Handling Long-Term Dependencies</a:t>
          </a:r>
          <a:r>
            <a:rPr lang="en-US" sz="2000" dirty="0">
              <a:latin typeface="Times New Roman" panose="02020603050405020304" pitchFamily="18" charset="0"/>
              <a:cs typeface="Times New Roman" panose="02020603050405020304" pitchFamily="18" charset="0"/>
            </a:rPr>
            <a:t>:</a:t>
          </a:r>
        </a:p>
      </dgm:t>
    </dgm:pt>
    <dgm:pt modelId="{9BF51C32-AC1F-42D2-B979-8426C17E756C}" type="parTrans" cxnId="{943BA68C-97E5-4CD2-A1C1-F0C9E75C5650}">
      <dgm:prSet/>
      <dgm:spPr/>
      <dgm:t>
        <a:bodyPr/>
        <a:lstStyle/>
        <a:p>
          <a:endParaRPr lang="en-US"/>
        </a:p>
      </dgm:t>
    </dgm:pt>
    <dgm:pt modelId="{7B637AAB-D203-4077-B7C5-02CDE9FE671F}" type="sibTrans" cxnId="{943BA68C-97E5-4CD2-A1C1-F0C9E75C5650}">
      <dgm:prSet/>
      <dgm:spPr/>
      <dgm:t>
        <a:bodyPr/>
        <a:lstStyle/>
        <a:p>
          <a:endParaRPr lang="en-US"/>
        </a:p>
      </dgm:t>
    </dgm:pt>
    <dgm:pt modelId="{ADAFB9C4-CE5B-DB4A-BB3D-E0E2657399C5}" type="pres">
      <dgm:prSet presAssocID="{6631955E-9E3B-4D35-B668-BE18F6EBA41C}" presName="cycle" presStyleCnt="0">
        <dgm:presLayoutVars>
          <dgm:dir/>
          <dgm:resizeHandles val="exact"/>
        </dgm:presLayoutVars>
      </dgm:prSet>
      <dgm:spPr/>
    </dgm:pt>
    <dgm:pt modelId="{10CF6562-F441-E544-996F-1B6ADEFFACA9}" type="pres">
      <dgm:prSet presAssocID="{FBC3EC90-0748-42CA-9A24-8E4AFE2B9B7B}" presName="dummy" presStyleCnt="0"/>
      <dgm:spPr/>
    </dgm:pt>
    <dgm:pt modelId="{053DD0C1-CD6C-6642-9DD5-FE6D1621ED72}" type="pres">
      <dgm:prSet presAssocID="{FBC3EC90-0748-42CA-9A24-8E4AFE2B9B7B}" presName="node" presStyleLbl="revTx" presStyleIdx="0" presStyleCnt="4">
        <dgm:presLayoutVars>
          <dgm:bulletEnabled val="1"/>
        </dgm:presLayoutVars>
      </dgm:prSet>
      <dgm:spPr/>
    </dgm:pt>
    <dgm:pt modelId="{922C66B3-5794-D84B-AD59-46E9E4F06E68}" type="pres">
      <dgm:prSet presAssocID="{DB68880A-E992-4551-AB4E-88F0FD1B3EED}" presName="sibTrans" presStyleLbl="node1" presStyleIdx="0" presStyleCnt="4"/>
      <dgm:spPr/>
    </dgm:pt>
    <dgm:pt modelId="{48265109-CCA9-2E43-982E-F29A836F5CB2}" type="pres">
      <dgm:prSet presAssocID="{D8761751-2DDD-40C9-9E8F-767DE405F357}" presName="dummy" presStyleCnt="0"/>
      <dgm:spPr/>
    </dgm:pt>
    <dgm:pt modelId="{9C76B052-0E90-1B44-96BE-5B94A5C4FF1D}" type="pres">
      <dgm:prSet presAssocID="{D8761751-2DDD-40C9-9E8F-767DE405F357}" presName="node" presStyleLbl="revTx" presStyleIdx="1" presStyleCnt="4">
        <dgm:presLayoutVars>
          <dgm:bulletEnabled val="1"/>
        </dgm:presLayoutVars>
      </dgm:prSet>
      <dgm:spPr/>
    </dgm:pt>
    <dgm:pt modelId="{079D53C9-2243-E542-93C7-CFF22AD7523C}" type="pres">
      <dgm:prSet presAssocID="{28377A31-F72F-4B0F-830F-CFFDE8A1F472}" presName="sibTrans" presStyleLbl="node1" presStyleIdx="1" presStyleCnt="4"/>
      <dgm:spPr/>
    </dgm:pt>
    <dgm:pt modelId="{AF9D2071-849F-9C4E-AC81-54B4CA0F13D0}" type="pres">
      <dgm:prSet presAssocID="{43E6E7F5-E9E5-4B39-BB35-6A7225C2482C}" presName="dummy" presStyleCnt="0"/>
      <dgm:spPr/>
    </dgm:pt>
    <dgm:pt modelId="{666D8E9B-F3E0-DE45-A1D6-968894A0AF0F}" type="pres">
      <dgm:prSet presAssocID="{43E6E7F5-E9E5-4B39-BB35-6A7225C2482C}" presName="node" presStyleLbl="revTx" presStyleIdx="2" presStyleCnt="4">
        <dgm:presLayoutVars>
          <dgm:bulletEnabled val="1"/>
        </dgm:presLayoutVars>
      </dgm:prSet>
      <dgm:spPr/>
    </dgm:pt>
    <dgm:pt modelId="{8FF3BE60-EC09-8740-9F6B-8E6C87B6088B}" type="pres">
      <dgm:prSet presAssocID="{3A36C1A7-BE4F-4628-B356-91B9DD79630A}" presName="sibTrans" presStyleLbl="node1" presStyleIdx="2" presStyleCnt="4"/>
      <dgm:spPr/>
    </dgm:pt>
    <dgm:pt modelId="{AC0E46E7-FA6F-544C-8A9D-B94FD3990B7F}" type="pres">
      <dgm:prSet presAssocID="{677B2352-FAE2-4C81-A331-9FCB08B3BE5D}" presName="dummy" presStyleCnt="0"/>
      <dgm:spPr/>
    </dgm:pt>
    <dgm:pt modelId="{96CD9C08-AE86-354D-9202-570D157EA3CB}" type="pres">
      <dgm:prSet presAssocID="{677B2352-FAE2-4C81-A331-9FCB08B3BE5D}" presName="node" presStyleLbl="revTx" presStyleIdx="3" presStyleCnt="4">
        <dgm:presLayoutVars>
          <dgm:bulletEnabled val="1"/>
        </dgm:presLayoutVars>
      </dgm:prSet>
      <dgm:spPr/>
    </dgm:pt>
    <dgm:pt modelId="{9C77322D-C7B5-EE49-91D0-DBDEC36986AF}" type="pres">
      <dgm:prSet presAssocID="{7B637AAB-D203-4077-B7C5-02CDE9FE671F}" presName="sibTrans" presStyleLbl="node1" presStyleIdx="3" presStyleCnt="4"/>
      <dgm:spPr/>
    </dgm:pt>
  </dgm:ptLst>
  <dgm:cxnLst>
    <dgm:cxn modelId="{CC985711-195A-2241-A710-9AF3E87E9738}" type="presOf" srcId="{3A36C1A7-BE4F-4628-B356-91B9DD79630A}" destId="{8FF3BE60-EC09-8740-9F6B-8E6C87B6088B}" srcOrd="0" destOrd="0" presId="urn:microsoft.com/office/officeart/2005/8/layout/cycle1"/>
    <dgm:cxn modelId="{8850841D-13C5-4DEB-95C6-64D69C2E49D1}" srcId="{6631955E-9E3B-4D35-B668-BE18F6EBA41C}" destId="{FBC3EC90-0748-42CA-9A24-8E4AFE2B9B7B}" srcOrd="0" destOrd="0" parTransId="{733A43C3-7CFA-47A1-9E61-66A115920BDC}" sibTransId="{DB68880A-E992-4551-AB4E-88F0FD1B3EED}"/>
    <dgm:cxn modelId="{23A46422-6AE1-5A4A-9603-AFC92155E3C2}" type="presOf" srcId="{7B637AAB-D203-4077-B7C5-02CDE9FE671F}" destId="{9C77322D-C7B5-EE49-91D0-DBDEC36986AF}" srcOrd="0" destOrd="0" presId="urn:microsoft.com/office/officeart/2005/8/layout/cycle1"/>
    <dgm:cxn modelId="{0DE0DA34-8EE0-284E-82F7-34DB1B86C56E}" type="presOf" srcId="{FBC3EC90-0748-42CA-9A24-8E4AFE2B9B7B}" destId="{053DD0C1-CD6C-6642-9DD5-FE6D1621ED72}" srcOrd="0" destOrd="0" presId="urn:microsoft.com/office/officeart/2005/8/layout/cycle1"/>
    <dgm:cxn modelId="{88DF2C57-C8E9-42B3-84DD-144954E1DDE7}" srcId="{6631955E-9E3B-4D35-B668-BE18F6EBA41C}" destId="{D8761751-2DDD-40C9-9E8F-767DE405F357}" srcOrd="1" destOrd="0" parTransId="{FA3EB852-7925-42BC-A3CC-10CAB458A859}" sibTransId="{28377A31-F72F-4B0F-830F-CFFDE8A1F472}"/>
    <dgm:cxn modelId="{863CD38A-1857-674A-9909-A2BD9D7CC4E1}" type="presOf" srcId="{D8761751-2DDD-40C9-9E8F-767DE405F357}" destId="{9C76B052-0E90-1B44-96BE-5B94A5C4FF1D}" srcOrd="0" destOrd="0" presId="urn:microsoft.com/office/officeart/2005/8/layout/cycle1"/>
    <dgm:cxn modelId="{AF35638C-58EF-1248-94F0-F299F1511C1D}" type="presOf" srcId="{6631955E-9E3B-4D35-B668-BE18F6EBA41C}" destId="{ADAFB9C4-CE5B-DB4A-BB3D-E0E2657399C5}" srcOrd="0" destOrd="0" presId="urn:microsoft.com/office/officeart/2005/8/layout/cycle1"/>
    <dgm:cxn modelId="{943BA68C-97E5-4CD2-A1C1-F0C9E75C5650}" srcId="{6631955E-9E3B-4D35-B668-BE18F6EBA41C}" destId="{677B2352-FAE2-4C81-A331-9FCB08B3BE5D}" srcOrd="3" destOrd="0" parTransId="{9BF51C32-AC1F-42D2-B979-8426C17E756C}" sibTransId="{7B637AAB-D203-4077-B7C5-02CDE9FE671F}"/>
    <dgm:cxn modelId="{BFB280A6-92A4-45D5-9668-0F9774555940}" srcId="{6631955E-9E3B-4D35-B668-BE18F6EBA41C}" destId="{43E6E7F5-E9E5-4B39-BB35-6A7225C2482C}" srcOrd="2" destOrd="0" parTransId="{8697D910-7B47-4F0E-AAFF-597D5B7091CC}" sibTransId="{3A36C1A7-BE4F-4628-B356-91B9DD79630A}"/>
    <dgm:cxn modelId="{5EE6E8AC-04A7-2345-85F3-2E4A93E76761}" type="presOf" srcId="{DB68880A-E992-4551-AB4E-88F0FD1B3EED}" destId="{922C66B3-5794-D84B-AD59-46E9E4F06E68}" srcOrd="0" destOrd="0" presId="urn:microsoft.com/office/officeart/2005/8/layout/cycle1"/>
    <dgm:cxn modelId="{93D7CAC3-A6C2-1C45-B76A-5FE39841C3EF}" type="presOf" srcId="{43E6E7F5-E9E5-4B39-BB35-6A7225C2482C}" destId="{666D8E9B-F3E0-DE45-A1D6-968894A0AF0F}" srcOrd="0" destOrd="0" presId="urn:microsoft.com/office/officeart/2005/8/layout/cycle1"/>
    <dgm:cxn modelId="{44828CDA-8F1F-244B-B514-2C4542383B4F}" type="presOf" srcId="{28377A31-F72F-4B0F-830F-CFFDE8A1F472}" destId="{079D53C9-2243-E542-93C7-CFF22AD7523C}" srcOrd="0" destOrd="0" presId="urn:microsoft.com/office/officeart/2005/8/layout/cycle1"/>
    <dgm:cxn modelId="{132A00DC-9410-964F-A5E4-4544A0D249F6}" type="presOf" srcId="{677B2352-FAE2-4C81-A331-9FCB08B3BE5D}" destId="{96CD9C08-AE86-354D-9202-570D157EA3CB}" srcOrd="0" destOrd="0" presId="urn:microsoft.com/office/officeart/2005/8/layout/cycle1"/>
    <dgm:cxn modelId="{32E9827D-E9FA-284C-8136-56C04F88E231}" type="presParOf" srcId="{ADAFB9C4-CE5B-DB4A-BB3D-E0E2657399C5}" destId="{10CF6562-F441-E544-996F-1B6ADEFFACA9}" srcOrd="0" destOrd="0" presId="urn:microsoft.com/office/officeart/2005/8/layout/cycle1"/>
    <dgm:cxn modelId="{0D316D3E-96FC-7740-B33C-FDA0487EA100}" type="presParOf" srcId="{ADAFB9C4-CE5B-DB4A-BB3D-E0E2657399C5}" destId="{053DD0C1-CD6C-6642-9DD5-FE6D1621ED72}" srcOrd="1" destOrd="0" presId="urn:microsoft.com/office/officeart/2005/8/layout/cycle1"/>
    <dgm:cxn modelId="{B2176ABA-7726-8647-BB0F-116A42A304C2}" type="presParOf" srcId="{ADAFB9C4-CE5B-DB4A-BB3D-E0E2657399C5}" destId="{922C66B3-5794-D84B-AD59-46E9E4F06E68}" srcOrd="2" destOrd="0" presId="urn:microsoft.com/office/officeart/2005/8/layout/cycle1"/>
    <dgm:cxn modelId="{AD84E864-A014-B84C-A6EE-835C849F6DC8}" type="presParOf" srcId="{ADAFB9C4-CE5B-DB4A-BB3D-E0E2657399C5}" destId="{48265109-CCA9-2E43-982E-F29A836F5CB2}" srcOrd="3" destOrd="0" presId="urn:microsoft.com/office/officeart/2005/8/layout/cycle1"/>
    <dgm:cxn modelId="{F445FBE2-E3AE-D24A-AC66-6D3632B12D2F}" type="presParOf" srcId="{ADAFB9C4-CE5B-DB4A-BB3D-E0E2657399C5}" destId="{9C76B052-0E90-1B44-96BE-5B94A5C4FF1D}" srcOrd="4" destOrd="0" presId="urn:microsoft.com/office/officeart/2005/8/layout/cycle1"/>
    <dgm:cxn modelId="{327F38FC-77A7-EA43-96CB-15B23B6F6F5B}" type="presParOf" srcId="{ADAFB9C4-CE5B-DB4A-BB3D-E0E2657399C5}" destId="{079D53C9-2243-E542-93C7-CFF22AD7523C}" srcOrd="5" destOrd="0" presId="urn:microsoft.com/office/officeart/2005/8/layout/cycle1"/>
    <dgm:cxn modelId="{F24769D7-7075-8E4F-BB87-22B0228A7B99}" type="presParOf" srcId="{ADAFB9C4-CE5B-DB4A-BB3D-E0E2657399C5}" destId="{AF9D2071-849F-9C4E-AC81-54B4CA0F13D0}" srcOrd="6" destOrd="0" presId="urn:microsoft.com/office/officeart/2005/8/layout/cycle1"/>
    <dgm:cxn modelId="{D47A4789-DB12-104F-A582-5F887FFA6976}" type="presParOf" srcId="{ADAFB9C4-CE5B-DB4A-BB3D-E0E2657399C5}" destId="{666D8E9B-F3E0-DE45-A1D6-968894A0AF0F}" srcOrd="7" destOrd="0" presId="urn:microsoft.com/office/officeart/2005/8/layout/cycle1"/>
    <dgm:cxn modelId="{F1B60F0A-3099-4A4F-B508-E34B2449B1E5}" type="presParOf" srcId="{ADAFB9C4-CE5B-DB4A-BB3D-E0E2657399C5}" destId="{8FF3BE60-EC09-8740-9F6B-8E6C87B6088B}" srcOrd="8" destOrd="0" presId="urn:microsoft.com/office/officeart/2005/8/layout/cycle1"/>
    <dgm:cxn modelId="{87D2E2DA-24D3-3149-AF94-885DA3418B26}" type="presParOf" srcId="{ADAFB9C4-CE5B-DB4A-BB3D-E0E2657399C5}" destId="{AC0E46E7-FA6F-544C-8A9D-B94FD3990B7F}" srcOrd="9" destOrd="0" presId="urn:microsoft.com/office/officeart/2005/8/layout/cycle1"/>
    <dgm:cxn modelId="{27D1228C-463B-0341-B726-FAF661A64DA6}" type="presParOf" srcId="{ADAFB9C4-CE5B-DB4A-BB3D-E0E2657399C5}" destId="{96CD9C08-AE86-354D-9202-570D157EA3CB}" srcOrd="10" destOrd="0" presId="urn:microsoft.com/office/officeart/2005/8/layout/cycle1"/>
    <dgm:cxn modelId="{541364E0-0E61-2543-AFCB-D9C399AE5D1D}" type="presParOf" srcId="{ADAFB9C4-CE5B-DB4A-BB3D-E0E2657399C5}" destId="{9C77322D-C7B5-EE49-91D0-DBDEC36986AF}" srcOrd="11"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DD0C1-CD6C-6642-9DD5-FE6D1621ED72}">
      <dsp:nvSpPr>
        <dsp:cNvPr id="0" name=""/>
        <dsp:cNvSpPr/>
      </dsp:nvSpPr>
      <dsp:spPr>
        <a:xfrm>
          <a:off x="4088492" y="142875"/>
          <a:ext cx="2296332" cy="2296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i="1" kern="1200" dirty="0">
              <a:latin typeface="Times New Roman" panose="02020603050405020304" pitchFamily="18" charset="0"/>
              <a:cs typeface="Times New Roman" panose="02020603050405020304" pitchFamily="18" charset="0"/>
            </a:rPr>
            <a:t>Handling Complex Patterns</a:t>
          </a:r>
          <a:endParaRPr lang="en-US" sz="2000" kern="1200" dirty="0">
            <a:latin typeface="Times New Roman" panose="02020603050405020304" pitchFamily="18" charset="0"/>
            <a:cs typeface="Times New Roman" panose="02020603050405020304" pitchFamily="18" charset="0"/>
          </a:endParaRPr>
        </a:p>
      </dsp:txBody>
      <dsp:txXfrm>
        <a:off x="4088492" y="142875"/>
        <a:ext cx="2296332" cy="2296332"/>
      </dsp:txXfrm>
    </dsp:sp>
    <dsp:sp modelId="{922C66B3-5794-D84B-AD59-46E9E4F06E68}">
      <dsp:nvSpPr>
        <dsp:cNvPr id="0" name=""/>
        <dsp:cNvSpPr/>
      </dsp:nvSpPr>
      <dsp:spPr>
        <a:xfrm>
          <a:off x="37761" y="-2818"/>
          <a:ext cx="6492756" cy="6492756"/>
        </a:xfrm>
        <a:prstGeom prst="circularArrow">
          <a:avLst>
            <a:gd name="adj1" fmla="val 6897"/>
            <a:gd name="adj2" fmla="val 464925"/>
            <a:gd name="adj3" fmla="val 551213"/>
            <a:gd name="adj4" fmla="val 20583862"/>
            <a:gd name="adj5" fmla="val 804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76B052-0E90-1B44-96BE-5B94A5C4FF1D}">
      <dsp:nvSpPr>
        <dsp:cNvPr id="0" name=""/>
        <dsp:cNvSpPr/>
      </dsp:nvSpPr>
      <dsp:spPr>
        <a:xfrm>
          <a:off x="4088492" y="4047911"/>
          <a:ext cx="2296332" cy="2296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i="1" kern="1200" dirty="0">
              <a:latin typeface="Times New Roman" panose="02020603050405020304" pitchFamily="18" charset="0"/>
              <a:cs typeface="Times New Roman" panose="02020603050405020304" pitchFamily="18" charset="0"/>
            </a:rPr>
            <a:t>Scalability</a:t>
          </a:r>
          <a:endParaRPr lang="en-US" sz="2000" kern="1200" dirty="0">
            <a:latin typeface="Times New Roman" panose="02020603050405020304" pitchFamily="18" charset="0"/>
            <a:cs typeface="Times New Roman" panose="02020603050405020304" pitchFamily="18" charset="0"/>
          </a:endParaRPr>
        </a:p>
      </dsp:txBody>
      <dsp:txXfrm>
        <a:off x="4088492" y="4047911"/>
        <a:ext cx="2296332" cy="2296332"/>
      </dsp:txXfrm>
    </dsp:sp>
    <dsp:sp modelId="{079D53C9-2243-E542-93C7-CFF22AD7523C}">
      <dsp:nvSpPr>
        <dsp:cNvPr id="0" name=""/>
        <dsp:cNvSpPr/>
      </dsp:nvSpPr>
      <dsp:spPr>
        <a:xfrm>
          <a:off x="37761" y="-2818"/>
          <a:ext cx="6492756" cy="6492756"/>
        </a:xfrm>
        <a:prstGeom prst="circularArrow">
          <a:avLst>
            <a:gd name="adj1" fmla="val 6897"/>
            <a:gd name="adj2" fmla="val 464925"/>
            <a:gd name="adj3" fmla="val 5951213"/>
            <a:gd name="adj4" fmla="val 4383862"/>
            <a:gd name="adj5" fmla="val 8046"/>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6D8E9B-F3E0-DE45-A1D6-968894A0AF0F}">
      <dsp:nvSpPr>
        <dsp:cNvPr id="0" name=""/>
        <dsp:cNvSpPr/>
      </dsp:nvSpPr>
      <dsp:spPr>
        <a:xfrm>
          <a:off x="183455" y="4047911"/>
          <a:ext cx="2296332" cy="2296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i="1" kern="1200" dirty="0">
              <a:latin typeface="Times New Roman" panose="02020603050405020304" pitchFamily="18" charset="0"/>
              <a:cs typeface="Times New Roman" panose="02020603050405020304" pitchFamily="18" charset="0"/>
            </a:rPr>
            <a:t>End-to-End Learning</a:t>
          </a:r>
          <a:endParaRPr lang="en-US" sz="2000" kern="1200" dirty="0">
            <a:latin typeface="Times New Roman" panose="02020603050405020304" pitchFamily="18" charset="0"/>
            <a:cs typeface="Times New Roman" panose="02020603050405020304" pitchFamily="18" charset="0"/>
          </a:endParaRPr>
        </a:p>
      </dsp:txBody>
      <dsp:txXfrm>
        <a:off x="183455" y="4047911"/>
        <a:ext cx="2296332" cy="2296332"/>
      </dsp:txXfrm>
    </dsp:sp>
    <dsp:sp modelId="{8FF3BE60-EC09-8740-9F6B-8E6C87B6088B}">
      <dsp:nvSpPr>
        <dsp:cNvPr id="0" name=""/>
        <dsp:cNvSpPr/>
      </dsp:nvSpPr>
      <dsp:spPr>
        <a:xfrm>
          <a:off x="37761" y="-2818"/>
          <a:ext cx="6492756" cy="6492756"/>
        </a:xfrm>
        <a:prstGeom prst="circularArrow">
          <a:avLst>
            <a:gd name="adj1" fmla="val 6897"/>
            <a:gd name="adj2" fmla="val 464925"/>
            <a:gd name="adj3" fmla="val 11351213"/>
            <a:gd name="adj4" fmla="val 9783862"/>
            <a:gd name="adj5" fmla="val 8046"/>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CD9C08-AE86-354D-9202-570D157EA3CB}">
      <dsp:nvSpPr>
        <dsp:cNvPr id="0" name=""/>
        <dsp:cNvSpPr/>
      </dsp:nvSpPr>
      <dsp:spPr>
        <a:xfrm>
          <a:off x="183455" y="142875"/>
          <a:ext cx="2296332" cy="2296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i="1" kern="1200" dirty="0">
              <a:latin typeface="Times New Roman" panose="02020603050405020304" pitchFamily="18" charset="0"/>
              <a:cs typeface="Times New Roman" panose="02020603050405020304" pitchFamily="18" charset="0"/>
            </a:rPr>
            <a:t>Handling Long-Term Dependencies</a:t>
          </a:r>
          <a:r>
            <a:rPr lang="en-US" sz="2000" kern="1200" dirty="0">
              <a:latin typeface="Times New Roman" panose="02020603050405020304" pitchFamily="18" charset="0"/>
              <a:cs typeface="Times New Roman" panose="02020603050405020304" pitchFamily="18" charset="0"/>
            </a:rPr>
            <a:t>:</a:t>
          </a:r>
        </a:p>
      </dsp:txBody>
      <dsp:txXfrm>
        <a:off x="183455" y="142875"/>
        <a:ext cx="2296332" cy="2296332"/>
      </dsp:txXfrm>
    </dsp:sp>
    <dsp:sp modelId="{9C77322D-C7B5-EE49-91D0-DBDEC36986AF}">
      <dsp:nvSpPr>
        <dsp:cNvPr id="0" name=""/>
        <dsp:cNvSpPr/>
      </dsp:nvSpPr>
      <dsp:spPr>
        <a:xfrm>
          <a:off x="37761" y="-2818"/>
          <a:ext cx="6492756" cy="6492756"/>
        </a:xfrm>
        <a:prstGeom prst="circularArrow">
          <a:avLst>
            <a:gd name="adj1" fmla="val 6897"/>
            <a:gd name="adj2" fmla="val 464925"/>
            <a:gd name="adj3" fmla="val 16751213"/>
            <a:gd name="adj4" fmla="val 15183862"/>
            <a:gd name="adj5" fmla="val 8046"/>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gif>
</file>

<file path=ppt/media/image16.png>
</file>

<file path=ppt/media/image17.gif>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png>
</file>

<file path=ppt/media/image46.jpe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jpeg>
</file>

<file path=ppt/media/image74.png>
</file>

<file path=ppt/media/image75.png>
</file>

<file path=ppt/media/image76.png>
</file>

<file path=ppt/media/image77.png>
</file>

<file path=ppt/media/image78.gif>
</file>

<file path=ppt/media/image79.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4730E3-337E-0F4D-A971-E9C4F44E559D}" type="datetimeFigureOut">
              <a:rPr lang="en-US" smtClean="0"/>
              <a:t>7/10/25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1869AF-5C2C-1648-BAFF-88CB496E098D}" type="slidenum">
              <a:rPr lang="en-US" smtClean="0"/>
              <a:t>‹#›</a:t>
            </a:fld>
            <a:endParaRPr lang="en-US"/>
          </a:p>
        </p:txBody>
      </p:sp>
    </p:spTree>
    <p:extLst>
      <p:ext uri="{BB962C8B-B14F-4D97-AF65-F5344CB8AC3E}">
        <p14:creationId xmlns:p14="http://schemas.microsoft.com/office/powerpoint/2010/main" val="3962496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1869AF-5C2C-1648-BAFF-88CB496E098D}" type="slidenum">
              <a:rPr lang="en-US" smtClean="0"/>
              <a:t>73</a:t>
            </a:fld>
            <a:endParaRPr lang="en-US"/>
          </a:p>
        </p:txBody>
      </p:sp>
    </p:spTree>
    <p:extLst>
      <p:ext uri="{BB962C8B-B14F-4D97-AF65-F5344CB8AC3E}">
        <p14:creationId xmlns:p14="http://schemas.microsoft.com/office/powerpoint/2010/main" val="2047629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7/10/25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Main Title &amp; Subtitle_AI010">
    <p:spTree>
      <p:nvGrpSpPr>
        <p:cNvPr id="1" name=""/>
        <p:cNvGrpSpPr/>
        <p:nvPr/>
      </p:nvGrpSpPr>
      <p:grpSpPr>
        <a:xfrm>
          <a:off x="0" y="0"/>
          <a:ext cx="0" cy="0"/>
          <a:chOff x="0" y="0"/>
          <a:chExt cx="0" cy="0"/>
        </a:xfrm>
      </p:grpSpPr>
      <p:sp>
        <p:nvSpPr>
          <p:cNvPr id="2" name="Freeform 477">
            <a:extLst>
              <a:ext uri="{FF2B5EF4-FFF2-40B4-BE49-F238E27FC236}">
                <a16:creationId xmlns:a16="http://schemas.microsoft.com/office/drawing/2014/main" id="{2D90AF0B-000F-4BEF-9BB5-EFE8E0E8C432}"/>
              </a:ext>
            </a:extLst>
          </p:cNvPr>
          <p:cNvSpPr>
            <a:spLocks/>
          </p:cNvSpPr>
          <p:nvPr userDrawn="1"/>
        </p:nvSpPr>
        <p:spPr bwMode="auto">
          <a:xfrm>
            <a:off x="0" y="0"/>
            <a:ext cx="12192000" cy="6858000"/>
          </a:xfrm>
          <a:prstGeom prst="rect">
            <a:avLst/>
          </a:prstGeom>
          <a:gradFill>
            <a:gsLst>
              <a:gs pos="0">
                <a:srgbClr val="000C39"/>
              </a:gs>
              <a:gs pos="79000">
                <a:srgbClr val="0F4DA2"/>
              </a:gs>
            </a:gsLst>
            <a:lin ang="0" scaled="0"/>
          </a:gradFill>
          <a:ln>
            <a:noFill/>
          </a:ln>
        </p:spPr>
        <p:txBody>
          <a:bodyPr vert="horz" wrap="square" lIns="91440" tIns="45720" rIns="91440" bIns="45720" numCol="1" anchor="t" anchorCtr="0" compatLnSpc="1">
            <a:prstTxWarp prst="textNoShape">
              <a:avLst/>
            </a:prstTxWarp>
          </a:bodyPr>
          <a:lstStyle/>
          <a:p>
            <a:endParaRPr lang="en-US" sz="1800" dirty="0"/>
          </a:p>
        </p:txBody>
      </p:sp>
      <p:grpSp>
        <p:nvGrpSpPr>
          <p:cNvPr id="305" name="Group 304">
            <a:extLst>
              <a:ext uri="{FF2B5EF4-FFF2-40B4-BE49-F238E27FC236}">
                <a16:creationId xmlns:a16="http://schemas.microsoft.com/office/drawing/2014/main" id="{3605D1E3-B7AC-4DA4-A1E1-5C79F54F403C}"/>
              </a:ext>
            </a:extLst>
          </p:cNvPr>
          <p:cNvGrpSpPr/>
          <p:nvPr userDrawn="1"/>
        </p:nvGrpSpPr>
        <p:grpSpPr>
          <a:xfrm>
            <a:off x="0" y="2406088"/>
            <a:ext cx="12192000" cy="2953312"/>
            <a:chOff x="0" y="1352550"/>
            <a:chExt cx="9147175" cy="2954338"/>
          </a:xfrm>
          <a:gradFill>
            <a:gsLst>
              <a:gs pos="5000">
                <a:schemeClr val="accent1">
                  <a:lumMod val="5000"/>
                  <a:lumOff val="95000"/>
                  <a:alpha val="0"/>
                </a:schemeClr>
              </a:gs>
              <a:gs pos="50000">
                <a:schemeClr val="accent1">
                  <a:lumMod val="45000"/>
                  <a:lumOff val="55000"/>
                  <a:alpha val="20000"/>
                </a:schemeClr>
              </a:gs>
              <a:gs pos="95000">
                <a:schemeClr val="accent1">
                  <a:lumMod val="30000"/>
                  <a:lumOff val="70000"/>
                  <a:alpha val="0"/>
                </a:schemeClr>
              </a:gs>
            </a:gsLst>
            <a:lin ang="0" scaled="0"/>
          </a:gradFill>
        </p:grpSpPr>
        <p:grpSp>
          <p:nvGrpSpPr>
            <p:cNvPr id="306" name="Group 205">
              <a:extLst>
                <a:ext uri="{FF2B5EF4-FFF2-40B4-BE49-F238E27FC236}">
                  <a16:creationId xmlns:a16="http://schemas.microsoft.com/office/drawing/2014/main" id="{267FB697-D763-49D3-B937-0F8142B712ED}"/>
                </a:ext>
              </a:extLst>
            </p:cNvPr>
            <p:cNvGrpSpPr>
              <a:grpSpLocks/>
            </p:cNvGrpSpPr>
            <p:nvPr/>
          </p:nvGrpSpPr>
          <p:grpSpPr bwMode="auto">
            <a:xfrm>
              <a:off x="0" y="1352550"/>
              <a:ext cx="9147175" cy="2954338"/>
              <a:chOff x="0" y="852"/>
              <a:chExt cx="5762" cy="1861"/>
            </a:xfrm>
            <a:grpFill/>
          </p:grpSpPr>
          <p:sp>
            <p:nvSpPr>
              <p:cNvPr id="335" name="Freeform 5">
                <a:extLst>
                  <a:ext uri="{FF2B5EF4-FFF2-40B4-BE49-F238E27FC236}">
                    <a16:creationId xmlns:a16="http://schemas.microsoft.com/office/drawing/2014/main" id="{D3327F28-9628-44C6-A8A1-84B32F3664C9}"/>
                  </a:ext>
                </a:extLst>
              </p:cNvPr>
              <p:cNvSpPr>
                <a:spLocks noEditPoints="1"/>
              </p:cNvSpPr>
              <p:nvPr/>
            </p:nvSpPr>
            <p:spPr bwMode="auto">
              <a:xfrm>
                <a:off x="6" y="1446"/>
                <a:ext cx="5752" cy="679"/>
              </a:xfrm>
              <a:custGeom>
                <a:avLst/>
                <a:gdLst>
                  <a:gd name="T0" fmla="*/ 1453 w 3002"/>
                  <a:gd name="T1" fmla="*/ 345 h 354"/>
                  <a:gd name="T2" fmla="*/ 1603 w 3002"/>
                  <a:gd name="T3" fmla="*/ 332 h 354"/>
                  <a:gd name="T4" fmla="*/ 1452 w 3002"/>
                  <a:gd name="T5" fmla="*/ 340 h 354"/>
                  <a:gd name="T6" fmla="*/ 1603 w 3002"/>
                  <a:gd name="T7" fmla="*/ 332 h 354"/>
                  <a:gd name="T8" fmla="*/ 1635 w 3002"/>
                  <a:gd name="T9" fmla="*/ 323 h 354"/>
                  <a:gd name="T10" fmla="*/ 1640 w 3002"/>
                  <a:gd name="T11" fmla="*/ 318 h 354"/>
                  <a:gd name="T12" fmla="*/ 1648 w 3002"/>
                  <a:gd name="T13" fmla="*/ 316 h 354"/>
                  <a:gd name="T14" fmla="*/ 1670 w 3002"/>
                  <a:gd name="T15" fmla="*/ 315 h 354"/>
                  <a:gd name="T16" fmla="*/ 2763 w 3002"/>
                  <a:gd name="T17" fmla="*/ 305 h 354"/>
                  <a:gd name="T18" fmla="*/ 2748 w 3002"/>
                  <a:gd name="T19" fmla="*/ 315 h 354"/>
                  <a:gd name="T20" fmla="*/ 1690 w 3002"/>
                  <a:gd name="T21" fmla="*/ 304 h 354"/>
                  <a:gd name="T22" fmla="*/ 1697 w 3002"/>
                  <a:gd name="T23" fmla="*/ 306 h 354"/>
                  <a:gd name="T24" fmla="*/ 1697 w 3002"/>
                  <a:gd name="T25" fmla="*/ 301 h 354"/>
                  <a:gd name="T26" fmla="*/ 1710 w 3002"/>
                  <a:gd name="T27" fmla="*/ 297 h 354"/>
                  <a:gd name="T28" fmla="*/ 1402 w 3002"/>
                  <a:gd name="T29" fmla="*/ 341 h 354"/>
                  <a:gd name="T30" fmla="*/ 1730 w 3002"/>
                  <a:gd name="T31" fmla="*/ 290 h 354"/>
                  <a:gd name="T32" fmla="*/ 1736 w 3002"/>
                  <a:gd name="T33" fmla="*/ 293 h 354"/>
                  <a:gd name="T34" fmla="*/ 1736 w 3002"/>
                  <a:gd name="T35" fmla="*/ 288 h 354"/>
                  <a:gd name="T36" fmla="*/ 1750 w 3002"/>
                  <a:gd name="T37" fmla="*/ 283 h 354"/>
                  <a:gd name="T38" fmla="*/ 1761 w 3002"/>
                  <a:gd name="T39" fmla="*/ 284 h 354"/>
                  <a:gd name="T40" fmla="*/ 1771 w 3002"/>
                  <a:gd name="T41" fmla="*/ 275 h 354"/>
                  <a:gd name="T42" fmla="*/ 1781 w 3002"/>
                  <a:gd name="T43" fmla="*/ 277 h 354"/>
                  <a:gd name="T44" fmla="*/ 1812 w 3002"/>
                  <a:gd name="T45" fmla="*/ 260 h 354"/>
                  <a:gd name="T46" fmla="*/ 1816 w 3002"/>
                  <a:gd name="T47" fmla="*/ 264 h 354"/>
                  <a:gd name="T48" fmla="*/ 1817 w 3002"/>
                  <a:gd name="T49" fmla="*/ 258 h 354"/>
                  <a:gd name="T50" fmla="*/ 1833 w 3002"/>
                  <a:gd name="T51" fmla="*/ 253 h 354"/>
                  <a:gd name="T52" fmla="*/ 1842 w 3002"/>
                  <a:gd name="T53" fmla="*/ 255 h 354"/>
                  <a:gd name="T54" fmla="*/ 1878 w 3002"/>
                  <a:gd name="T55" fmla="*/ 239 h 354"/>
                  <a:gd name="T56" fmla="*/ 1882 w 3002"/>
                  <a:gd name="T57" fmla="*/ 243 h 354"/>
                  <a:gd name="T58" fmla="*/ 1883 w 3002"/>
                  <a:gd name="T59" fmla="*/ 238 h 354"/>
                  <a:gd name="T60" fmla="*/ 1901 w 3002"/>
                  <a:gd name="T61" fmla="*/ 234 h 354"/>
                  <a:gd name="T62" fmla="*/ 2225 w 3002"/>
                  <a:gd name="T63" fmla="*/ 291 h 354"/>
                  <a:gd name="T64" fmla="*/ 2530 w 3002"/>
                  <a:gd name="T65" fmla="*/ 354 h 354"/>
                  <a:gd name="T66" fmla="*/ 2521 w 3002"/>
                  <a:gd name="T67" fmla="*/ 353 h 354"/>
                  <a:gd name="T68" fmla="*/ 1968 w 3002"/>
                  <a:gd name="T69" fmla="*/ 226 h 354"/>
                  <a:gd name="T70" fmla="*/ 1909 w 3002"/>
                  <a:gd name="T71" fmla="*/ 237 h 354"/>
                  <a:gd name="T72" fmla="*/ 1978 w 3002"/>
                  <a:gd name="T73" fmla="*/ 231 h 354"/>
                  <a:gd name="T74" fmla="*/ 2999 w 3002"/>
                  <a:gd name="T75" fmla="*/ 185 h 354"/>
                  <a:gd name="T76" fmla="*/ 3002 w 3002"/>
                  <a:gd name="T77" fmla="*/ 189 h 354"/>
                  <a:gd name="T78" fmla="*/ 966 w 3002"/>
                  <a:gd name="T79" fmla="*/ 174 h 354"/>
                  <a:gd name="T80" fmla="*/ 1231 w 3002"/>
                  <a:gd name="T81" fmla="*/ 292 h 354"/>
                  <a:gd name="T82" fmla="*/ 568 w 3002"/>
                  <a:gd name="T83" fmla="*/ 36 h 354"/>
                  <a:gd name="T84" fmla="*/ 962 w 3002"/>
                  <a:gd name="T85" fmla="*/ 167 h 354"/>
                  <a:gd name="T86" fmla="*/ 552 w 3002"/>
                  <a:gd name="T87" fmla="*/ 37 h 354"/>
                  <a:gd name="T88" fmla="*/ 557 w 3002"/>
                  <a:gd name="T89" fmla="*/ 33 h 354"/>
                  <a:gd name="T90" fmla="*/ 545 w 3002"/>
                  <a:gd name="T91" fmla="*/ 36 h 354"/>
                  <a:gd name="T92" fmla="*/ 536 w 3002"/>
                  <a:gd name="T93" fmla="*/ 29 h 354"/>
                  <a:gd name="T94" fmla="*/ 540 w 3002"/>
                  <a:gd name="T95" fmla="*/ 30 h 354"/>
                  <a:gd name="T96" fmla="*/ 519 w 3002"/>
                  <a:gd name="T97" fmla="*/ 30 h 354"/>
                  <a:gd name="T98" fmla="*/ 526 w 3002"/>
                  <a:gd name="T99" fmla="*/ 27 h 354"/>
                  <a:gd name="T100" fmla="*/ 518 w 3002"/>
                  <a:gd name="T101" fmla="*/ 25 h 354"/>
                  <a:gd name="T102" fmla="*/ 497 w 3002"/>
                  <a:gd name="T103" fmla="*/ 26 h 354"/>
                  <a:gd name="T104" fmla="*/ 505 w 3002"/>
                  <a:gd name="T105" fmla="*/ 23 h 354"/>
                  <a:gd name="T106" fmla="*/ 2 w 3002"/>
                  <a:gd name="T107" fmla="*/ 52 h 354"/>
                  <a:gd name="T108" fmla="*/ 495 w 3002"/>
                  <a:gd name="T109" fmla="*/ 21 h 354"/>
                  <a:gd name="T110" fmla="*/ 496 w 3002"/>
                  <a:gd name="T111" fmla="*/ 21 h 354"/>
                  <a:gd name="T112" fmla="*/ 475 w 3002"/>
                  <a:gd name="T113" fmla="*/ 22 h 354"/>
                  <a:gd name="T114" fmla="*/ 485 w 3002"/>
                  <a:gd name="T115" fmla="*/ 19 h 354"/>
                  <a:gd name="T116" fmla="*/ 465 w 3002"/>
                  <a:gd name="T117" fmla="*/ 21 h 354"/>
                  <a:gd name="T118" fmla="*/ 82 w 3002"/>
                  <a:gd name="T119" fmla="*/ 20 h 354"/>
                  <a:gd name="T120" fmla="*/ 278 w 3002"/>
                  <a:gd name="T121" fmla="*/ 4 h 354"/>
                  <a:gd name="T122" fmla="*/ 390 w 3002"/>
                  <a:gd name="T123" fmla="*/ 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02" h="354">
                    <a:moveTo>
                      <a:pt x="1424" y="339"/>
                    </a:moveTo>
                    <a:cubicBezTo>
                      <a:pt x="1421" y="340"/>
                      <a:pt x="1419" y="341"/>
                      <a:pt x="1416" y="343"/>
                    </a:cubicBezTo>
                    <a:cubicBezTo>
                      <a:pt x="1429" y="344"/>
                      <a:pt x="1441" y="345"/>
                      <a:pt x="1453" y="345"/>
                    </a:cubicBezTo>
                    <a:cubicBezTo>
                      <a:pt x="1450" y="343"/>
                      <a:pt x="1447" y="342"/>
                      <a:pt x="1445" y="340"/>
                    </a:cubicBezTo>
                    <a:cubicBezTo>
                      <a:pt x="1438" y="340"/>
                      <a:pt x="1431" y="339"/>
                      <a:pt x="1424" y="339"/>
                    </a:cubicBezTo>
                    <a:moveTo>
                      <a:pt x="1603" y="332"/>
                    </a:moveTo>
                    <a:cubicBezTo>
                      <a:pt x="1588" y="333"/>
                      <a:pt x="1574" y="334"/>
                      <a:pt x="1559" y="335"/>
                    </a:cubicBezTo>
                    <a:cubicBezTo>
                      <a:pt x="1532" y="339"/>
                      <a:pt x="1504" y="341"/>
                      <a:pt x="1475" y="341"/>
                    </a:cubicBezTo>
                    <a:cubicBezTo>
                      <a:pt x="1468" y="341"/>
                      <a:pt x="1460" y="341"/>
                      <a:pt x="1452" y="340"/>
                    </a:cubicBezTo>
                    <a:cubicBezTo>
                      <a:pt x="1455" y="342"/>
                      <a:pt x="1458" y="344"/>
                      <a:pt x="1460" y="345"/>
                    </a:cubicBezTo>
                    <a:cubicBezTo>
                      <a:pt x="1465" y="346"/>
                      <a:pt x="1470" y="346"/>
                      <a:pt x="1475" y="346"/>
                    </a:cubicBezTo>
                    <a:cubicBezTo>
                      <a:pt x="1521" y="346"/>
                      <a:pt x="1563" y="340"/>
                      <a:pt x="1603" y="332"/>
                    </a:cubicBezTo>
                    <a:moveTo>
                      <a:pt x="1626" y="322"/>
                    </a:moveTo>
                    <a:cubicBezTo>
                      <a:pt x="1624" y="322"/>
                      <a:pt x="1623" y="323"/>
                      <a:pt x="1621" y="323"/>
                    </a:cubicBezTo>
                    <a:cubicBezTo>
                      <a:pt x="1626" y="323"/>
                      <a:pt x="1630" y="323"/>
                      <a:pt x="1635" y="323"/>
                    </a:cubicBezTo>
                    <a:cubicBezTo>
                      <a:pt x="1632" y="322"/>
                      <a:pt x="1629" y="322"/>
                      <a:pt x="1626" y="322"/>
                    </a:cubicBezTo>
                    <a:moveTo>
                      <a:pt x="1648" y="316"/>
                    </a:moveTo>
                    <a:cubicBezTo>
                      <a:pt x="1645" y="317"/>
                      <a:pt x="1643" y="318"/>
                      <a:pt x="1640" y="318"/>
                    </a:cubicBezTo>
                    <a:cubicBezTo>
                      <a:pt x="1645" y="319"/>
                      <a:pt x="1650" y="319"/>
                      <a:pt x="1655" y="319"/>
                    </a:cubicBezTo>
                    <a:cubicBezTo>
                      <a:pt x="1656" y="319"/>
                      <a:pt x="1657" y="319"/>
                      <a:pt x="1659" y="318"/>
                    </a:cubicBezTo>
                    <a:cubicBezTo>
                      <a:pt x="1655" y="318"/>
                      <a:pt x="1652" y="317"/>
                      <a:pt x="1648" y="316"/>
                    </a:cubicBezTo>
                    <a:moveTo>
                      <a:pt x="1670" y="310"/>
                    </a:moveTo>
                    <a:cubicBezTo>
                      <a:pt x="1666" y="311"/>
                      <a:pt x="1662" y="312"/>
                      <a:pt x="1659" y="313"/>
                    </a:cubicBezTo>
                    <a:cubicBezTo>
                      <a:pt x="1662" y="314"/>
                      <a:pt x="1666" y="314"/>
                      <a:pt x="1670" y="315"/>
                    </a:cubicBezTo>
                    <a:cubicBezTo>
                      <a:pt x="1673" y="314"/>
                      <a:pt x="1676" y="313"/>
                      <a:pt x="1679" y="312"/>
                    </a:cubicBezTo>
                    <a:cubicBezTo>
                      <a:pt x="1676" y="311"/>
                      <a:pt x="1673" y="311"/>
                      <a:pt x="1670" y="310"/>
                    </a:cubicBezTo>
                    <a:moveTo>
                      <a:pt x="2763" y="305"/>
                    </a:moveTo>
                    <a:cubicBezTo>
                      <a:pt x="2699" y="329"/>
                      <a:pt x="2641" y="343"/>
                      <a:pt x="2588" y="349"/>
                    </a:cubicBezTo>
                    <a:cubicBezTo>
                      <a:pt x="2587" y="350"/>
                      <a:pt x="2586" y="351"/>
                      <a:pt x="2585" y="351"/>
                    </a:cubicBezTo>
                    <a:cubicBezTo>
                      <a:pt x="2635" y="347"/>
                      <a:pt x="2689" y="336"/>
                      <a:pt x="2748" y="315"/>
                    </a:cubicBezTo>
                    <a:cubicBezTo>
                      <a:pt x="2754" y="313"/>
                      <a:pt x="2760" y="311"/>
                      <a:pt x="2766" y="309"/>
                    </a:cubicBezTo>
                    <a:cubicBezTo>
                      <a:pt x="2765" y="308"/>
                      <a:pt x="2764" y="307"/>
                      <a:pt x="2763" y="305"/>
                    </a:cubicBezTo>
                    <a:moveTo>
                      <a:pt x="1690" y="304"/>
                    </a:moveTo>
                    <a:cubicBezTo>
                      <a:pt x="1686" y="305"/>
                      <a:pt x="1682" y="306"/>
                      <a:pt x="1678" y="308"/>
                    </a:cubicBezTo>
                    <a:cubicBezTo>
                      <a:pt x="1681" y="308"/>
                      <a:pt x="1683" y="309"/>
                      <a:pt x="1686" y="310"/>
                    </a:cubicBezTo>
                    <a:cubicBezTo>
                      <a:pt x="1690" y="309"/>
                      <a:pt x="1694" y="308"/>
                      <a:pt x="1697" y="306"/>
                    </a:cubicBezTo>
                    <a:cubicBezTo>
                      <a:pt x="1695" y="306"/>
                      <a:pt x="1692" y="305"/>
                      <a:pt x="1690" y="304"/>
                    </a:cubicBezTo>
                    <a:moveTo>
                      <a:pt x="1710" y="297"/>
                    </a:moveTo>
                    <a:cubicBezTo>
                      <a:pt x="1706" y="298"/>
                      <a:pt x="1701" y="300"/>
                      <a:pt x="1697" y="301"/>
                    </a:cubicBezTo>
                    <a:cubicBezTo>
                      <a:pt x="1700" y="302"/>
                      <a:pt x="1702" y="303"/>
                      <a:pt x="1705" y="304"/>
                    </a:cubicBezTo>
                    <a:cubicBezTo>
                      <a:pt x="1709" y="303"/>
                      <a:pt x="1713" y="301"/>
                      <a:pt x="1716" y="300"/>
                    </a:cubicBezTo>
                    <a:cubicBezTo>
                      <a:pt x="1714" y="299"/>
                      <a:pt x="1712" y="298"/>
                      <a:pt x="1710" y="297"/>
                    </a:cubicBezTo>
                    <a:moveTo>
                      <a:pt x="1240" y="296"/>
                    </a:moveTo>
                    <a:cubicBezTo>
                      <a:pt x="1239" y="297"/>
                      <a:pt x="1237" y="298"/>
                      <a:pt x="1236" y="299"/>
                    </a:cubicBezTo>
                    <a:cubicBezTo>
                      <a:pt x="1295" y="322"/>
                      <a:pt x="1351" y="335"/>
                      <a:pt x="1402" y="341"/>
                    </a:cubicBezTo>
                    <a:cubicBezTo>
                      <a:pt x="1405" y="340"/>
                      <a:pt x="1407" y="338"/>
                      <a:pt x="1410" y="337"/>
                    </a:cubicBezTo>
                    <a:cubicBezTo>
                      <a:pt x="1358" y="331"/>
                      <a:pt x="1301" y="318"/>
                      <a:pt x="1240" y="296"/>
                    </a:cubicBezTo>
                    <a:moveTo>
                      <a:pt x="1730" y="290"/>
                    </a:moveTo>
                    <a:cubicBezTo>
                      <a:pt x="1726" y="292"/>
                      <a:pt x="1721" y="293"/>
                      <a:pt x="1717" y="295"/>
                    </a:cubicBezTo>
                    <a:cubicBezTo>
                      <a:pt x="1719" y="296"/>
                      <a:pt x="1721" y="297"/>
                      <a:pt x="1723" y="298"/>
                    </a:cubicBezTo>
                    <a:cubicBezTo>
                      <a:pt x="1727" y="296"/>
                      <a:pt x="1732" y="295"/>
                      <a:pt x="1736" y="293"/>
                    </a:cubicBezTo>
                    <a:cubicBezTo>
                      <a:pt x="1734" y="292"/>
                      <a:pt x="1732" y="291"/>
                      <a:pt x="1730" y="290"/>
                    </a:cubicBezTo>
                    <a:moveTo>
                      <a:pt x="1750" y="283"/>
                    </a:moveTo>
                    <a:cubicBezTo>
                      <a:pt x="1746" y="284"/>
                      <a:pt x="1741" y="286"/>
                      <a:pt x="1736" y="288"/>
                    </a:cubicBezTo>
                    <a:cubicBezTo>
                      <a:pt x="1738" y="289"/>
                      <a:pt x="1740" y="290"/>
                      <a:pt x="1742" y="291"/>
                    </a:cubicBezTo>
                    <a:cubicBezTo>
                      <a:pt x="1747" y="289"/>
                      <a:pt x="1751" y="288"/>
                      <a:pt x="1756" y="286"/>
                    </a:cubicBezTo>
                    <a:cubicBezTo>
                      <a:pt x="1754" y="285"/>
                      <a:pt x="1752" y="284"/>
                      <a:pt x="1750" y="283"/>
                    </a:cubicBezTo>
                    <a:moveTo>
                      <a:pt x="1771" y="275"/>
                    </a:moveTo>
                    <a:cubicBezTo>
                      <a:pt x="1766" y="277"/>
                      <a:pt x="1761" y="279"/>
                      <a:pt x="1756" y="281"/>
                    </a:cubicBezTo>
                    <a:cubicBezTo>
                      <a:pt x="1758" y="282"/>
                      <a:pt x="1760" y="283"/>
                      <a:pt x="1761" y="284"/>
                    </a:cubicBezTo>
                    <a:cubicBezTo>
                      <a:pt x="1766" y="282"/>
                      <a:pt x="1770" y="281"/>
                      <a:pt x="1774" y="279"/>
                    </a:cubicBezTo>
                    <a:cubicBezTo>
                      <a:pt x="1775" y="279"/>
                      <a:pt x="1775" y="279"/>
                      <a:pt x="1775" y="279"/>
                    </a:cubicBezTo>
                    <a:cubicBezTo>
                      <a:pt x="1774" y="277"/>
                      <a:pt x="1772" y="276"/>
                      <a:pt x="1771" y="275"/>
                    </a:cubicBezTo>
                    <a:moveTo>
                      <a:pt x="1791" y="268"/>
                    </a:moveTo>
                    <a:cubicBezTo>
                      <a:pt x="1786" y="269"/>
                      <a:pt x="1781" y="271"/>
                      <a:pt x="1776" y="273"/>
                    </a:cubicBezTo>
                    <a:cubicBezTo>
                      <a:pt x="1778" y="274"/>
                      <a:pt x="1779" y="275"/>
                      <a:pt x="1781" y="277"/>
                    </a:cubicBezTo>
                    <a:cubicBezTo>
                      <a:pt x="1786" y="275"/>
                      <a:pt x="1791" y="273"/>
                      <a:pt x="1796" y="271"/>
                    </a:cubicBezTo>
                    <a:cubicBezTo>
                      <a:pt x="1794" y="270"/>
                      <a:pt x="1793" y="269"/>
                      <a:pt x="1791" y="268"/>
                    </a:cubicBezTo>
                    <a:moveTo>
                      <a:pt x="1812" y="260"/>
                    </a:moveTo>
                    <a:cubicBezTo>
                      <a:pt x="1807" y="262"/>
                      <a:pt x="1802" y="264"/>
                      <a:pt x="1797" y="266"/>
                    </a:cubicBezTo>
                    <a:cubicBezTo>
                      <a:pt x="1798" y="267"/>
                      <a:pt x="1800" y="268"/>
                      <a:pt x="1801" y="269"/>
                    </a:cubicBezTo>
                    <a:cubicBezTo>
                      <a:pt x="1806" y="267"/>
                      <a:pt x="1811" y="266"/>
                      <a:pt x="1816" y="264"/>
                    </a:cubicBezTo>
                    <a:cubicBezTo>
                      <a:pt x="1815" y="263"/>
                      <a:pt x="1814" y="261"/>
                      <a:pt x="1812" y="260"/>
                    </a:cubicBezTo>
                    <a:moveTo>
                      <a:pt x="1833" y="253"/>
                    </a:moveTo>
                    <a:cubicBezTo>
                      <a:pt x="1828" y="255"/>
                      <a:pt x="1823" y="256"/>
                      <a:pt x="1817" y="258"/>
                    </a:cubicBezTo>
                    <a:cubicBezTo>
                      <a:pt x="1819" y="260"/>
                      <a:pt x="1820" y="261"/>
                      <a:pt x="1821" y="262"/>
                    </a:cubicBezTo>
                    <a:cubicBezTo>
                      <a:pt x="1827" y="260"/>
                      <a:pt x="1832" y="258"/>
                      <a:pt x="1837" y="257"/>
                    </a:cubicBezTo>
                    <a:cubicBezTo>
                      <a:pt x="1836" y="255"/>
                      <a:pt x="1835" y="254"/>
                      <a:pt x="1833" y="253"/>
                    </a:cubicBezTo>
                    <a:moveTo>
                      <a:pt x="1855" y="246"/>
                    </a:moveTo>
                    <a:cubicBezTo>
                      <a:pt x="1850" y="247"/>
                      <a:pt x="1844" y="249"/>
                      <a:pt x="1839" y="251"/>
                    </a:cubicBezTo>
                    <a:cubicBezTo>
                      <a:pt x="1840" y="252"/>
                      <a:pt x="1841" y="254"/>
                      <a:pt x="1842" y="255"/>
                    </a:cubicBezTo>
                    <a:cubicBezTo>
                      <a:pt x="1848" y="253"/>
                      <a:pt x="1853" y="251"/>
                      <a:pt x="1859" y="250"/>
                    </a:cubicBezTo>
                    <a:cubicBezTo>
                      <a:pt x="1858" y="248"/>
                      <a:pt x="1856" y="247"/>
                      <a:pt x="1855" y="246"/>
                    </a:cubicBezTo>
                    <a:moveTo>
                      <a:pt x="1878" y="239"/>
                    </a:moveTo>
                    <a:cubicBezTo>
                      <a:pt x="1872" y="241"/>
                      <a:pt x="1866" y="242"/>
                      <a:pt x="1860" y="244"/>
                    </a:cubicBezTo>
                    <a:cubicBezTo>
                      <a:pt x="1862" y="245"/>
                      <a:pt x="1863" y="247"/>
                      <a:pt x="1864" y="248"/>
                    </a:cubicBezTo>
                    <a:cubicBezTo>
                      <a:pt x="1870" y="246"/>
                      <a:pt x="1876" y="245"/>
                      <a:pt x="1882" y="243"/>
                    </a:cubicBezTo>
                    <a:cubicBezTo>
                      <a:pt x="1880" y="242"/>
                      <a:pt x="1879" y="240"/>
                      <a:pt x="1878" y="239"/>
                    </a:cubicBezTo>
                    <a:moveTo>
                      <a:pt x="1901" y="234"/>
                    </a:moveTo>
                    <a:cubicBezTo>
                      <a:pt x="1895" y="235"/>
                      <a:pt x="1889" y="236"/>
                      <a:pt x="1883" y="238"/>
                    </a:cubicBezTo>
                    <a:cubicBezTo>
                      <a:pt x="1884" y="239"/>
                      <a:pt x="1886" y="240"/>
                      <a:pt x="1887" y="242"/>
                    </a:cubicBezTo>
                    <a:cubicBezTo>
                      <a:pt x="1893" y="240"/>
                      <a:pt x="1898" y="239"/>
                      <a:pt x="1904" y="238"/>
                    </a:cubicBezTo>
                    <a:cubicBezTo>
                      <a:pt x="1903" y="236"/>
                      <a:pt x="1902" y="235"/>
                      <a:pt x="1901" y="234"/>
                    </a:cubicBezTo>
                    <a:moveTo>
                      <a:pt x="1979" y="226"/>
                    </a:moveTo>
                    <a:cubicBezTo>
                      <a:pt x="1980" y="228"/>
                      <a:pt x="1982" y="229"/>
                      <a:pt x="1983" y="231"/>
                    </a:cubicBezTo>
                    <a:cubicBezTo>
                      <a:pt x="2070" y="234"/>
                      <a:pt x="2146" y="262"/>
                      <a:pt x="2225" y="291"/>
                    </a:cubicBezTo>
                    <a:cubicBezTo>
                      <a:pt x="2228" y="292"/>
                      <a:pt x="2232" y="293"/>
                      <a:pt x="2235" y="295"/>
                    </a:cubicBezTo>
                    <a:cubicBezTo>
                      <a:pt x="2240" y="296"/>
                      <a:pt x="2245" y="298"/>
                      <a:pt x="2251" y="299"/>
                    </a:cubicBezTo>
                    <a:cubicBezTo>
                      <a:pt x="2337" y="326"/>
                      <a:pt x="2425" y="354"/>
                      <a:pt x="2530" y="354"/>
                    </a:cubicBezTo>
                    <a:cubicBezTo>
                      <a:pt x="2546" y="354"/>
                      <a:pt x="2562" y="353"/>
                      <a:pt x="2579" y="352"/>
                    </a:cubicBezTo>
                    <a:cubicBezTo>
                      <a:pt x="2580" y="351"/>
                      <a:pt x="2580" y="351"/>
                      <a:pt x="2581" y="350"/>
                    </a:cubicBezTo>
                    <a:cubicBezTo>
                      <a:pt x="2561" y="352"/>
                      <a:pt x="2541" y="353"/>
                      <a:pt x="2521" y="353"/>
                    </a:cubicBezTo>
                    <a:cubicBezTo>
                      <a:pt x="2408" y="353"/>
                      <a:pt x="2317" y="319"/>
                      <a:pt x="2227" y="286"/>
                    </a:cubicBezTo>
                    <a:cubicBezTo>
                      <a:pt x="2145" y="256"/>
                      <a:pt x="2068" y="228"/>
                      <a:pt x="1979" y="226"/>
                    </a:cubicBezTo>
                    <a:moveTo>
                      <a:pt x="1968" y="226"/>
                    </a:moveTo>
                    <a:cubicBezTo>
                      <a:pt x="1968" y="226"/>
                      <a:pt x="1968" y="226"/>
                      <a:pt x="1968" y="226"/>
                    </a:cubicBezTo>
                    <a:cubicBezTo>
                      <a:pt x="1947" y="226"/>
                      <a:pt x="1927" y="228"/>
                      <a:pt x="1906" y="233"/>
                    </a:cubicBezTo>
                    <a:cubicBezTo>
                      <a:pt x="1907" y="234"/>
                      <a:pt x="1908" y="235"/>
                      <a:pt x="1909" y="237"/>
                    </a:cubicBezTo>
                    <a:cubicBezTo>
                      <a:pt x="1929" y="233"/>
                      <a:pt x="1948" y="231"/>
                      <a:pt x="1968" y="231"/>
                    </a:cubicBezTo>
                    <a:cubicBezTo>
                      <a:pt x="1968" y="231"/>
                      <a:pt x="1968" y="231"/>
                      <a:pt x="1968" y="231"/>
                    </a:cubicBezTo>
                    <a:cubicBezTo>
                      <a:pt x="1971" y="231"/>
                      <a:pt x="1975" y="231"/>
                      <a:pt x="1978" y="231"/>
                    </a:cubicBezTo>
                    <a:cubicBezTo>
                      <a:pt x="1976" y="229"/>
                      <a:pt x="1975" y="227"/>
                      <a:pt x="1973" y="226"/>
                    </a:cubicBezTo>
                    <a:cubicBezTo>
                      <a:pt x="1971" y="226"/>
                      <a:pt x="1970" y="226"/>
                      <a:pt x="1968" y="226"/>
                    </a:cubicBezTo>
                    <a:moveTo>
                      <a:pt x="2999" y="185"/>
                    </a:moveTo>
                    <a:cubicBezTo>
                      <a:pt x="2915" y="238"/>
                      <a:pt x="2840" y="276"/>
                      <a:pt x="2772" y="302"/>
                    </a:cubicBezTo>
                    <a:cubicBezTo>
                      <a:pt x="2773" y="303"/>
                      <a:pt x="2774" y="304"/>
                      <a:pt x="2775" y="306"/>
                    </a:cubicBezTo>
                    <a:cubicBezTo>
                      <a:pt x="2846" y="278"/>
                      <a:pt x="2922" y="239"/>
                      <a:pt x="3002" y="189"/>
                    </a:cubicBezTo>
                    <a:cubicBezTo>
                      <a:pt x="2999" y="185"/>
                      <a:pt x="2999" y="185"/>
                      <a:pt x="2999" y="185"/>
                    </a:cubicBezTo>
                    <a:moveTo>
                      <a:pt x="971" y="171"/>
                    </a:moveTo>
                    <a:cubicBezTo>
                      <a:pt x="969" y="172"/>
                      <a:pt x="968" y="173"/>
                      <a:pt x="966" y="174"/>
                    </a:cubicBezTo>
                    <a:cubicBezTo>
                      <a:pt x="1022" y="198"/>
                      <a:pt x="1081" y="226"/>
                      <a:pt x="1142" y="257"/>
                    </a:cubicBezTo>
                    <a:cubicBezTo>
                      <a:pt x="1171" y="272"/>
                      <a:pt x="1199" y="285"/>
                      <a:pt x="1226" y="295"/>
                    </a:cubicBezTo>
                    <a:cubicBezTo>
                      <a:pt x="1228" y="294"/>
                      <a:pt x="1230" y="293"/>
                      <a:pt x="1231" y="292"/>
                    </a:cubicBezTo>
                    <a:cubicBezTo>
                      <a:pt x="1203" y="281"/>
                      <a:pt x="1174" y="268"/>
                      <a:pt x="1144" y="253"/>
                    </a:cubicBezTo>
                    <a:cubicBezTo>
                      <a:pt x="1084" y="222"/>
                      <a:pt x="1026" y="195"/>
                      <a:pt x="971" y="171"/>
                    </a:cubicBezTo>
                    <a:moveTo>
                      <a:pt x="568" y="36"/>
                    </a:moveTo>
                    <a:cubicBezTo>
                      <a:pt x="567" y="37"/>
                      <a:pt x="565" y="38"/>
                      <a:pt x="563" y="40"/>
                    </a:cubicBezTo>
                    <a:cubicBezTo>
                      <a:pt x="675" y="64"/>
                      <a:pt x="806" y="105"/>
                      <a:pt x="957" y="170"/>
                    </a:cubicBezTo>
                    <a:cubicBezTo>
                      <a:pt x="958" y="169"/>
                      <a:pt x="960" y="168"/>
                      <a:pt x="962" y="167"/>
                    </a:cubicBezTo>
                    <a:cubicBezTo>
                      <a:pt x="811" y="102"/>
                      <a:pt x="680" y="61"/>
                      <a:pt x="568" y="36"/>
                    </a:cubicBezTo>
                    <a:moveTo>
                      <a:pt x="557" y="33"/>
                    </a:moveTo>
                    <a:cubicBezTo>
                      <a:pt x="555" y="35"/>
                      <a:pt x="554" y="36"/>
                      <a:pt x="552" y="37"/>
                    </a:cubicBezTo>
                    <a:cubicBezTo>
                      <a:pt x="553" y="37"/>
                      <a:pt x="555" y="38"/>
                      <a:pt x="557" y="38"/>
                    </a:cubicBezTo>
                    <a:cubicBezTo>
                      <a:pt x="558" y="37"/>
                      <a:pt x="560" y="36"/>
                      <a:pt x="562" y="34"/>
                    </a:cubicBezTo>
                    <a:cubicBezTo>
                      <a:pt x="560" y="34"/>
                      <a:pt x="559" y="34"/>
                      <a:pt x="557" y="33"/>
                    </a:cubicBezTo>
                    <a:moveTo>
                      <a:pt x="547" y="31"/>
                    </a:moveTo>
                    <a:cubicBezTo>
                      <a:pt x="545" y="32"/>
                      <a:pt x="543" y="34"/>
                      <a:pt x="541" y="35"/>
                    </a:cubicBezTo>
                    <a:cubicBezTo>
                      <a:pt x="542" y="35"/>
                      <a:pt x="544" y="35"/>
                      <a:pt x="545" y="36"/>
                    </a:cubicBezTo>
                    <a:cubicBezTo>
                      <a:pt x="547" y="34"/>
                      <a:pt x="549" y="33"/>
                      <a:pt x="550" y="32"/>
                    </a:cubicBezTo>
                    <a:cubicBezTo>
                      <a:pt x="549" y="32"/>
                      <a:pt x="548" y="31"/>
                      <a:pt x="547" y="31"/>
                    </a:cubicBezTo>
                    <a:moveTo>
                      <a:pt x="536" y="29"/>
                    </a:moveTo>
                    <a:cubicBezTo>
                      <a:pt x="534" y="30"/>
                      <a:pt x="532" y="31"/>
                      <a:pt x="530" y="33"/>
                    </a:cubicBezTo>
                    <a:cubicBezTo>
                      <a:pt x="531" y="33"/>
                      <a:pt x="533" y="33"/>
                      <a:pt x="534" y="33"/>
                    </a:cubicBezTo>
                    <a:cubicBezTo>
                      <a:pt x="536" y="32"/>
                      <a:pt x="538" y="31"/>
                      <a:pt x="540" y="30"/>
                    </a:cubicBezTo>
                    <a:cubicBezTo>
                      <a:pt x="539" y="29"/>
                      <a:pt x="537" y="29"/>
                      <a:pt x="536" y="29"/>
                    </a:cubicBezTo>
                    <a:moveTo>
                      <a:pt x="526" y="27"/>
                    </a:moveTo>
                    <a:cubicBezTo>
                      <a:pt x="523" y="28"/>
                      <a:pt x="521" y="29"/>
                      <a:pt x="519" y="30"/>
                    </a:cubicBezTo>
                    <a:cubicBezTo>
                      <a:pt x="520" y="31"/>
                      <a:pt x="522" y="31"/>
                      <a:pt x="523" y="31"/>
                    </a:cubicBezTo>
                    <a:cubicBezTo>
                      <a:pt x="525" y="30"/>
                      <a:pt x="527" y="29"/>
                      <a:pt x="529" y="27"/>
                    </a:cubicBezTo>
                    <a:cubicBezTo>
                      <a:pt x="528" y="27"/>
                      <a:pt x="527" y="27"/>
                      <a:pt x="526" y="27"/>
                    </a:cubicBezTo>
                    <a:moveTo>
                      <a:pt x="516" y="25"/>
                    </a:moveTo>
                    <a:cubicBezTo>
                      <a:pt x="515" y="26"/>
                      <a:pt x="514" y="27"/>
                      <a:pt x="513" y="28"/>
                    </a:cubicBezTo>
                    <a:cubicBezTo>
                      <a:pt x="514" y="27"/>
                      <a:pt x="516" y="26"/>
                      <a:pt x="518" y="25"/>
                    </a:cubicBezTo>
                    <a:cubicBezTo>
                      <a:pt x="517" y="25"/>
                      <a:pt x="517" y="25"/>
                      <a:pt x="516" y="25"/>
                    </a:cubicBezTo>
                    <a:moveTo>
                      <a:pt x="505" y="23"/>
                    </a:moveTo>
                    <a:cubicBezTo>
                      <a:pt x="502" y="24"/>
                      <a:pt x="500" y="25"/>
                      <a:pt x="497" y="26"/>
                    </a:cubicBezTo>
                    <a:cubicBezTo>
                      <a:pt x="498" y="26"/>
                      <a:pt x="499" y="27"/>
                      <a:pt x="500" y="27"/>
                    </a:cubicBezTo>
                    <a:cubicBezTo>
                      <a:pt x="502" y="26"/>
                      <a:pt x="505" y="24"/>
                      <a:pt x="507" y="23"/>
                    </a:cubicBezTo>
                    <a:cubicBezTo>
                      <a:pt x="506" y="23"/>
                      <a:pt x="506" y="23"/>
                      <a:pt x="505" y="23"/>
                    </a:cubicBezTo>
                    <a:moveTo>
                      <a:pt x="74" y="22"/>
                    </a:moveTo>
                    <a:cubicBezTo>
                      <a:pt x="25" y="34"/>
                      <a:pt x="0" y="47"/>
                      <a:pt x="0" y="47"/>
                    </a:cubicBezTo>
                    <a:cubicBezTo>
                      <a:pt x="2" y="52"/>
                      <a:pt x="2" y="52"/>
                      <a:pt x="2" y="52"/>
                    </a:cubicBezTo>
                    <a:cubicBezTo>
                      <a:pt x="2" y="51"/>
                      <a:pt x="27" y="38"/>
                      <a:pt x="77" y="26"/>
                    </a:cubicBezTo>
                    <a:cubicBezTo>
                      <a:pt x="76" y="24"/>
                      <a:pt x="75" y="23"/>
                      <a:pt x="74" y="22"/>
                    </a:cubicBezTo>
                    <a:moveTo>
                      <a:pt x="495" y="21"/>
                    </a:moveTo>
                    <a:cubicBezTo>
                      <a:pt x="492" y="22"/>
                      <a:pt x="489" y="23"/>
                      <a:pt x="486" y="24"/>
                    </a:cubicBezTo>
                    <a:cubicBezTo>
                      <a:pt x="487" y="24"/>
                      <a:pt x="488" y="25"/>
                      <a:pt x="488" y="25"/>
                    </a:cubicBezTo>
                    <a:cubicBezTo>
                      <a:pt x="491" y="24"/>
                      <a:pt x="494" y="22"/>
                      <a:pt x="496" y="21"/>
                    </a:cubicBezTo>
                    <a:cubicBezTo>
                      <a:pt x="496" y="21"/>
                      <a:pt x="495" y="21"/>
                      <a:pt x="495" y="21"/>
                    </a:cubicBezTo>
                    <a:moveTo>
                      <a:pt x="485" y="19"/>
                    </a:moveTo>
                    <a:cubicBezTo>
                      <a:pt x="481" y="20"/>
                      <a:pt x="478" y="21"/>
                      <a:pt x="475" y="22"/>
                    </a:cubicBezTo>
                    <a:cubicBezTo>
                      <a:pt x="476" y="23"/>
                      <a:pt x="476" y="23"/>
                      <a:pt x="477" y="23"/>
                    </a:cubicBezTo>
                    <a:cubicBezTo>
                      <a:pt x="480" y="22"/>
                      <a:pt x="482" y="20"/>
                      <a:pt x="485" y="19"/>
                    </a:cubicBezTo>
                    <a:cubicBezTo>
                      <a:pt x="485" y="19"/>
                      <a:pt x="485" y="19"/>
                      <a:pt x="485" y="19"/>
                    </a:cubicBezTo>
                    <a:moveTo>
                      <a:pt x="471" y="19"/>
                    </a:moveTo>
                    <a:cubicBezTo>
                      <a:pt x="469" y="19"/>
                      <a:pt x="466" y="20"/>
                      <a:pt x="464" y="21"/>
                    </a:cubicBezTo>
                    <a:cubicBezTo>
                      <a:pt x="465" y="21"/>
                      <a:pt x="465" y="21"/>
                      <a:pt x="465" y="21"/>
                    </a:cubicBezTo>
                    <a:cubicBezTo>
                      <a:pt x="467" y="20"/>
                      <a:pt x="469" y="19"/>
                      <a:pt x="471" y="19"/>
                    </a:cubicBezTo>
                    <a:moveTo>
                      <a:pt x="270" y="0"/>
                    </a:moveTo>
                    <a:cubicBezTo>
                      <a:pt x="189" y="0"/>
                      <a:pt x="127" y="9"/>
                      <a:pt x="82" y="20"/>
                    </a:cubicBezTo>
                    <a:cubicBezTo>
                      <a:pt x="84" y="21"/>
                      <a:pt x="85" y="22"/>
                      <a:pt x="86" y="24"/>
                    </a:cubicBezTo>
                    <a:cubicBezTo>
                      <a:pt x="130" y="13"/>
                      <a:pt x="191" y="4"/>
                      <a:pt x="270" y="4"/>
                    </a:cubicBezTo>
                    <a:cubicBezTo>
                      <a:pt x="273" y="4"/>
                      <a:pt x="276" y="4"/>
                      <a:pt x="278" y="4"/>
                    </a:cubicBezTo>
                    <a:cubicBezTo>
                      <a:pt x="293" y="5"/>
                      <a:pt x="310" y="5"/>
                      <a:pt x="327" y="6"/>
                    </a:cubicBezTo>
                    <a:cubicBezTo>
                      <a:pt x="336" y="6"/>
                      <a:pt x="346" y="6"/>
                      <a:pt x="355" y="6"/>
                    </a:cubicBezTo>
                    <a:cubicBezTo>
                      <a:pt x="367" y="6"/>
                      <a:pt x="378" y="6"/>
                      <a:pt x="390" y="6"/>
                    </a:cubicBezTo>
                    <a:cubicBezTo>
                      <a:pt x="348" y="2"/>
                      <a:pt x="311" y="0"/>
                      <a:pt x="278" y="0"/>
                    </a:cubicBezTo>
                    <a:cubicBezTo>
                      <a:pt x="275" y="0"/>
                      <a:pt x="273" y="0"/>
                      <a:pt x="27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36" name="Freeform 6">
                <a:extLst>
                  <a:ext uri="{FF2B5EF4-FFF2-40B4-BE49-F238E27FC236}">
                    <a16:creationId xmlns:a16="http://schemas.microsoft.com/office/drawing/2014/main" id="{8084223C-9814-40EF-98AC-FB2B2679973F}"/>
                  </a:ext>
                </a:extLst>
              </p:cNvPr>
              <p:cNvSpPr>
                <a:spLocks noEditPoints="1"/>
              </p:cNvSpPr>
              <p:nvPr/>
            </p:nvSpPr>
            <p:spPr bwMode="auto">
              <a:xfrm>
                <a:off x="4" y="1457"/>
                <a:ext cx="5754" cy="670"/>
              </a:xfrm>
              <a:custGeom>
                <a:avLst/>
                <a:gdLst>
                  <a:gd name="T0" fmla="*/ 1541 w 3003"/>
                  <a:gd name="T1" fmla="*/ 329 h 349"/>
                  <a:gd name="T2" fmla="*/ 1642 w 3003"/>
                  <a:gd name="T3" fmla="*/ 321 h 349"/>
                  <a:gd name="T4" fmla="*/ 1600 w 3003"/>
                  <a:gd name="T5" fmla="*/ 322 h 349"/>
                  <a:gd name="T6" fmla="*/ 1422 w 3003"/>
                  <a:gd name="T7" fmla="*/ 313 h 349"/>
                  <a:gd name="T8" fmla="*/ 1422 w 3003"/>
                  <a:gd name="T9" fmla="*/ 313 h 349"/>
                  <a:gd name="T10" fmla="*/ 1673 w 3003"/>
                  <a:gd name="T11" fmla="*/ 314 h 349"/>
                  <a:gd name="T12" fmla="*/ 1678 w 3003"/>
                  <a:gd name="T13" fmla="*/ 310 h 349"/>
                  <a:gd name="T14" fmla="*/ 1688 w 3003"/>
                  <a:gd name="T15" fmla="*/ 308 h 349"/>
                  <a:gd name="T16" fmla="*/ 1708 w 3003"/>
                  <a:gd name="T17" fmla="*/ 309 h 349"/>
                  <a:gd name="T18" fmla="*/ 2767 w 3003"/>
                  <a:gd name="T19" fmla="*/ 303 h 349"/>
                  <a:gd name="T20" fmla="*/ 2584 w 3003"/>
                  <a:gd name="T21" fmla="*/ 347 h 349"/>
                  <a:gd name="T22" fmla="*/ 1729 w 3003"/>
                  <a:gd name="T23" fmla="*/ 299 h 349"/>
                  <a:gd name="T24" fmla="*/ 1736 w 3003"/>
                  <a:gd name="T25" fmla="*/ 302 h 349"/>
                  <a:gd name="T26" fmla="*/ 1736 w 3003"/>
                  <a:gd name="T27" fmla="*/ 297 h 349"/>
                  <a:gd name="T28" fmla="*/ 1749 w 3003"/>
                  <a:gd name="T29" fmla="*/ 293 h 349"/>
                  <a:gd name="T30" fmla="*/ 1762 w 3003"/>
                  <a:gd name="T31" fmla="*/ 295 h 349"/>
                  <a:gd name="T32" fmla="*/ 1790 w 3003"/>
                  <a:gd name="T33" fmla="*/ 282 h 349"/>
                  <a:gd name="T34" fmla="*/ 1795 w 3003"/>
                  <a:gd name="T35" fmla="*/ 286 h 349"/>
                  <a:gd name="T36" fmla="*/ 1804 w 3003"/>
                  <a:gd name="T37" fmla="*/ 278 h 349"/>
                  <a:gd name="T38" fmla="*/ 1805 w 3003"/>
                  <a:gd name="T39" fmla="*/ 283 h 349"/>
                  <a:gd name="T40" fmla="*/ 1270 w 3003"/>
                  <a:gd name="T41" fmla="*/ 270 h 349"/>
                  <a:gd name="T42" fmla="*/ 1413 w 3003"/>
                  <a:gd name="T43" fmla="*/ 312 h 349"/>
                  <a:gd name="T44" fmla="*/ 1816 w 3003"/>
                  <a:gd name="T45" fmla="*/ 275 h 349"/>
                  <a:gd name="T46" fmla="*/ 1831 w 3003"/>
                  <a:gd name="T47" fmla="*/ 270 h 349"/>
                  <a:gd name="T48" fmla="*/ 1841 w 3003"/>
                  <a:gd name="T49" fmla="*/ 273 h 349"/>
                  <a:gd name="T50" fmla="*/ 1874 w 3003"/>
                  <a:gd name="T51" fmla="*/ 259 h 349"/>
                  <a:gd name="T52" fmla="*/ 1878 w 3003"/>
                  <a:gd name="T53" fmla="*/ 263 h 349"/>
                  <a:gd name="T54" fmla="*/ 1879 w 3003"/>
                  <a:gd name="T55" fmla="*/ 258 h 349"/>
                  <a:gd name="T56" fmla="*/ 1896 w 3003"/>
                  <a:gd name="T57" fmla="*/ 254 h 349"/>
                  <a:gd name="T58" fmla="*/ 1905 w 3003"/>
                  <a:gd name="T59" fmla="*/ 257 h 349"/>
                  <a:gd name="T60" fmla="*/ 2000 w 3003"/>
                  <a:gd name="T61" fmla="*/ 242 h 349"/>
                  <a:gd name="T62" fmla="*/ 2283 w 3003"/>
                  <a:gd name="T63" fmla="*/ 308 h 349"/>
                  <a:gd name="T64" fmla="*/ 2580 w 3003"/>
                  <a:gd name="T65" fmla="*/ 346 h 349"/>
                  <a:gd name="T66" fmla="*/ 2236 w 3003"/>
                  <a:gd name="T67" fmla="*/ 289 h 349"/>
                  <a:gd name="T68" fmla="*/ 1991 w 3003"/>
                  <a:gd name="T69" fmla="*/ 242 h 349"/>
                  <a:gd name="T70" fmla="*/ 1991 w 3003"/>
                  <a:gd name="T71" fmla="*/ 247 h 349"/>
                  <a:gd name="T72" fmla="*/ 1995 w 3003"/>
                  <a:gd name="T73" fmla="*/ 242 h 349"/>
                  <a:gd name="T74" fmla="*/ 2776 w 3003"/>
                  <a:gd name="T75" fmla="*/ 300 h 349"/>
                  <a:gd name="T76" fmla="*/ 3003 w 3003"/>
                  <a:gd name="T77" fmla="*/ 190 h 349"/>
                  <a:gd name="T78" fmla="*/ 997 w 3003"/>
                  <a:gd name="T79" fmla="*/ 151 h 349"/>
                  <a:gd name="T80" fmla="*/ 1261 w 3003"/>
                  <a:gd name="T81" fmla="*/ 267 h 349"/>
                  <a:gd name="T82" fmla="*/ 93 w 3003"/>
                  <a:gd name="T83" fmla="*/ 37 h 349"/>
                  <a:gd name="T84" fmla="*/ 97 w 3003"/>
                  <a:gd name="T85" fmla="*/ 41 h 349"/>
                  <a:gd name="T86" fmla="*/ 577 w 3003"/>
                  <a:gd name="T87" fmla="*/ 24 h 349"/>
                  <a:gd name="T88" fmla="*/ 583 w 3003"/>
                  <a:gd name="T89" fmla="*/ 20 h 349"/>
                  <a:gd name="T90" fmla="*/ 570 w 3003"/>
                  <a:gd name="T91" fmla="*/ 23 h 349"/>
                  <a:gd name="T92" fmla="*/ 561 w 3003"/>
                  <a:gd name="T93" fmla="*/ 17 h 349"/>
                  <a:gd name="T94" fmla="*/ 564 w 3003"/>
                  <a:gd name="T95" fmla="*/ 17 h 349"/>
                  <a:gd name="T96" fmla="*/ 544 w 3003"/>
                  <a:gd name="T97" fmla="*/ 19 h 349"/>
                  <a:gd name="T98" fmla="*/ 551 w 3003"/>
                  <a:gd name="T99" fmla="*/ 15 h 349"/>
                  <a:gd name="T100" fmla="*/ 536 w 3003"/>
                  <a:gd name="T101" fmla="*/ 18 h 349"/>
                  <a:gd name="T102" fmla="*/ 530 w 3003"/>
                  <a:gd name="T103" fmla="*/ 12 h 349"/>
                  <a:gd name="T104" fmla="*/ 532 w 3003"/>
                  <a:gd name="T105" fmla="*/ 12 h 349"/>
                  <a:gd name="T106" fmla="*/ 489 w 3003"/>
                  <a:gd name="T107" fmla="*/ 12 h 349"/>
                  <a:gd name="T108" fmla="*/ 520 w 3003"/>
                  <a:gd name="T109" fmla="*/ 11 h 349"/>
                  <a:gd name="T110" fmla="*/ 519 w 3003"/>
                  <a:gd name="T111" fmla="*/ 12 h 349"/>
                  <a:gd name="T112" fmla="*/ 510 w 3003"/>
                  <a:gd name="T113" fmla="*/ 9 h 349"/>
                  <a:gd name="T114" fmla="*/ 510 w 3003"/>
                  <a:gd name="T115" fmla="*/ 9 h 349"/>
                  <a:gd name="T116" fmla="*/ 328 w 3003"/>
                  <a:gd name="T117" fmla="*/ 0 h 349"/>
                  <a:gd name="T118" fmla="*/ 105 w 3003"/>
                  <a:gd name="T119" fmla="*/ 38 h 349"/>
                  <a:gd name="T120" fmla="*/ 363 w 3003"/>
                  <a:gd name="T121" fmla="*/ 4 h 349"/>
                  <a:gd name="T122" fmla="*/ 356 w 3003"/>
                  <a:gd name="T123"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03" h="349">
                    <a:moveTo>
                      <a:pt x="1452" y="318"/>
                    </a:moveTo>
                    <a:cubicBezTo>
                      <a:pt x="1450" y="319"/>
                      <a:pt x="1447" y="321"/>
                      <a:pt x="1445" y="322"/>
                    </a:cubicBezTo>
                    <a:cubicBezTo>
                      <a:pt x="1479" y="327"/>
                      <a:pt x="1511" y="329"/>
                      <a:pt x="1541" y="329"/>
                    </a:cubicBezTo>
                    <a:cubicBezTo>
                      <a:pt x="1548" y="329"/>
                      <a:pt x="1554" y="329"/>
                      <a:pt x="1560" y="329"/>
                    </a:cubicBezTo>
                    <a:cubicBezTo>
                      <a:pt x="1575" y="328"/>
                      <a:pt x="1589" y="327"/>
                      <a:pt x="1604" y="326"/>
                    </a:cubicBezTo>
                    <a:cubicBezTo>
                      <a:pt x="1617" y="325"/>
                      <a:pt x="1629" y="323"/>
                      <a:pt x="1642" y="321"/>
                    </a:cubicBezTo>
                    <a:cubicBezTo>
                      <a:pt x="1634" y="322"/>
                      <a:pt x="1626" y="322"/>
                      <a:pt x="1617" y="322"/>
                    </a:cubicBezTo>
                    <a:cubicBezTo>
                      <a:pt x="1617" y="322"/>
                      <a:pt x="1617" y="322"/>
                      <a:pt x="1617" y="322"/>
                    </a:cubicBezTo>
                    <a:cubicBezTo>
                      <a:pt x="1611" y="322"/>
                      <a:pt x="1606" y="322"/>
                      <a:pt x="1600" y="322"/>
                    </a:cubicBezTo>
                    <a:cubicBezTo>
                      <a:pt x="1581" y="323"/>
                      <a:pt x="1562" y="324"/>
                      <a:pt x="1541" y="324"/>
                    </a:cubicBezTo>
                    <a:cubicBezTo>
                      <a:pt x="1513" y="324"/>
                      <a:pt x="1483" y="322"/>
                      <a:pt x="1452" y="318"/>
                    </a:cubicBezTo>
                    <a:moveTo>
                      <a:pt x="1422" y="313"/>
                    </a:moveTo>
                    <a:cubicBezTo>
                      <a:pt x="1426" y="316"/>
                      <a:pt x="1429" y="318"/>
                      <a:pt x="1432" y="320"/>
                    </a:cubicBezTo>
                    <a:cubicBezTo>
                      <a:pt x="1434" y="319"/>
                      <a:pt x="1436" y="317"/>
                      <a:pt x="1439" y="316"/>
                    </a:cubicBezTo>
                    <a:cubicBezTo>
                      <a:pt x="1433" y="315"/>
                      <a:pt x="1428" y="314"/>
                      <a:pt x="1422" y="313"/>
                    </a:cubicBezTo>
                    <a:moveTo>
                      <a:pt x="1664" y="313"/>
                    </a:moveTo>
                    <a:cubicBezTo>
                      <a:pt x="1663" y="313"/>
                      <a:pt x="1661" y="313"/>
                      <a:pt x="1660" y="314"/>
                    </a:cubicBezTo>
                    <a:cubicBezTo>
                      <a:pt x="1664" y="314"/>
                      <a:pt x="1669" y="314"/>
                      <a:pt x="1673" y="314"/>
                    </a:cubicBezTo>
                    <a:cubicBezTo>
                      <a:pt x="1670" y="314"/>
                      <a:pt x="1667" y="313"/>
                      <a:pt x="1664" y="313"/>
                    </a:cubicBezTo>
                    <a:moveTo>
                      <a:pt x="1688" y="308"/>
                    </a:moveTo>
                    <a:cubicBezTo>
                      <a:pt x="1685" y="309"/>
                      <a:pt x="1681" y="310"/>
                      <a:pt x="1678" y="310"/>
                    </a:cubicBezTo>
                    <a:cubicBezTo>
                      <a:pt x="1683" y="311"/>
                      <a:pt x="1688" y="312"/>
                      <a:pt x="1692" y="312"/>
                    </a:cubicBezTo>
                    <a:cubicBezTo>
                      <a:pt x="1694" y="312"/>
                      <a:pt x="1696" y="311"/>
                      <a:pt x="1698" y="311"/>
                    </a:cubicBezTo>
                    <a:cubicBezTo>
                      <a:pt x="1695" y="310"/>
                      <a:pt x="1691" y="309"/>
                      <a:pt x="1688" y="308"/>
                    </a:cubicBezTo>
                    <a:moveTo>
                      <a:pt x="1708" y="304"/>
                    </a:moveTo>
                    <a:cubicBezTo>
                      <a:pt x="1704" y="305"/>
                      <a:pt x="1701" y="305"/>
                      <a:pt x="1697" y="306"/>
                    </a:cubicBezTo>
                    <a:cubicBezTo>
                      <a:pt x="1701" y="307"/>
                      <a:pt x="1704" y="308"/>
                      <a:pt x="1708" y="309"/>
                    </a:cubicBezTo>
                    <a:cubicBezTo>
                      <a:pt x="1711" y="308"/>
                      <a:pt x="1714" y="307"/>
                      <a:pt x="1716" y="307"/>
                    </a:cubicBezTo>
                    <a:cubicBezTo>
                      <a:pt x="1714" y="306"/>
                      <a:pt x="1711" y="305"/>
                      <a:pt x="1708" y="304"/>
                    </a:cubicBezTo>
                    <a:moveTo>
                      <a:pt x="2767" y="303"/>
                    </a:moveTo>
                    <a:cubicBezTo>
                      <a:pt x="2761" y="305"/>
                      <a:pt x="2755" y="307"/>
                      <a:pt x="2749" y="309"/>
                    </a:cubicBezTo>
                    <a:cubicBezTo>
                      <a:pt x="2690" y="330"/>
                      <a:pt x="2636" y="341"/>
                      <a:pt x="2586" y="345"/>
                    </a:cubicBezTo>
                    <a:cubicBezTo>
                      <a:pt x="2586" y="346"/>
                      <a:pt x="2585" y="347"/>
                      <a:pt x="2584" y="347"/>
                    </a:cubicBezTo>
                    <a:cubicBezTo>
                      <a:pt x="2641" y="343"/>
                      <a:pt x="2702" y="331"/>
                      <a:pt x="2771" y="307"/>
                    </a:cubicBezTo>
                    <a:cubicBezTo>
                      <a:pt x="2770" y="305"/>
                      <a:pt x="2769" y="304"/>
                      <a:pt x="2767" y="303"/>
                    </a:cubicBezTo>
                    <a:moveTo>
                      <a:pt x="1729" y="299"/>
                    </a:moveTo>
                    <a:cubicBezTo>
                      <a:pt x="1725" y="300"/>
                      <a:pt x="1721" y="301"/>
                      <a:pt x="1717" y="302"/>
                    </a:cubicBezTo>
                    <a:cubicBezTo>
                      <a:pt x="1720" y="303"/>
                      <a:pt x="1722" y="304"/>
                      <a:pt x="1725" y="304"/>
                    </a:cubicBezTo>
                    <a:cubicBezTo>
                      <a:pt x="1729" y="304"/>
                      <a:pt x="1732" y="303"/>
                      <a:pt x="1736" y="302"/>
                    </a:cubicBezTo>
                    <a:cubicBezTo>
                      <a:pt x="1733" y="301"/>
                      <a:pt x="1731" y="300"/>
                      <a:pt x="1729" y="299"/>
                    </a:cubicBezTo>
                    <a:moveTo>
                      <a:pt x="1749" y="293"/>
                    </a:moveTo>
                    <a:cubicBezTo>
                      <a:pt x="1745" y="295"/>
                      <a:pt x="1741" y="296"/>
                      <a:pt x="1736" y="297"/>
                    </a:cubicBezTo>
                    <a:cubicBezTo>
                      <a:pt x="1739" y="298"/>
                      <a:pt x="1741" y="299"/>
                      <a:pt x="1743" y="300"/>
                    </a:cubicBezTo>
                    <a:cubicBezTo>
                      <a:pt x="1747" y="299"/>
                      <a:pt x="1751" y="298"/>
                      <a:pt x="1755" y="297"/>
                    </a:cubicBezTo>
                    <a:cubicBezTo>
                      <a:pt x="1753" y="296"/>
                      <a:pt x="1751" y="294"/>
                      <a:pt x="1749" y="293"/>
                    </a:cubicBezTo>
                    <a:moveTo>
                      <a:pt x="1769" y="288"/>
                    </a:moveTo>
                    <a:cubicBezTo>
                      <a:pt x="1765" y="289"/>
                      <a:pt x="1760" y="290"/>
                      <a:pt x="1756" y="292"/>
                    </a:cubicBezTo>
                    <a:cubicBezTo>
                      <a:pt x="1758" y="293"/>
                      <a:pt x="1760" y="294"/>
                      <a:pt x="1762" y="295"/>
                    </a:cubicBezTo>
                    <a:cubicBezTo>
                      <a:pt x="1766" y="294"/>
                      <a:pt x="1771" y="292"/>
                      <a:pt x="1775" y="291"/>
                    </a:cubicBezTo>
                    <a:cubicBezTo>
                      <a:pt x="1773" y="290"/>
                      <a:pt x="1771" y="289"/>
                      <a:pt x="1769" y="288"/>
                    </a:cubicBezTo>
                    <a:moveTo>
                      <a:pt x="1790" y="282"/>
                    </a:moveTo>
                    <a:cubicBezTo>
                      <a:pt x="1785" y="283"/>
                      <a:pt x="1780" y="285"/>
                      <a:pt x="1776" y="286"/>
                    </a:cubicBezTo>
                    <a:cubicBezTo>
                      <a:pt x="1777" y="287"/>
                      <a:pt x="1779" y="288"/>
                      <a:pt x="1781" y="289"/>
                    </a:cubicBezTo>
                    <a:cubicBezTo>
                      <a:pt x="1786" y="288"/>
                      <a:pt x="1790" y="287"/>
                      <a:pt x="1795" y="286"/>
                    </a:cubicBezTo>
                    <a:cubicBezTo>
                      <a:pt x="1793" y="284"/>
                      <a:pt x="1791" y="283"/>
                      <a:pt x="1790" y="282"/>
                    </a:cubicBezTo>
                    <a:moveTo>
                      <a:pt x="1810" y="276"/>
                    </a:moveTo>
                    <a:cubicBezTo>
                      <a:pt x="1808" y="277"/>
                      <a:pt x="1806" y="277"/>
                      <a:pt x="1804" y="278"/>
                    </a:cubicBezTo>
                    <a:cubicBezTo>
                      <a:pt x="1801" y="279"/>
                      <a:pt x="1798" y="280"/>
                      <a:pt x="1796" y="280"/>
                    </a:cubicBezTo>
                    <a:cubicBezTo>
                      <a:pt x="1797" y="282"/>
                      <a:pt x="1799" y="283"/>
                      <a:pt x="1801" y="284"/>
                    </a:cubicBezTo>
                    <a:cubicBezTo>
                      <a:pt x="1802" y="283"/>
                      <a:pt x="1804" y="283"/>
                      <a:pt x="1805" y="283"/>
                    </a:cubicBezTo>
                    <a:cubicBezTo>
                      <a:pt x="1809" y="282"/>
                      <a:pt x="1812" y="281"/>
                      <a:pt x="1815" y="280"/>
                    </a:cubicBezTo>
                    <a:cubicBezTo>
                      <a:pt x="1813" y="279"/>
                      <a:pt x="1812" y="277"/>
                      <a:pt x="1810" y="276"/>
                    </a:cubicBezTo>
                    <a:moveTo>
                      <a:pt x="1270" y="270"/>
                    </a:moveTo>
                    <a:cubicBezTo>
                      <a:pt x="1269" y="271"/>
                      <a:pt x="1267" y="273"/>
                      <a:pt x="1266" y="274"/>
                    </a:cubicBezTo>
                    <a:cubicBezTo>
                      <a:pt x="1322" y="295"/>
                      <a:pt x="1374" y="310"/>
                      <a:pt x="1423" y="318"/>
                    </a:cubicBezTo>
                    <a:cubicBezTo>
                      <a:pt x="1419" y="316"/>
                      <a:pt x="1416" y="314"/>
                      <a:pt x="1413" y="312"/>
                    </a:cubicBezTo>
                    <a:cubicBezTo>
                      <a:pt x="1369" y="303"/>
                      <a:pt x="1322" y="290"/>
                      <a:pt x="1270" y="270"/>
                    </a:cubicBezTo>
                    <a:moveTo>
                      <a:pt x="1831" y="270"/>
                    </a:moveTo>
                    <a:cubicBezTo>
                      <a:pt x="1826" y="272"/>
                      <a:pt x="1821" y="273"/>
                      <a:pt x="1816" y="275"/>
                    </a:cubicBezTo>
                    <a:cubicBezTo>
                      <a:pt x="1818" y="276"/>
                      <a:pt x="1819" y="277"/>
                      <a:pt x="1821" y="278"/>
                    </a:cubicBezTo>
                    <a:cubicBezTo>
                      <a:pt x="1826" y="277"/>
                      <a:pt x="1831" y="275"/>
                      <a:pt x="1835" y="274"/>
                    </a:cubicBezTo>
                    <a:cubicBezTo>
                      <a:pt x="1834" y="273"/>
                      <a:pt x="1833" y="271"/>
                      <a:pt x="1831" y="270"/>
                    </a:cubicBezTo>
                    <a:moveTo>
                      <a:pt x="1852" y="264"/>
                    </a:moveTo>
                    <a:cubicBezTo>
                      <a:pt x="1847" y="266"/>
                      <a:pt x="1842" y="267"/>
                      <a:pt x="1837" y="269"/>
                    </a:cubicBezTo>
                    <a:cubicBezTo>
                      <a:pt x="1838" y="270"/>
                      <a:pt x="1840" y="271"/>
                      <a:pt x="1841" y="273"/>
                    </a:cubicBezTo>
                    <a:cubicBezTo>
                      <a:pt x="1846" y="271"/>
                      <a:pt x="1851" y="270"/>
                      <a:pt x="1856" y="268"/>
                    </a:cubicBezTo>
                    <a:cubicBezTo>
                      <a:pt x="1855" y="267"/>
                      <a:pt x="1854" y="266"/>
                      <a:pt x="1852" y="264"/>
                    </a:cubicBezTo>
                    <a:moveTo>
                      <a:pt x="1874" y="259"/>
                    </a:moveTo>
                    <a:cubicBezTo>
                      <a:pt x="1868" y="260"/>
                      <a:pt x="1863" y="262"/>
                      <a:pt x="1858" y="263"/>
                    </a:cubicBezTo>
                    <a:cubicBezTo>
                      <a:pt x="1859" y="264"/>
                      <a:pt x="1860" y="266"/>
                      <a:pt x="1862" y="267"/>
                    </a:cubicBezTo>
                    <a:cubicBezTo>
                      <a:pt x="1867" y="266"/>
                      <a:pt x="1872" y="264"/>
                      <a:pt x="1878" y="263"/>
                    </a:cubicBezTo>
                    <a:cubicBezTo>
                      <a:pt x="1876" y="262"/>
                      <a:pt x="1875" y="260"/>
                      <a:pt x="1874" y="259"/>
                    </a:cubicBezTo>
                    <a:moveTo>
                      <a:pt x="1896" y="254"/>
                    </a:moveTo>
                    <a:cubicBezTo>
                      <a:pt x="1891" y="255"/>
                      <a:pt x="1885" y="256"/>
                      <a:pt x="1879" y="258"/>
                    </a:cubicBezTo>
                    <a:cubicBezTo>
                      <a:pt x="1880" y="259"/>
                      <a:pt x="1882" y="260"/>
                      <a:pt x="1883" y="262"/>
                    </a:cubicBezTo>
                    <a:cubicBezTo>
                      <a:pt x="1888" y="260"/>
                      <a:pt x="1894" y="259"/>
                      <a:pt x="1900" y="258"/>
                    </a:cubicBezTo>
                    <a:cubicBezTo>
                      <a:pt x="1899" y="256"/>
                      <a:pt x="1898" y="255"/>
                      <a:pt x="1896" y="254"/>
                    </a:cubicBezTo>
                    <a:moveTo>
                      <a:pt x="1918" y="249"/>
                    </a:moveTo>
                    <a:cubicBezTo>
                      <a:pt x="1913" y="250"/>
                      <a:pt x="1907" y="251"/>
                      <a:pt x="1902" y="252"/>
                    </a:cubicBezTo>
                    <a:cubicBezTo>
                      <a:pt x="1903" y="254"/>
                      <a:pt x="1904" y="255"/>
                      <a:pt x="1905" y="257"/>
                    </a:cubicBezTo>
                    <a:cubicBezTo>
                      <a:pt x="1911" y="255"/>
                      <a:pt x="1916" y="254"/>
                      <a:pt x="1922" y="253"/>
                    </a:cubicBezTo>
                    <a:cubicBezTo>
                      <a:pt x="1921" y="252"/>
                      <a:pt x="1920" y="251"/>
                      <a:pt x="1918" y="249"/>
                    </a:cubicBezTo>
                    <a:moveTo>
                      <a:pt x="2000" y="242"/>
                    </a:moveTo>
                    <a:cubicBezTo>
                      <a:pt x="2002" y="244"/>
                      <a:pt x="2004" y="245"/>
                      <a:pt x="2005" y="247"/>
                    </a:cubicBezTo>
                    <a:cubicBezTo>
                      <a:pt x="2093" y="249"/>
                      <a:pt x="2169" y="273"/>
                      <a:pt x="2250" y="298"/>
                    </a:cubicBezTo>
                    <a:cubicBezTo>
                      <a:pt x="2261" y="301"/>
                      <a:pt x="2272" y="305"/>
                      <a:pt x="2283" y="308"/>
                    </a:cubicBezTo>
                    <a:cubicBezTo>
                      <a:pt x="2363" y="329"/>
                      <a:pt x="2444" y="349"/>
                      <a:pt x="2537" y="349"/>
                    </a:cubicBezTo>
                    <a:cubicBezTo>
                      <a:pt x="2550" y="349"/>
                      <a:pt x="2564" y="349"/>
                      <a:pt x="2577" y="348"/>
                    </a:cubicBezTo>
                    <a:cubicBezTo>
                      <a:pt x="2578" y="347"/>
                      <a:pt x="2579" y="347"/>
                      <a:pt x="2580" y="346"/>
                    </a:cubicBezTo>
                    <a:cubicBezTo>
                      <a:pt x="2563" y="347"/>
                      <a:pt x="2547" y="348"/>
                      <a:pt x="2531" y="348"/>
                    </a:cubicBezTo>
                    <a:cubicBezTo>
                      <a:pt x="2426" y="348"/>
                      <a:pt x="2338" y="320"/>
                      <a:pt x="2252" y="293"/>
                    </a:cubicBezTo>
                    <a:cubicBezTo>
                      <a:pt x="2246" y="292"/>
                      <a:pt x="2241" y="290"/>
                      <a:pt x="2236" y="289"/>
                    </a:cubicBezTo>
                    <a:cubicBezTo>
                      <a:pt x="2159" y="265"/>
                      <a:pt x="2085" y="243"/>
                      <a:pt x="2000" y="242"/>
                    </a:cubicBezTo>
                    <a:moveTo>
                      <a:pt x="1992" y="242"/>
                    </a:moveTo>
                    <a:cubicBezTo>
                      <a:pt x="1992" y="242"/>
                      <a:pt x="1992" y="242"/>
                      <a:pt x="1991" y="242"/>
                    </a:cubicBezTo>
                    <a:cubicBezTo>
                      <a:pt x="1969" y="242"/>
                      <a:pt x="1946" y="244"/>
                      <a:pt x="1924" y="248"/>
                    </a:cubicBezTo>
                    <a:cubicBezTo>
                      <a:pt x="1925" y="250"/>
                      <a:pt x="1926" y="251"/>
                      <a:pt x="1927" y="252"/>
                    </a:cubicBezTo>
                    <a:cubicBezTo>
                      <a:pt x="1948" y="249"/>
                      <a:pt x="1970" y="247"/>
                      <a:pt x="1991" y="247"/>
                    </a:cubicBezTo>
                    <a:cubicBezTo>
                      <a:pt x="1992" y="247"/>
                      <a:pt x="1992" y="247"/>
                      <a:pt x="1993" y="247"/>
                    </a:cubicBezTo>
                    <a:cubicBezTo>
                      <a:pt x="1995" y="247"/>
                      <a:pt x="1997" y="247"/>
                      <a:pt x="1999" y="247"/>
                    </a:cubicBezTo>
                    <a:cubicBezTo>
                      <a:pt x="1998" y="245"/>
                      <a:pt x="1996" y="243"/>
                      <a:pt x="1995" y="242"/>
                    </a:cubicBezTo>
                    <a:cubicBezTo>
                      <a:pt x="1994" y="242"/>
                      <a:pt x="1993" y="242"/>
                      <a:pt x="1992" y="242"/>
                    </a:cubicBezTo>
                    <a:moveTo>
                      <a:pt x="3000" y="185"/>
                    </a:moveTo>
                    <a:cubicBezTo>
                      <a:pt x="2918" y="237"/>
                      <a:pt x="2843" y="274"/>
                      <a:pt x="2776" y="300"/>
                    </a:cubicBezTo>
                    <a:cubicBezTo>
                      <a:pt x="2777" y="301"/>
                      <a:pt x="2778" y="302"/>
                      <a:pt x="2780" y="303"/>
                    </a:cubicBezTo>
                    <a:cubicBezTo>
                      <a:pt x="2786" y="301"/>
                      <a:pt x="2793" y="298"/>
                      <a:pt x="2800" y="295"/>
                    </a:cubicBezTo>
                    <a:cubicBezTo>
                      <a:pt x="2862" y="270"/>
                      <a:pt x="2929" y="236"/>
                      <a:pt x="3003" y="190"/>
                    </a:cubicBezTo>
                    <a:cubicBezTo>
                      <a:pt x="3000" y="185"/>
                      <a:pt x="3000" y="185"/>
                      <a:pt x="3000" y="185"/>
                    </a:cubicBezTo>
                    <a:moveTo>
                      <a:pt x="1002" y="148"/>
                    </a:moveTo>
                    <a:cubicBezTo>
                      <a:pt x="1000" y="149"/>
                      <a:pt x="999" y="150"/>
                      <a:pt x="997" y="151"/>
                    </a:cubicBezTo>
                    <a:cubicBezTo>
                      <a:pt x="1049" y="173"/>
                      <a:pt x="1102" y="198"/>
                      <a:pt x="1158" y="226"/>
                    </a:cubicBezTo>
                    <a:cubicBezTo>
                      <a:pt x="1192" y="243"/>
                      <a:pt x="1225" y="258"/>
                      <a:pt x="1256" y="270"/>
                    </a:cubicBezTo>
                    <a:cubicBezTo>
                      <a:pt x="1258" y="269"/>
                      <a:pt x="1260" y="268"/>
                      <a:pt x="1261" y="267"/>
                    </a:cubicBezTo>
                    <a:cubicBezTo>
                      <a:pt x="1229" y="254"/>
                      <a:pt x="1196" y="239"/>
                      <a:pt x="1160" y="222"/>
                    </a:cubicBezTo>
                    <a:cubicBezTo>
                      <a:pt x="1106" y="194"/>
                      <a:pt x="1053" y="170"/>
                      <a:pt x="1002" y="148"/>
                    </a:cubicBezTo>
                    <a:moveTo>
                      <a:pt x="93" y="37"/>
                    </a:moveTo>
                    <a:cubicBezTo>
                      <a:pt x="32" y="56"/>
                      <a:pt x="1" y="76"/>
                      <a:pt x="0" y="76"/>
                    </a:cubicBezTo>
                    <a:cubicBezTo>
                      <a:pt x="3" y="80"/>
                      <a:pt x="3" y="80"/>
                      <a:pt x="3" y="80"/>
                    </a:cubicBezTo>
                    <a:cubicBezTo>
                      <a:pt x="4" y="80"/>
                      <a:pt x="35" y="60"/>
                      <a:pt x="97" y="41"/>
                    </a:cubicBezTo>
                    <a:cubicBezTo>
                      <a:pt x="96" y="39"/>
                      <a:pt x="95" y="38"/>
                      <a:pt x="93" y="37"/>
                    </a:cubicBezTo>
                    <a:moveTo>
                      <a:pt x="583" y="20"/>
                    </a:moveTo>
                    <a:cubicBezTo>
                      <a:pt x="581" y="22"/>
                      <a:pt x="579" y="23"/>
                      <a:pt x="577" y="24"/>
                    </a:cubicBezTo>
                    <a:cubicBezTo>
                      <a:pt x="694" y="44"/>
                      <a:pt x="831" y="82"/>
                      <a:pt x="988" y="147"/>
                    </a:cubicBezTo>
                    <a:cubicBezTo>
                      <a:pt x="989" y="147"/>
                      <a:pt x="991" y="146"/>
                      <a:pt x="993" y="145"/>
                    </a:cubicBezTo>
                    <a:cubicBezTo>
                      <a:pt x="836" y="79"/>
                      <a:pt x="699" y="41"/>
                      <a:pt x="583" y="20"/>
                    </a:cubicBezTo>
                    <a:moveTo>
                      <a:pt x="572" y="19"/>
                    </a:moveTo>
                    <a:cubicBezTo>
                      <a:pt x="570" y="20"/>
                      <a:pt x="568" y="21"/>
                      <a:pt x="566" y="22"/>
                    </a:cubicBezTo>
                    <a:cubicBezTo>
                      <a:pt x="567" y="23"/>
                      <a:pt x="569" y="23"/>
                      <a:pt x="570" y="23"/>
                    </a:cubicBezTo>
                    <a:cubicBezTo>
                      <a:pt x="572" y="22"/>
                      <a:pt x="574" y="21"/>
                      <a:pt x="576" y="19"/>
                    </a:cubicBezTo>
                    <a:cubicBezTo>
                      <a:pt x="574" y="19"/>
                      <a:pt x="573" y="19"/>
                      <a:pt x="572" y="19"/>
                    </a:cubicBezTo>
                    <a:moveTo>
                      <a:pt x="561" y="17"/>
                    </a:moveTo>
                    <a:cubicBezTo>
                      <a:pt x="559" y="18"/>
                      <a:pt x="557" y="19"/>
                      <a:pt x="555" y="21"/>
                    </a:cubicBezTo>
                    <a:cubicBezTo>
                      <a:pt x="556" y="21"/>
                      <a:pt x="557" y="21"/>
                      <a:pt x="558" y="21"/>
                    </a:cubicBezTo>
                    <a:cubicBezTo>
                      <a:pt x="560" y="20"/>
                      <a:pt x="562" y="19"/>
                      <a:pt x="564" y="17"/>
                    </a:cubicBezTo>
                    <a:cubicBezTo>
                      <a:pt x="563" y="17"/>
                      <a:pt x="562" y="17"/>
                      <a:pt x="561" y="17"/>
                    </a:cubicBezTo>
                    <a:moveTo>
                      <a:pt x="551" y="15"/>
                    </a:moveTo>
                    <a:cubicBezTo>
                      <a:pt x="549" y="16"/>
                      <a:pt x="546" y="18"/>
                      <a:pt x="544" y="19"/>
                    </a:cubicBezTo>
                    <a:cubicBezTo>
                      <a:pt x="545" y="19"/>
                      <a:pt x="546" y="19"/>
                      <a:pt x="547" y="20"/>
                    </a:cubicBezTo>
                    <a:cubicBezTo>
                      <a:pt x="550" y="18"/>
                      <a:pt x="552" y="17"/>
                      <a:pt x="554" y="16"/>
                    </a:cubicBezTo>
                    <a:cubicBezTo>
                      <a:pt x="553" y="15"/>
                      <a:pt x="552" y="15"/>
                      <a:pt x="551" y="15"/>
                    </a:cubicBezTo>
                    <a:moveTo>
                      <a:pt x="540" y="14"/>
                    </a:moveTo>
                    <a:cubicBezTo>
                      <a:pt x="538" y="15"/>
                      <a:pt x="535" y="16"/>
                      <a:pt x="533" y="17"/>
                    </a:cubicBezTo>
                    <a:cubicBezTo>
                      <a:pt x="534" y="18"/>
                      <a:pt x="535" y="18"/>
                      <a:pt x="536" y="18"/>
                    </a:cubicBezTo>
                    <a:cubicBezTo>
                      <a:pt x="538" y="17"/>
                      <a:pt x="541" y="15"/>
                      <a:pt x="543" y="14"/>
                    </a:cubicBezTo>
                    <a:cubicBezTo>
                      <a:pt x="542" y="14"/>
                      <a:pt x="541" y="14"/>
                      <a:pt x="540" y="14"/>
                    </a:cubicBezTo>
                    <a:moveTo>
                      <a:pt x="530" y="12"/>
                    </a:moveTo>
                    <a:cubicBezTo>
                      <a:pt x="527" y="13"/>
                      <a:pt x="525" y="15"/>
                      <a:pt x="522" y="16"/>
                    </a:cubicBezTo>
                    <a:cubicBezTo>
                      <a:pt x="523" y="16"/>
                      <a:pt x="524" y="16"/>
                      <a:pt x="525" y="16"/>
                    </a:cubicBezTo>
                    <a:cubicBezTo>
                      <a:pt x="527" y="15"/>
                      <a:pt x="529" y="14"/>
                      <a:pt x="532" y="12"/>
                    </a:cubicBezTo>
                    <a:cubicBezTo>
                      <a:pt x="531" y="12"/>
                      <a:pt x="531" y="12"/>
                      <a:pt x="530" y="12"/>
                    </a:cubicBezTo>
                    <a:moveTo>
                      <a:pt x="492" y="11"/>
                    </a:moveTo>
                    <a:cubicBezTo>
                      <a:pt x="491" y="11"/>
                      <a:pt x="490" y="12"/>
                      <a:pt x="489" y="12"/>
                    </a:cubicBezTo>
                    <a:cubicBezTo>
                      <a:pt x="489" y="12"/>
                      <a:pt x="489" y="12"/>
                      <a:pt x="490" y="12"/>
                    </a:cubicBezTo>
                    <a:cubicBezTo>
                      <a:pt x="490" y="12"/>
                      <a:pt x="491" y="11"/>
                      <a:pt x="492" y="11"/>
                    </a:cubicBezTo>
                    <a:moveTo>
                      <a:pt x="520" y="11"/>
                    </a:moveTo>
                    <a:cubicBezTo>
                      <a:pt x="517" y="12"/>
                      <a:pt x="514" y="13"/>
                      <a:pt x="511" y="14"/>
                    </a:cubicBezTo>
                    <a:cubicBezTo>
                      <a:pt x="512" y="15"/>
                      <a:pt x="512" y="15"/>
                      <a:pt x="513" y="15"/>
                    </a:cubicBezTo>
                    <a:cubicBezTo>
                      <a:pt x="515" y="14"/>
                      <a:pt x="517" y="13"/>
                      <a:pt x="519" y="12"/>
                    </a:cubicBezTo>
                    <a:cubicBezTo>
                      <a:pt x="519" y="11"/>
                      <a:pt x="520" y="11"/>
                      <a:pt x="520" y="11"/>
                    </a:cubicBezTo>
                    <a:cubicBezTo>
                      <a:pt x="520" y="11"/>
                      <a:pt x="520" y="11"/>
                      <a:pt x="520" y="11"/>
                    </a:cubicBezTo>
                    <a:moveTo>
                      <a:pt x="510" y="9"/>
                    </a:moveTo>
                    <a:cubicBezTo>
                      <a:pt x="506" y="11"/>
                      <a:pt x="503" y="12"/>
                      <a:pt x="500" y="13"/>
                    </a:cubicBezTo>
                    <a:cubicBezTo>
                      <a:pt x="501" y="13"/>
                      <a:pt x="501" y="13"/>
                      <a:pt x="501" y="13"/>
                    </a:cubicBezTo>
                    <a:cubicBezTo>
                      <a:pt x="504" y="12"/>
                      <a:pt x="507" y="11"/>
                      <a:pt x="510" y="9"/>
                    </a:cubicBezTo>
                    <a:cubicBezTo>
                      <a:pt x="510" y="9"/>
                      <a:pt x="510" y="9"/>
                      <a:pt x="510" y="9"/>
                    </a:cubicBezTo>
                    <a:moveTo>
                      <a:pt x="356" y="0"/>
                    </a:moveTo>
                    <a:cubicBezTo>
                      <a:pt x="347" y="0"/>
                      <a:pt x="337" y="0"/>
                      <a:pt x="328" y="0"/>
                    </a:cubicBezTo>
                    <a:cubicBezTo>
                      <a:pt x="314" y="0"/>
                      <a:pt x="301" y="1"/>
                      <a:pt x="289" y="2"/>
                    </a:cubicBezTo>
                    <a:cubicBezTo>
                      <a:pt x="211" y="7"/>
                      <a:pt x="148" y="20"/>
                      <a:pt x="102" y="34"/>
                    </a:cubicBezTo>
                    <a:cubicBezTo>
                      <a:pt x="103" y="35"/>
                      <a:pt x="104" y="37"/>
                      <a:pt x="105" y="38"/>
                    </a:cubicBezTo>
                    <a:cubicBezTo>
                      <a:pt x="151" y="24"/>
                      <a:pt x="212" y="12"/>
                      <a:pt x="289" y="7"/>
                    </a:cubicBezTo>
                    <a:cubicBezTo>
                      <a:pt x="310" y="5"/>
                      <a:pt x="332" y="4"/>
                      <a:pt x="356" y="4"/>
                    </a:cubicBezTo>
                    <a:cubicBezTo>
                      <a:pt x="358" y="4"/>
                      <a:pt x="361" y="4"/>
                      <a:pt x="363" y="4"/>
                    </a:cubicBezTo>
                    <a:cubicBezTo>
                      <a:pt x="385" y="3"/>
                      <a:pt x="407" y="2"/>
                      <a:pt x="429" y="2"/>
                    </a:cubicBezTo>
                    <a:cubicBezTo>
                      <a:pt x="416" y="1"/>
                      <a:pt x="404" y="1"/>
                      <a:pt x="391" y="0"/>
                    </a:cubicBezTo>
                    <a:cubicBezTo>
                      <a:pt x="379" y="0"/>
                      <a:pt x="368" y="0"/>
                      <a:pt x="35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37" name="Freeform 7">
                <a:extLst>
                  <a:ext uri="{FF2B5EF4-FFF2-40B4-BE49-F238E27FC236}">
                    <a16:creationId xmlns:a16="http://schemas.microsoft.com/office/drawing/2014/main" id="{A8F73841-EA74-4AA3-B829-EE2D108D9CC3}"/>
                  </a:ext>
                </a:extLst>
              </p:cNvPr>
              <p:cNvSpPr>
                <a:spLocks noEditPoints="1"/>
              </p:cNvSpPr>
              <p:nvPr/>
            </p:nvSpPr>
            <p:spPr bwMode="auto">
              <a:xfrm>
                <a:off x="4" y="1461"/>
                <a:ext cx="5754" cy="670"/>
              </a:xfrm>
              <a:custGeom>
                <a:avLst/>
                <a:gdLst>
                  <a:gd name="T0" fmla="*/ 1715 w 3003"/>
                  <a:gd name="T1" fmla="*/ 313 h 349"/>
                  <a:gd name="T2" fmla="*/ 1725 w 3003"/>
                  <a:gd name="T3" fmla="*/ 307 h 349"/>
                  <a:gd name="T4" fmla="*/ 1735 w 3003"/>
                  <a:gd name="T5" fmla="*/ 311 h 349"/>
                  <a:gd name="T6" fmla="*/ 2584 w 3003"/>
                  <a:gd name="T7" fmla="*/ 345 h 349"/>
                  <a:gd name="T8" fmla="*/ 2771 w 3003"/>
                  <a:gd name="T9" fmla="*/ 305 h 349"/>
                  <a:gd name="T10" fmla="*/ 1746 w 3003"/>
                  <a:gd name="T11" fmla="*/ 309 h 349"/>
                  <a:gd name="T12" fmla="*/ 1478 w 3003"/>
                  <a:gd name="T13" fmla="*/ 302 h 349"/>
                  <a:gd name="T14" fmla="*/ 1617 w 3003"/>
                  <a:gd name="T15" fmla="*/ 320 h 349"/>
                  <a:gd name="T16" fmla="*/ 1678 w 3003"/>
                  <a:gd name="T17" fmla="*/ 317 h 349"/>
                  <a:gd name="T18" fmla="*/ 1617 w 3003"/>
                  <a:gd name="T19" fmla="*/ 315 h 349"/>
                  <a:gd name="T20" fmla="*/ 1755 w 3003"/>
                  <a:gd name="T21" fmla="*/ 303 h 349"/>
                  <a:gd name="T22" fmla="*/ 1767 w 3003"/>
                  <a:gd name="T23" fmla="*/ 301 h 349"/>
                  <a:gd name="T24" fmla="*/ 1781 w 3003"/>
                  <a:gd name="T25" fmla="*/ 303 h 349"/>
                  <a:gd name="T26" fmla="*/ 1808 w 3003"/>
                  <a:gd name="T27" fmla="*/ 293 h 349"/>
                  <a:gd name="T28" fmla="*/ 1813 w 3003"/>
                  <a:gd name="T29" fmla="*/ 297 h 349"/>
                  <a:gd name="T30" fmla="*/ 1814 w 3003"/>
                  <a:gd name="T31" fmla="*/ 291 h 349"/>
                  <a:gd name="T32" fmla="*/ 1828 w 3003"/>
                  <a:gd name="T33" fmla="*/ 289 h 349"/>
                  <a:gd name="T34" fmla="*/ 1834 w 3003"/>
                  <a:gd name="T35" fmla="*/ 287 h 349"/>
                  <a:gd name="T36" fmla="*/ 1853 w 3003"/>
                  <a:gd name="T37" fmla="*/ 288 h 349"/>
                  <a:gd name="T38" fmla="*/ 1855 w 3003"/>
                  <a:gd name="T39" fmla="*/ 283 h 349"/>
                  <a:gd name="T40" fmla="*/ 1870 w 3003"/>
                  <a:gd name="T41" fmla="*/ 280 h 349"/>
                  <a:gd name="T42" fmla="*/ 1879 w 3003"/>
                  <a:gd name="T43" fmla="*/ 283 h 349"/>
                  <a:gd name="T44" fmla="*/ 1367 w 3003"/>
                  <a:gd name="T45" fmla="*/ 274 h 349"/>
                  <a:gd name="T46" fmla="*/ 1466 w 3003"/>
                  <a:gd name="T47" fmla="*/ 299 h 349"/>
                  <a:gd name="T48" fmla="*/ 1896 w 3003"/>
                  <a:gd name="T49" fmla="*/ 275 h 349"/>
                  <a:gd name="T50" fmla="*/ 1913 w 3003"/>
                  <a:gd name="T51" fmla="*/ 272 h 349"/>
                  <a:gd name="T52" fmla="*/ 1922 w 3003"/>
                  <a:gd name="T53" fmla="*/ 275 h 349"/>
                  <a:gd name="T54" fmla="*/ 2016 w 3003"/>
                  <a:gd name="T55" fmla="*/ 262 h 349"/>
                  <a:gd name="T56" fmla="*/ 1943 w 3003"/>
                  <a:gd name="T57" fmla="*/ 272 h 349"/>
                  <a:gd name="T58" fmla="*/ 2021 w 3003"/>
                  <a:gd name="T59" fmla="*/ 267 h 349"/>
                  <a:gd name="T60" fmla="*/ 2026 w 3003"/>
                  <a:gd name="T61" fmla="*/ 267 h 349"/>
                  <a:gd name="T62" fmla="*/ 2539 w 3003"/>
                  <a:gd name="T63" fmla="*/ 349 h 349"/>
                  <a:gd name="T64" fmla="*/ 2537 w 3003"/>
                  <a:gd name="T65" fmla="*/ 347 h 349"/>
                  <a:gd name="T66" fmla="*/ 2022 w 3003"/>
                  <a:gd name="T67" fmla="*/ 262 h 349"/>
                  <a:gd name="T68" fmla="*/ 1368 w 3003"/>
                  <a:gd name="T69" fmla="*/ 279 h 349"/>
                  <a:gd name="T70" fmla="*/ 3000 w 3003"/>
                  <a:gd name="T71" fmla="*/ 190 h 349"/>
                  <a:gd name="T72" fmla="*/ 2783 w 3003"/>
                  <a:gd name="T73" fmla="*/ 305 h 349"/>
                  <a:gd name="T74" fmla="*/ 3000 w 3003"/>
                  <a:gd name="T75" fmla="*/ 190 h 349"/>
                  <a:gd name="T76" fmla="*/ 1173 w 3003"/>
                  <a:gd name="T77" fmla="*/ 199 h 349"/>
                  <a:gd name="T78" fmla="*/ 1175 w 3003"/>
                  <a:gd name="T79" fmla="*/ 195 h 349"/>
                  <a:gd name="T80" fmla="*/ 0 w 3003"/>
                  <a:gd name="T81" fmla="*/ 109 h 349"/>
                  <a:gd name="T82" fmla="*/ 111 w 3003"/>
                  <a:gd name="T83" fmla="*/ 54 h 349"/>
                  <a:gd name="T84" fmla="*/ 1017 w 3003"/>
                  <a:gd name="T85" fmla="*/ 129 h 349"/>
                  <a:gd name="T86" fmla="*/ 595 w 3003"/>
                  <a:gd name="T87" fmla="*/ 10 h 349"/>
                  <a:gd name="T88" fmla="*/ 581 w 3003"/>
                  <a:gd name="T89" fmla="*/ 13 h 349"/>
                  <a:gd name="T90" fmla="*/ 574 w 3003"/>
                  <a:gd name="T91" fmla="*/ 7 h 349"/>
                  <a:gd name="T92" fmla="*/ 576 w 3003"/>
                  <a:gd name="T93" fmla="*/ 8 h 349"/>
                  <a:gd name="T94" fmla="*/ 510 w 3003"/>
                  <a:gd name="T95" fmla="*/ 7 h 349"/>
                  <a:gd name="T96" fmla="*/ 563 w 3003"/>
                  <a:gd name="T97" fmla="*/ 6 h 349"/>
                  <a:gd name="T98" fmla="*/ 565 w 3003"/>
                  <a:gd name="T99" fmla="*/ 7 h 349"/>
                  <a:gd name="T100" fmla="*/ 544 w 3003"/>
                  <a:gd name="T101" fmla="*/ 10 h 349"/>
                  <a:gd name="T102" fmla="*/ 552 w 3003"/>
                  <a:gd name="T103" fmla="*/ 5 h 349"/>
                  <a:gd name="T104" fmla="*/ 535 w 3003"/>
                  <a:gd name="T105" fmla="*/ 9 h 349"/>
                  <a:gd name="T106" fmla="*/ 438 w 3003"/>
                  <a:gd name="T107" fmla="*/ 0 h 349"/>
                  <a:gd name="T108" fmla="*/ 298 w 3003"/>
                  <a:gd name="T109" fmla="*/ 9 h 349"/>
                  <a:gd name="T110" fmla="*/ 299 w 3003"/>
                  <a:gd name="T111" fmla="*/ 14 h 349"/>
                  <a:gd name="T112" fmla="*/ 438 w 3003"/>
                  <a:gd name="T113"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3" h="349">
                    <a:moveTo>
                      <a:pt x="1703" y="310"/>
                    </a:moveTo>
                    <a:cubicBezTo>
                      <a:pt x="1701" y="310"/>
                      <a:pt x="1699" y="310"/>
                      <a:pt x="1697" y="311"/>
                    </a:cubicBezTo>
                    <a:cubicBezTo>
                      <a:pt x="1703" y="312"/>
                      <a:pt x="1709" y="312"/>
                      <a:pt x="1715" y="313"/>
                    </a:cubicBezTo>
                    <a:cubicBezTo>
                      <a:pt x="1716" y="313"/>
                      <a:pt x="1716" y="313"/>
                      <a:pt x="1716" y="313"/>
                    </a:cubicBezTo>
                    <a:cubicBezTo>
                      <a:pt x="1712" y="312"/>
                      <a:pt x="1708" y="311"/>
                      <a:pt x="1703" y="310"/>
                    </a:cubicBezTo>
                    <a:moveTo>
                      <a:pt x="1725" y="307"/>
                    </a:moveTo>
                    <a:cubicBezTo>
                      <a:pt x="1722" y="308"/>
                      <a:pt x="1719" y="308"/>
                      <a:pt x="1716" y="309"/>
                    </a:cubicBezTo>
                    <a:cubicBezTo>
                      <a:pt x="1720" y="310"/>
                      <a:pt x="1725" y="311"/>
                      <a:pt x="1729" y="311"/>
                    </a:cubicBezTo>
                    <a:cubicBezTo>
                      <a:pt x="1731" y="311"/>
                      <a:pt x="1733" y="311"/>
                      <a:pt x="1735" y="311"/>
                    </a:cubicBezTo>
                    <a:cubicBezTo>
                      <a:pt x="1732" y="310"/>
                      <a:pt x="1728" y="308"/>
                      <a:pt x="1725" y="307"/>
                    </a:cubicBezTo>
                    <a:moveTo>
                      <a:pt x="2771" y="305"/>
                    </a:moveTo>
                    <a:cubicBezTo>
                      <a:pt x="2702" y="329"/>
                      <a:pt x="2641" y="341"/>
                      <a:pt x="2584" y="345"/>
                    </a:cubicBezTo>
                    <a:cubicBezTo>
                      <a:pt x="2583" y="346"/>
                      <a:pt x="2582" y="347"/>
                      <a:pt x="2581" y="348"/>
                    </a:cubicBezTo>
                    <a:cubicBezTo>
                      <a:pt x="2640" y="344"/>
                      <a:pt x="2704" y="332"/>
                      <a:pt x="2774" y="308"/>
                    </a:cubicBezTo>
                    <a:cubicBezTo>
                      <a:pt x="2773" y="307"/>
                      <a:pt x="2772" y="306"/>
                      <a:pt x="2771" y="305"/>
                    </a:cubicBezTo>
                    <a:moveTo>
                      <a:pt x="1746" y="304"/>
                    </a:moveTo>
                    <a:cubicBezTo>
                      <a:pt x="1742" y="305"/>
                      <a:pt x="1739" y="305"/>
                      <a:pt x="1735" y="306"/>
                    </a:cubicBezTo>
                    <a:cubicBezTo>
                      <a:pt x="1739" y="307"/>
                      <a:pt x="1742" y="308"/>
                      <a:pt x="1746" y="309"/>
                    </a:cubicBezTo>
                    <a:cubicBezTo>
                      <a:pt x="1749" y="309"/>
                      <a:pt x="1751" y="308"/>
                      <a:pt x="1754" y="308"/>
                    </a:cubicBezTo>
                    <a:cubicBezTo>
                      <a:pt x="1752" y="306"/>
                      <a:pt x="1749" y="305"/>
                      <a:pt x="1746" y="304"/>
                    </a:cubicBezTo>
                    <a:moveTo>
                      <a:pt x="1478" y="302"/>
                    </a:moveTo>
                    <a:cubicBezTo>
                      <a:pt x="1476" y="303"/>
                      <a:pt x="1474" y="304"/>
                      <a:pt x="1472" y="305"/>
                    </a:cubicBezTo>
                    <a:cubicBezTo>
                      <a:pt x="1518" y="314"/>
                      <a:pt x="1560" y="319"/>
                      <a:pt x="1600" y="320"/>
                    </a:cubicBezTo>
                    <a:cubicBezTo>
                      <a:pt x="1606" y="320"/>
                      <a:pt x="1611" y="320"/>
                      <a:pt x="1617" y="320"/>
                    </a:cubicBezTo>
                    <a:cubicBezTo>
                      <a:pt x="1617" y="320"/>
                      <a:pt x="1617" y="320"/>
                      <a:pt x="1617" y="320"/>
                    </a:cubicBezTo>
                    <a:cubicBezTo>
                      <a:pt x="1626" y="320"/>
                      <a:pt x="1634" y="320"/>
                      <a:pt x="1642" y="319"/>
                    </a:cubicBezTo>
                    <a:cubicBezTo>
                      <a:pt x="1654" y="319"/>
                      <a:pt x="1666" y="318"/>
                      <a:pt x="1678" y="317"/>
                    </a:cubicBezTo>
                    <a:cubicBezTo>
                      <a:pt x="1664" y="317"/>
                      <a:pt x="1650" y="316"/>
                      <a:pt x="1636" y="315"/>
                    </a:cubicBezTo>
                    <a:cubicBezTo>
                      <a:pt x="1631" y="315"/>
                      <a:pt x="1627" y="315"/>
                      <a:pt x="1622" y="315"/>
                    </a:cubicBezTo>
                    <a:cubicBezTo>
                      <a:pt x="1621" y="315"/>
                      <a:pt x="1619" y="315"/>
                      <a:pt x="1617" y="315"/>
                    </a:cubicBezTo>
                    <a:cubicBezTo>
                      <a:pt x="1575" y="315"/>
                      <a:pt x="1529" y="311"/>
                      <a:pt x="1478" y="302"/>
                    </a:cubicBezTo>
                    <a:moveTo>
                      <a:pt x="1767" y="301"/>
                    </a:moveTo>
                    <a:cubicBezTo>
                      <a:pt x="1763" y="301"/>
                      <a:pt x="1759" y="302"/>
                      <a:pt x="1755" y="303"/>
                    </a:cubicBezTo>
                    <a:cubicBezTo>
                      <a:pt x="1758" y="304"/>
                      <a:pt x="1760" y="305"/>
                      <a:pt x="1763" y="306"/>
                    </a:cubicBezTo>
                    <a:cubicBezTo>
                      <a:pt x="1767" y="305"/>
                      <a:pt x="1770" y="305"/>
                      <a:pt x="1774" y="304"/>
                    </a:cubicBezTo>
                    <a:cubicBezTo>
                      <a:pt x="1771" y="303"/>
                      <a:pt x="1769" y="302"/>
                      <a:pt x="1767" y="301"/>
                    </a:cubicBezTo>
                    <a:moveTo>
                      <a:pt x="1787" y="297"/>
                    </a:moveTo>
                    <a:cubicBezTo>
                      <a:pt x="1783" y="298"/>
                      <a:pt x="1779" y="298"/>
                      <a:pt x="1774" y="299"/>
                    </a:cubicBezTo>
                    <a:cubicBezTo>
                      <a:pt x="1777" y="300"/>
                      <a:pt x="1779" y="302"/>
                      <a:pt x="1781" y="303"/>
                    </a:cubicBezTo>
                    <a:cubicBezTo>
                      <a:pt x="1785" y="302"/>
                      <a:pt x="1789" y="301"/>
                      <a:pt x="1793" y="301"/>
                    </a:cubicBezTo>
                    <a:cubicBezTo>
                      <a:pt x="1791" y="299"/>
                      <a:pt x="1789" y="298"/>
                      <a:pt x="1787" y="297"/>
                    </a:cubicBezTo>
                    <a:moveTo>
                      <a:pt x="1808" y="293"/>
                    </a:moveTo>
                    <a:cubicBezTo>
                      <a:pt x="1803" y="294"/>
                      <a:pt x="1799" y="295"/>
                      <a:pt x="1794" y="295"/>
                    </a:cubicBezTo>
                    <a:cubicBezTo>
                      <a:pt x="1796" y="297"/>
                      <a:pt x="1798" y="298"/>
                      <a:pt x="1800" y="299"/>
                    </a:cubicBezTo>
                    <a:cubicBezTo>
                      <a:pt x="1804" y="298"/>
                      <a:pt x="1809" y="297"/>
                      <a:pt x="1813" y="297"/>
                    </a:cubicBezTo>
                    <a:cubicBezTo>
                      <a:pt x="1811" y="295"/>
                      <a:pt x="1809" y="294"/>
                      <a:pt x="1808" y="293"/>
                    </a:cubicBezTo>
                    <a:moveTo>
                      <a:pt x="1828" y="289"/>
                    </a:moveTo>
                    <a:cubicBezTo>
                      <a:pt x="1823" y="290"/>
                      <a:pt x="1819" y="291"/>
                      <a:pt x="1814" y="291"/>
                    </a:cubicBezTo>
                    <a:cubicBezTo>
                      <a:pt x="1816" y="293"/>
                      <a:pt x="1818" y="294"/>
                      <a:pt x="1819" y="295"/>
                    </a:cubicBezTo>
                    <a:cubicBezTo>
                      <a:pt x="1824" y="294"/>
                      <a:pt x="1828" y="293"/>
                      <a:pt x="1833" y="292"/>
                    </a:cubicBezTo>
                    <a:cubicBezTo>
                      <a:pt x="1831" y="291"/>
                      <a:pt x="1830" y="290"/>
                      <a:pt x="1828" y="289"/>
                    </a:cubicBezTo>
                    <a:moveTo>
                      <a:pt x="1849" y="284"/>
                    </a:moveTo>
                    <a:cubicBezTo>
                      <a:pt x="1845" y="285"/>
                      <a:pt x="1842" y="286"/>
                      <a:pt x="1839" y="286"/>
                    </a:cubicBezTo>
                    <a:cubicBezTo>
                      <a:pt x="1837" y="287"/>
                      <a:pt x="1836" y="287"/>
                      <a:pt x="1834" y="287"/>
                    </a:cubicBezTo>
                    <a:cubicBezTo>
                      <a:pt x="1836" y="289"/>
                      <a:pt x="1837" y="290"/>
                      <a:pt x="1839" y="291"/>
                    </a:cubicBezTo>
                    <a:cubicBezTo>
                      <a:pt x="1839" y="291"/>
                      <a:pt x="1839" y="291"/>
                      <a:pt x="1840" y="291"/>
                    </a:cubicBezTo>
                    <a:cubicBezTo>
                      <a:pt x="1844" y="290"/>
                      <a:pt x="1849" y="289"/>
                      <a:pt x="1853" y="288"/>
                    </a:cubicBezTo>
                    <a:cubicBezTo>
                      <a:pt x="1852" y="287"/>
                      <a:pt x="1850" y="286"/>
                      <a:pt x="1849" y="284"/>
                    </a:cubicBezTo>
                    <a:moveTo>
                      <a:pt x="1870" y="280"/>
                    </a:moveTo>
                    <a:cubicBezTo>
                      <a:pt x="1865" y="281"/>
                      <a:pt x="1860" y="282"/>
                      <a:pt x="1855" y="283"/>
                    </a:cubicBezTo>
                    <a:cubicBezTo>
                      <a:pt x="1856" y="284"/>
                      <a:pt x="1858" y="286"/>
                      <a:pt x="1859" y="287"/>
                    </a:cubicBezTo>
                    <a:cubicBezTo>
                      <a:pt x="1864" y="286"/>
                      <a:pt x="1869" y="285"/>
                      <a:pt x="1874" y="284"/>
                    </a:cubicBezTo>
                    <a:cubicBezTo>
                      <a:pt x="1872" y="283"/>
                      <a:pt x="1871" y="281"/>
                      <a:pt x="1870" y="280"/>
                    </a:cubicBezTo>
                    <a:moveTo>
                      <a:pt x="1891" y="276"/>
                    </a:moveTo>
                    <a:cubicBezTo>
                      <a:pt x="1886" y="277"/>
                      <a:pt x="1880" y="278"/>
                      <a:pt x="1875" y="279"/>
                    </a:cubicBezTo>
                    <a:cubicBezTo>
                      <a:pt x="1877" y="280"/>
                      <a:pt x="1878" y="282"/>
                      <a:pt x="1879" y="283"/>
                    </a:cubicBezTo>
                    <a:cubicBezTo>
                      <a:pt x="1884" y="282"/>
                      <a:pt x="1889" y="281"/>
                      <a:pt x="1895" y="280"/>
                    </a:cubicBezTo>
                    <a:cubicBezTo>
                      <a:pt x="1893" y="279"/>
                      <a:pt x="1892" y="277"/>
                      <a:pt x="1891" y="276"/>
                    </a:cubicBezTo>
                    <a:moveTo>
                      <a:pt x="1367" y="274"/>
                    </a:moveTo>
                    <a:cubicBezTo>
                      <a:pt x="1372" y="277"/>
                      <a:pt x="1376" y="280"/>
                      <a:pt x="1381" y="283"/>
                    </a:cubicBezTo>
                    <a:cubicBezTo>
                      <a:pt x="1408" y="291"/>
                      <a:pt x="1434" y="298"/>
                      <a:pt x="1459" y="303"/>
                    </a:cubicBezTo>
                    <a:cubicBezTo>
                      <a:pt x="1462" y="302"/>
                      <a:pt x="1464" y="301"/>
                      <a:pt x="1466" y="299"/>
                    </a:cubicBezTo>
                    <a:cubicBezTo>
                      <a:pt x="1435" y="293"/>
                      <a:pt x="1402" y="285"/>
                      <a:pt x="1367" y="274"/>
                    </a:cubicBezTo>
                    <a:moveTo>
                      <a:pt x="1913" y="272"/>
                    </a:moveTo>
                    <a:cubicBezTo>
                      <a:pt x="1907" y="273"/>
                      <a:pt x="1902" y="274"/>
                      <a:pt x="1896" y="275"/>
                    </a:cubicBezTo>
                    <a:cubicBezTo>
                      <a:pt x="1898" y="276"/>
                      <a:pt x="1899" y="278"/>
                      <a:pt x="1900" y="279"/>
                    </a:cubicBezTo>
                    <a:cubicBezTo>
                      <a:pt x="1905" y="278"/>
                      <a:pt x="1911" y="277"/>
                      <a:pt x="1916" y="276"/>
                    </a:cubicBezTo>
                    <a:cubicBezTo>
                      <a:pt x="1915" y="275"/>
                      <a:pt x="1914" y="273"/>
                      <a:pt x="1913" y="272"/>
                    </a:cubicBezTo>
                    <a:moveTo>
                      <a:pt x="1934" y="268"/>
                    </a:moveTo>
                    <a:cubicBezTo>
                      <a:pt x="1929" y="269"/>
                      <a:pt x="1924" y="270"/>
                      <a:pt x="1918" y="271"/>
                    </a:cubicBezTo>
                    <a:cubicBezTo>
                      <a:pt x="1919" y="272"/>
                      <a:pt x="1921" y="274"/>
                      <a:pt x="1922" y="275"/>
                    </a:cubicBezTo>
                    <a:cubicBezTo>
                      <a:pt x="1927" y="274"/>
                      <a:pt x="1932" y="274"/>
                      <a:pt x="1938" y="273"/>
                    </a:cubicBezTo>
                    <a:cubicBezTo>
                      <a:pt x="1937" y="271"/>
                      <a:pt x="1935" y="270"/>
                      <a:pt x="1934" y="268"/>
                    </a:cubicBezTo>
                    <a:moveTo>
                      <a:pt x="2016" y="262"/>
                    </a:moveTo>
                    <a:cubicBezTo>
                      <a:pt x="2015" y="262"/>
                      <a:pt x="2014" y="262"/>
                      <a:pt x="2013" y="262"/>
                    </a:cubicBezTo>
                    <a:cubicBezTo>
                      <a:pt x="1988" y="262"/>
                      <a:pt x="1964" y="264"/>
                      <a:pt x="1940" y="268"/>
                    </a:cubicBezTo>
                    <a:cubicBezTo>
                      <a:pt x="1941" y="269"/>
                      <a:pt x="1942" y="271"/>
                      <a:pt x="1943" y="272"/>
                    </a:cubicBezTo>
                    <a:cubicBezTo>
                      <a:pt x="1966" y="269"/>
                      <a:pt x="1989" y="267"/>
                      <a:pt x="2013" y="267"/>
                    </a:cubicBezTo>
                    <a:cubicBezTo>
                      <a:pt x="2015" y="267"/>
                      <a:pt x="2018" y="267"/>
                      <a:pt x="2020" y="267"/>
                    </a:cubicBezTo>
                    <a:cubicBezTo>
                      <a:pt x="2020" y="267"/>
                      <a:pt x="2020" y="267"/>
                      <a:pt x="2021" y="267"/>
                    </a:cubicBezTo>
                    <a:cubicBezTo>
                      <a:pt x="2019" y="265"/>
                      <a:pt x="2017" y="263"/>
                      <a:pt x="2016" y="262"/>
                    </a:cubicBezTo>
                    <a:moveTo>
                      <a:pt x="2022" y="262"/>
                    </a:moveTo>
                    <a:cubicBezTo>
                      <a:pt x="2023" y="263"/>
                      <a:pt x="2025" y="265"/>
                      <a:pt x="2026" y="267"/>
                    </a:cubicBezTo>
                    <a:cubicBezTo>
                      <a:pt x="2115" y="268"/>
                      <a:pt x="2196" y="288"/>
                      <a:pt x="2274" y="309"/>
                    </a:cubicBezTo>
                    <a:cubicBezTo>
                      <a:pt x="2298" y="315"/>
                      <a:pt x="2322" y="321"/>
                      <a:pt x="2346" y="327"/>
                    </a:cubicBezTo>
                    <a:cubicBezTo>
                      <a:pt x="2408" y="339"/>
                      <a:pt x="2471" y="349"/>
                      <a:pt x="2539" y="349"/>
                    </a:cubicBezTo>
                    <a:cubicBezTo>
                      <a:pt x="2551" y="349"/>
                      <a:pt x="2562" y="349"/>
                      <a:pt x="2574" y="348"/>
                    </a:cubicBezTo>
                    <a:cubicBezTo>
                      <a:pt x="2575" y="347"/>
                      <a:pt x="2576" y="346"/>
                      <a:pt x="2577" y="346"/>
                    </a:cubicBezTo>
                    <a:cubicBezTo>
                      <a:pt x="2564" y="347"/>
                      <a:pt x="2550" y="347"/>
                      <a:pt x="2537" y="347"/>
                    </a:cubicBezTo>
                    <a:cubicBezTo>
                      <a:pt x="2444" y="347"/>
                      <a:pt x="2363" y="327"/>
                      <a:pt x="2283" y="306"/>
                    </a:cubicBezTo>
                    <a:cubicBezTo>
                      <a:pt x="2280" y="305"/>
                      <a:pt x="2278" y="305"/>
                      <a:pt x="2275" y="304"/>
                    </a:cubicBezTo>
                    <a:cubicBezTo>
                      <a:pt x="2195" y="283"/>
                      <a:pt x="2113" y="262"/>
                      <a:pt x="2022" y="262"/>
                    </a:cubicBezTo>
                    <a:moveTo>
                      <a:pt x="1299" y="250"/>
                    </a:moveTo>
                    <a:cubicBezTo>
                      <a:pt x="1297" y="251"/>
                      <a:pt x="1296" y="252"/>
                      <a:pt x="1294" y="253"/>
                    </a:cubicBezTo>
                    <a:cubicBezTo>
                      <a:pt x="1320" y="263"/>
                      <a:pt x="1344" y="271"/>
                      <a:pt x="1368" y="279"/>
                    </a:cubicBezTo>
                    <a:cubicBezTo>
                      <a:pt x="1363" y="276"/>
                      <a:pt x="1359" y="273"/>
                      <a:pt x="1354" y="269"/>
                    </a:cubicBezTo>
                    <a:cubicBezTo>
                      <a:pt x="1336" y="263"/>
                      <a:pt x="1318" y="257"/>
                      <a:pt x="1299" y="250"/>
                    </a:cubicBezTo>
                    <a:moveTo>
                      <a:pt x="3000" y="190"/>
                    </a:moveTo>
                    <a:cubicBezTo>
                      <a:pt x="2928" y="236"/>
                      <a:pt x="2861" y="269"/>
                      <a:pt x="2800" y="293"/>
                    </a:cubicBezTo>
                    <a:cubicBezTo>
                      <a:pt x="2793" y="296"/>
                      <a:pt x="2786" y="299"/>
                      <a:pt x="2780" y="301"/>
                    </a:cubicBezTo>
                    <a:cubicBezTo>
                      <a:pt x="2781" y="303"/>
                      <a:pt x="2782" y="304"/>
                      <a:pt x="2783" y="305"/>
                    </a:cubicBezTo>
                    <a:cubicBezTo>
                      <a:pt x="2790" y="302"/>
                      <a:pt x="2798" y="300"/>
                      <a:pt x="2805" y="297"/>
                    </a:cubicBezTo>
                    <a:cubicBezTo>
                      <a:pt x="2865" y="273"/>
                      <a:pt x="2931" y="239"/>
                      <a:pt x="3003" y="194"/>
                    </a:cubicBezTo>
                    <a:cubicBezTo>
                      <a:pt x="3000" y="190"/>
                      <a:pt x="3000" y="190"/>
                      <a:pt x="3000" y="190"/>
                    </a:cubicBezTo>
                    <a:moveTo>
                      <a:pt x="1032" y="130"/>
                    </a:moveTo>
                    <a:cubicBezTo>
                      <a:pt x="1030" y="131"/>
                      <a:pt x="1028" y="132"/>
                      <a:pt x="1026" y="133"/>
                    </a:cubicBezTo>
                    <a:cubicBezTo>
                      <a:pt x="1074" y="152"/>
                      <a:pt x="1123" y="174"/>
                      <a:pt x="1173" y="199"/>
                    </a:cubicBezTo>
                    <a:cubicBezTo>
                      <a:pt x="1213" y="219"/>
                      <a:pt x="1250" y="235"/>
                      <a:pt x="1285" y="249"/>
                    </a:cubicBezTo>
                    <a:cubicBezTo>
                      <a:pt x="1287" y="248"/>
                      <a:pt x="1288" y="247"/>
                      <a:pt x="1290" y="246"/>
                    </a:cubicBezTo>
                    <a:cubicBezTo>
                      <a:pt x="1254" y="232"/>
                      <a:pt x="1216" y="215"/>
                      <a:pt x="1175" y="195"/>
                    </a:cubicBezTo>
                    <a:cubicBezTo>
                      <a:pt x="1127" y="171"/>
                      <a:pt x="1079" y="149"/>
                      <a:pt x="1032" y="130"/>
                    </a:cubicBezTo>
                    <a:moveTo>
                      <a:pt x="111" y="54"/>
                    </a:moveTo>
                    <a:cubicBezTo>
                      <a:pt x="39" y="81"/>
                      <a:pt x="1" y="108"/>
                      <a:pt x="0" y="109"/>
                    </a:cubicBezTo>
                    <a:cubicBezTo>
                      <a:pt x="3" y="113"/>
                      <a:pt x="3" y="113"/>
                      <a:pt x="3" y="113"/>
                    </a:cubicBezTo>
                    <a:cubicBezTo>
                      <a:pt x="4" y="112"/>
                      <a:pt x="42" y="85"/>
                      <a:pt x="115" y="58"/>
                    </a:cubicBezTo>
                    <a:cubicBezTo>
                      <a:pt x="114" y="57"/>
                      <a:pt x="113" y="56"/>
                      <a:pt x="111" y="54"/>
                    </a:cubicBezTo>
                    <a:moveTo>
                      <a:pt x="595" y="10"/>
                    </a:moveTo>
                    <a:cubicBezTo>
                      <a:pt x="593" y="11"/>
                      <a:pt x="591" y="13"/>
                      <a:pt x="589" y="14"/>
                    </a:cubicBezTo>
                    <a:cubicBezTo>
                      <a:pt x="710" y="29"/>
                      <a:pt x="854" y="63"/>
                      <a:pt x="1017" y="129"/>
                    </a:cubicBezTo>
                    <a:cubicBezTo>
                      <a:pt x="1019" y="128"/>
                      <a:pt x="1021" y="127"/>
                      <a:pt x="1022" y="126"/>
                    </a:cubicBezTo>
                    <a:cubicBezTo>
                      <a:pt x="900" y="76"/>
                      <a:pt x="780" y="41"/>
                      <a:pt x="666" y="21"/>
                    </a:cubicBezTo>
                    <a:cubicBezTo>
                      <a:pt x="642" y="16"/>
                      <a:pt x="618" y="13"/>
                      <a:pt x="595" y="10"/>
                    </a:cubicBezTo>
                    <a:moveTo>
                      <a:pt x="584" y="9"/>
                    </a:moveTo>
                    <a:cubicBezTo>
                      <a:pt x="582" y="10"/>
                      <a:pt x="579" y="12"/>
                      <a:pt x="577" y="13"/>
                    </a:cubicBezTo>
                    <a:cubicBezTo>
                      <a:pt x="578" y="13"/>
                      <a:pt x="580" y="13"/>
                      <a:pt x="581" y="13"/>
                    </a:cubicBezTo>
                    <a:cubicBezTo>
                      <a:pt x="583" y="12"/>
                      <a:pt x="585" y="11"/>
                      <a:pt x="588" y="9"/>
                    </a:cubicBezTo>
                    <a:cubicBezTo>
                      <a:pt x="586" y="9"/>
                      <a:pt x="585" y="9"/>
                      <a:pt x="584" y="9"/>
                    </a:cubicBezTo>
                    <a:moveTo>
                      <a:pt x="574" y="7"/>
                    </a:moveTo>
                    <a:cubicBezTo>
                      <a:pt x="571" y="9"/>
                      <a:pt x="569" y="10"/>
                      <a:pt x="566" y="12"/>
                    </a:cubicBezTo>
                    <a:cubicBezTo>
                      <a:pt x="567" y="12"/>
                      <a:pt x="568" y="12"/>
                      <a:pt x="569" y="12"/>
                    </a:cubicBezTo>
                    <a:cubicBezTo>
                      <a:pt x="571" y="11"/>
                      <a:pt x="574" y="9"/>
                      <a:pt x="576" y="8"/>
                    </a:cubicBezTo>
                    <a:cubicBezTo>
                      <a:pt x="575" y="8"/>
                      <a:pt x="574" y="8"/>
                      <a:pt x="574" y="7"/>
                    </a:cubicBezTo>
                    <a:moveTo>
                      <a:pt x="512" y="7"/>
                    </a:moveTo>
                    <a:cubicBezTo>
                      <a:pt x="511" y="7"/>
                      <a:pt x="511" y="7"/>
                      <a:pt x="510" y="7"/>
                    </a:cubicBezTo>
                    <a:cubicBezTo>
                      <a:pt x="510" y="7"/>
                      <a:pt x="510" y="7"/>
                      <a:pt x="511" y="7"/>
                    </a:cubicBezTo>
                    <a:cubicBezTo>
                      <a:pt x="511" y="7"/>
                      <a:pt x="511" y="7"/>
                      <a:pt x="512" y="7"/>
                    </a:cubicBezTo>
                    <a:moveTo>
                      <a:pt x="563" y="6"/>
                    </a:moveTo>
                    <a:cubicBezTo>
                      <a:pt x="560" y="8"/>
                      <a:pt x="558" y="9"/>
                      <a:pt x="555" y="11"/>
                    </a:cubicBezTo>
                    <a:cubicBezTo>
                      <a:pt x="556" y="11"/>
                      <a:pt x="557" y="11"/>
                      <a:pt x="558" y="11"/>
                    </a:cubicBezTo>
                    <a:cubicBezTo>
                      <a:pt x="560" y="10"/>
                      <a:pt x="563" y="8"/>
                      <a:pt x="565" y="7"/>
                    </a:cubicBezTo>
                    <a:cubicBezTo>
                      <a:pt x="564" y="6"/>
                      <a:pt x="564" y="6"/>
                      <a:pt x="563" y="6"/>
                    </a:cubicBezTo>
                    <a:moveTo>
                      <a:pt x="552" y="5"/>
                    </a:moveTo>
                    <a:cubicBezTo>
                      <a:pt x="550" y="7"/>
                      <a:pt x="547" y="8"/>
                      <a:pt x="544" y="10"/>
                    </a:cubicBezTo>
                    <a:cubicBezTo>
                      <a:pt x="545" y="10"/>
                      <a:pt x="545" y="10"/>
                      <a:pt x="546" y="10"/>
                    </a:cubicBezTo>
                    <a:cubicBezTo>
                      <a:pt x="549" y="8"/>
                      <a:pt x="552" y="7"/>
                      <a:pt x="554" y="5"/>
                    </a:cubicBezTo>
                    <a:cubicBezTo>
                      <a:pt x="554" y="5"/>
                      <a:pt x="553" y="5"/>
                      <a:pt x="552" y="5"/>
                    </a:cubicBezTo>
                    <a:moveTo>
                      <a:pt x="542" y="4"/>
                    </a:moveTo>
                    <a:cubicBezTo>
                      <a:pt x="539" y="6"/>
                      <a:pt x="536" y="7"/>
                      <a:pt x="533" y="9"/>
                    </a:cubicBezTo>
                    <a:cubicBezTo>
                      <a:pt x="533" y="9"/>
                      <a:pt x="534" y="9"/>
                      <a:pt x="535" y="9"/>
                    </a:cubicBezTo>
                    <a:cubicBezTo>
                      <a:pt x="537" y="7"/>
                      <a:pt x="540" y="6"/>
                      <a:pt x="543" y="4"/>
                    </a:cubicBezTo>
                    <a:cubicBezTo>
                      <a:pt x="543" y="4"/>
                      <a:pt x="542" y="4"/>
                      <a:pt x="542" y="4"/>
                    </a:cubicBezTo>
                    <a:moveTo>
                      <a:pt x="438" y="0"/>
                    </a:moveTo>
                    <a:cubicBezTo>
                      <a:pt x="435" y="0"/>
                      <a:pt x="432" y="0"/>
                      <a:pt x="429" y="0"/>
                    </a:cubicBezTo>
                    <a:cubicBezTo>
                      <a:pt x="407" y="0"/>
                      <a:pt x="385" y="1"/>
                      <a:pt x="363" y="2"/>
                    </a:cubicBezTo>
                    <a:cubicBezTo>
                      <a:pt x="341" y="4"/>
                      <a:pt x="319" y="6"/>
                      <a:pt x="298" y="9"/>
                    </a:cubicBezTo>
                    <a:cubicBezTo>
                      <a:pt x="226" y="18"/>
                      <a:pt x="166" y="35"/>
                      <a:pt x="119" y="51"/>
                    </a:cubicBezTo>
                    <a:cubicBezTo>
                      <a:pt x="121" y="53"/>
                      <a:pt x="122" y="54"/>
                      <a:pt x="123" y="55"/>
                    </a:cubicBezTo>
                    <a:cubicBezTo>
                      <a:pt x="169" y="39"/>
                      <a:pt x="228" y="23"/>
                      <a:pt x="299" y="14"/>
                    </a:cubicBezTo>
                    <a:cubicBezTo>
                      <a:pt x="322" y="11"/>
                      <a:pt x="347" y="8"/>
                      <a:pt x="374" y="7"/>
                    </a:cubicBezTo>
                    <a:cubicBezTo>
                      <a:pt x="397" y="4"/>
                      <a:pt x="420" y="1"/>
                      <a:pt x="444" y="0"/>
                    </a:cubicBezTo>
                    <a:cubicBezTo>
                      <a:pt x="442" y="0"/>
                      <a:pt x="440" y="0"/>
                      <a:pt x="43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38" name="Freeform 8">
                <a:extLst>
                  <a:ext uri="{FF2B5EF4-FFF2-40B4-BE49-F238E27FC236}">
                    <a16:creationId xmlns:a16="http://schemas.microsoft.com/office/drawing/2014/main" id="{0243886C-5D36-48F0-8723-E149738CA9B6}"/>
                  </a:ext>
                </a:extLst>
              </p:cNvPr>
              <p:cNvSpPr>
                <a:spLocks noEditPoints="1"/>
              </p:cNvSpPr>
              <p:nvPr/>
            </p:nvSpPr>
            <p:spPr bwMode="auto">
              <a:xfrm>
                <a:off x="4" y="1459"/>
                <a:ext cx="5754" cy="678"/>
              </a:xfrm>
              <a:custGeom>
                <a:avLst/>
                <a:gdLst>
                  <a:gd name="T0" fmla="*/ 1717 w 3003"/>
                  <a:gd name="T1" fmla="*/ 314 h 353"/>
                  <a:gd name="T2" fmla="*/ 1734 w 3003"/>
                  <a:gd name="T3" fmla="*/ 313 h 353"/>
                  <a:gd name="T4" fmla="*/ 1763 w 3003"/>
                  <a:gd name="T5" fmla="*/ 312 h 353"/>
                  <a:gd name="T6" fmla="*/ 1773 w 3003"/>
                  <a:gd name="T7" fmla="*/ 316 h 353"/>
                  <a:gd name="T8" fmla="*/ 1773 w 3003"/>
                  <a:gd name="T9" fmla="*/ 311 h 353"/>
                  <a:gd name="T10" fmla="*/ 1784 w 3003"/>
                  <a:gd name="T11" fmla="*/ 310 h 353"/>
                  <a:gd name="T12" fmla="*/ 2576 w 3003"/>
                  <a:gd name="T13" fmla="*/ 352 h 353"/>
                  <a:gd name="T14" fmla="*/ 2774 w 3003"/>
                  <a:gd name="T15" fmla="*/ 309 h 353"/>
                  <a:gd name="T16" fmla="*/ 1801 w 3003"/>
                  <a:gd name="T17" fmla="*/ 314 h 353"/>
                  <a:gd name="T18" fmla="*/ 1825 w 3003"/>
                  <a:gd name="T19" fmla="*/ 306 h 353"/>
                  <a:gd name="T20" fmla="*/ 1831 w 3003"/>
                  <a:gd name="T21" fmla="*/ 310 h 353"/>
                  <a:gd name="T22" fmla="*/ 1832 w 3003"/>
                  <a:gd name="T23" fmla="*/ 305 h 353"/>
                  <a:gd name="T24" fmla="*/ 1845 w 3003"/>
                  <a:gd name="T25" fmla="*/ 304 h 353"/>
                  <a:gd name="T26" fmla="*/ 1857 w 3003"/>
                  <a:gd name="T27" fmla="*/ 307 h 353"/>
                  <a:gd name="T28" fmla="*/ 1886 w 3003"/>
                  <a:gd name="T29" fmla="*/ 298 h 353"/>
                  <a:gd name="T30" fmla="*/ 1877 w 3003"/>
                  <a:gd name="T31" fmla="*/ 305 h 353"/>
                  <a:gd name="T32" fmla="*/ 1886 w 3003"/>
                  <a:gd name="T33" fmla="*/ 298 h 353"/>
                  <a:gd name="T34" fmla="*/ 1896 w 3003"/>
                  <a:gd name="T35" fmla="*/ 302 h 353"/>
                  <a:gd name="T36" fmla="*/ 1929 w 3003"/>
                  <a:gd name="T37" fmla="*/ 293 h 353"/>
                  <a:gd name="T38" fmla="*/ 1932 w 3003"/>
                  <a:gd name="T39" fmla="*/ 297 h 353"/>
                  <a:gd name="T40" fmla="*/ 1934 w 3003"/>
                  <a:gd name="T41" fmla="*/ 292 h 353"/>
                  <a:gd name="T42" fmla="*/ 1950 w 3003"/>
                  <a:gd name="T43" fmla="*/ 290 h 353"/>
                  <a:gd name="T44" fmla="*/ 1627 w 3003"/>
                  <a:gd name="T45" fmla="*/ 315 h 353"/>
                  <a:gd name="T46" fmla="*/ 1706 w 3003"/>
                  <a:gd name="T47" fmla="*/ 319 h 353"/>
                  <a:gd name="T48" fmla="*/ 1660 w 3003"/>
                  <a:gd name="T49" fmla="*/ 313 h 353"/>
                  <a:gd name="T50" fmla="*/ 1504 w 3003"/>
                  <a:gd name="T51" fmla="*/ 289 h 353"/>
                  <a:gd name="T52" fmla="*/ 1955 w 3003"/>
                  <a:gd name="T53" fmla="*/ 290 h 353"/>
                  <a:gd name="T54" fmla="*/ 2042 w 3003"/>
                  <a:gd name="T55" fmla="*/ 290 h 353"/>
                  <a:gd name="T56" fmla="*/ 2043 w 3003"/>
                  <a:gd name="T57" fmla="*/ 285 h 353"/>
                  <a:gd name="T58" fmla="*/ 2416 w 3003"/>
                  <a:gd name="T59" fmla="*/ 345 h 353"/>
                  <a:gd name="T60" fmla="*/ 2574 w 3003"/>
                  <a:gd name="T61" fmla="*/ 349 h 353"/>
                  <a:gd name="T62" fmla="*/ 2296 w 3003"/>
                  <a:gd name="T63" fmla="*/ 318 h 353"/>
                  <a:gd name="T64" fmla="*/ 1323 w 3003"/>
                  <a:gd name="T65" fmla="*/ 235 h 353"/>
                  <a:gd name="T66" fmla="*/ 1328 w 3003"/>
                  <a:gd name="T67" fmla="*/ 232 h 353"/>
                  <a:gd name="T68" fmla="*/ 1314 w 3003"/>
                  <a:gd name="T69" fmla="*/ 231 h 353"/>
                  <a:gd name="T70" fmla="*/ 3000 w 3003"/>
                  <a:gd name="T71" fmla="*/ 198 h 353"/>
                  <a:gd name="T72" fmla="*/ 2787 w 3003"/>
                  <a:gd name="T73" fmla="*/ 310 h 353"/>
                  <a:gd name="T74" fmla="*/ 8 w 3003"/>
                  <a:gd name="T75" fmla="*/ 139 h 353"/>
                  <a:gd name="T76" fmla="*/ 12 w 3003"/>
                  <a:gd name="T77" fmla="*/ 142 h 353"/>
                  <a:gd name="T78" fmla="*/ 1057 w 3003"/>
                  <a:gd name="T79" fmla="*/ 117 h 353"/>
                  <a:gd name="T80" fmla="*/ 1258 w 3003"/>
                  <a:gd name="T81" fmla="*/ 202 h 353"/>
                  <a:gd name="T82" fmla="*/ 128 w 3003"/>
                  <a:gd name="T83" fmla="*/ 73 h 353"/>
                  <a:gd name="T84" fmla="*/ 132 w 3003"/>
                  <a:gd name="T85" fmla="*/ 77 h 353"/>
                  <a:gd name="T86" fmla="*/ 601 w 3003"/>
                  <a:gd name="T87" fmla="*/ 7 h 353"/>
                  <a:gd name="T88" fmla="*/ 681 w 3003"/>
                  <a:gd name="T89" fmla="*/ 10 h 353"/>
                  <a:gd name="T90" fmla="*/ 589 w 3003"/>
                  <a:gd name="T91" fmla="*/ 6 h 353"/>
                  <a:gd name="T92" fmla="*/ 597 w 3003"/>
                  <a:gd name="T93" fmla="*/ 1 h 353"/>
                  <a:gd name="T94" fmla="*/ 581 w 3003"/>
                  <a:gd name="T95" fmla="*/ 6 h 353"/>
                  <a:gd name="T96" fmla="*/ 552 w 3003"/>
                  <a:gd name="T97" fmla="*/ 1 h 353"/>
                  <a:gd name="T98" fmla="*/ 552 w 3003"/>
                  <a:gd name="T99" fmla="*/ 1 h 353"/>
                  <a:gd name="T100" fmla="*/ 569 w 3003"/>
                  <a:gd name="T101" fmla="*/ 5 h 353"/>
                  <a:gd name="T102" fmla="*/ 565 w 3003"/>
                  <a:gd name="T103" fmla="*/ 0 h 353"/>
                  <a:gd name="T104" fmla="*/ 566 w 3003"/>
                  <a:gd name="T105" fmla="*/ 0 h 353"/>
                  <a:gd name="T106" fmla="*/ 444 w 3003"/>
                  <a:gd name="T107" fmla="*/ 1 h 353"/>
                  <a:gd name="T108" fmla="*/ 136 w 3003"/>
                  <a:gd name="T109" fmla="*/ 70 h 353"/>
                  <a:gd name="T110" fmla="*/ 393 w 3003"/>
                  <a:gd name="T111" fmla="*/ 1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03" h="353">
                    <a:moveTo>
                      <a:pt x="1716" y="314"/>
                    </a:moveTo>
                    <a:cubicBezTo>
                      <a:pt x="1716" y="314"/>
                      <a:pt x="1716" y="314"/>
                      <a:pt x="1715" y="314"/>
                    </a:cubicBezTo>
                    <a:cubicBezTo>
                      <a:pt x="1716" y="314"/>
                      <a:pt x="1716" y="314"/>
                      <a:pt x="1717" y="314"/>
                    </a:cubicBezTo>
                    <a:cubicBezTo>
                      <a:pt x="1717" y="314"/>
                      <a:pt x="1716" y="314"/>
                      <a:pt x="1716" y="314"/>
                    </a:cubicBezTo>
                    <a:moveTo>
                      <a:pt x="1740" y="313"/>
                    </a:moveTo>
                    <a:cubicBezTo>
                      <a:pt x="1738" y="313"/>
                      <a:pt x="1736" y="313"/>
                      <a:pt x="1734" y="313"/>
                    </a:cubicBezTo>
                    <a:cubicBezTo>
                      <a:pt x="1740" y="315"/>
                      <a:pt x="1746" y="316"/>
                      <a:pt x="1752" y="317"/>
                    </a:cubicBezTo>
                    <a:cubicBezTo>
                      <a:pt x="1748" y="316"/>
                      <a:pt x="1744" y="314"/>
                      <a:pt x="1740" y="313"/>
                    </a:cubicBezTo>
                    <a:moveTo>
                      <a:pt x="1763" y="312"/>
                    </a:moveTo>
                    <a:cubicBezTo>
                      <a:pt x="1760" y="312"/>
                      <a:pt x="1757" y="312"/>
                      <a:pt x="1754" y="313"/>
                    </a:cubicBezTo>
                    <a:cubicBezTo>
                      <a:pt x="1759" y="314"/>
                      <a:pt x="1763" y="315"/>
                      <a:pt x="1768" y="317"/>
                    </a:cubicBezTo>
                    <a:cubicBezTo>
                      <a:pt x="1769" y="316"/>
                      <a:pt x="1771" y="316"/>
                      <a:pt x="1773" y="316"/>
                    </a:cubicBezTo>
                    <a:cubicBezTo>
                      <a:pt x="1769" y="315"/>
                      <a:pt x="1766" y="313"/>
                      <a:pt x="1763" y="312"/>
                    </a:cubicBezTo>
                    <a:moveTo>
                      <a:pt x="1784" y="310"/>
                    </a:moveTo>
                    <a:cubicBezTo>
                      <a:pt x="1780" y="311"/>
                      <a:pt x="1777" y="311"/>
                      <a:pt x="1773" y="311"/>
                    </a:cubicBezTo>
                    <a:cubicBezTo>
                      <a:pt x="1777" y="313"/>
                      <a:pt x="1780" y="314"/>
                      <a:pt x="1784" y="315"/>
                    </a:cubicBezTo>
                    <a:cubicBezTo>
                      <a:pt x="1786" y="315"/>
                      <a:pt x="1789" y="315"/>
                      <a:pt x="1792" y="315"/>
                    </a:cubicBezTo>
                    <a:cubicBezTo>
                      <a:pt x="1789" y="313"/>
                      <a:pt x="1787" y="312"/>
                      <a:pt x="1784" y="310"/>
                    </a:cubicBezTo>
                    <a:moveTo>
                      <a:pt x="2774" y="309"/>
                    </a:moveTo>
                    <a:cubicBezTo>
                      <a:pt x="2704" y="333"/>
                      <a:pt x="2640" y="345"/>
                      <a:pt x="2581" y="349"/>
                    </a:cubicBezTo>
                    <a:cubicBezTo>
                      <a:pt x="2579" y="350"/>
                      <a:pt x="2577" y="351"/>
                      <a:pt x="2576" y="352"/>
                    </a:cubicBezTo>
                    <a:cubicBezTo>
                      <a:pt x="2627" y="350"/>
                      <a:pt x="2681" y="342"/>
                      <a:pt x="2740" y="325"/>
                    </a:cubicBezTo>
                    <a:cubicBezTo>
                      <a:pt x="2752" y="322"/>
                      <a:pt x="2765" y="317"/>
                      <a:pt x="2778" y="313"/>
                    </a:cubicBezTo>
                    <a:cubicBezTo>
                      <a:pt x="2777" y="312"/>
                      <a:pt x="2775" y="310"/>
                      <a:pt x="2774" y="309"/>
                    </a:cubicBezTo>
                    <a:moveTo>
                      <a:pt x="1805" y="308"/>
                    </a:moveTo>
                    <a:cubicBezTo>
                      <a:pt x="1801" y="309"/>
                      <a:pt x="1797" y="309"/>
                      <a:pt x="1793" y="310"/>
                    </a:cubicBezTo>
                    <a:cubicBezTo>
                      <a:pt x="1796" y="311"/>
                      <a:pt x="1798" y="312"/>
                      <a:pt x="1801" y="314"/>
                    </a:cubicBezTo>
                    <a:cubicBezTo>
                      <a:pt x="1804" y="313"/>
                      <a:pt x="1808" y="313"/>
                      <a:pt x="1811" y="313"/>
                    </a:cubicBezTo>
                    <a:cubicBezTo>
                      <a:pt x="1809" y="311"/>
                      <a:pt x="1807" y="310"/>
                      <a:pt x="1805" y="308"/>
                    </a:cubicBezTo>
                    <a:moveTo>
                      <a:pt x="1825" y="306"/>
                    </a:moveTo>
                    <a:cubicBezTo>
                      <a:pt x="1821" y="307"/>
                      <a:pt x="1817" y="307"/>
                      <a:pt x="1812" y="308"/>
                    </a:cubicBezTo>
                    <a:cubicBezTo>
                      <a:pt x="1815" y="309"/>
                      <a:pt x="1817" y="310"/>
                      <a:pt x="1819" y="312"/>
                    </a:cubicBezTo>
                    <a:cubicBezTo>
                      <a:pt x="1823" y="311"/>
                      <a:pt x="1827" y="311"/>
                      <a:pt x="1831" y="310"/>
                    </a:cubicBezTo>
                    <a:cubicBezTo>
                      <a:pt x="1829" y="309"/>
                      <a:pt x="1827" y="308"/>
                      <a:pt x="1825" y="306"/>
                    </a:cubicBezTo>
                    <a:moveTo>
                      <a:pt x="1845" y="304"/>
                    </a:moveTo>
                    <a:cubicBezTo>
                      <a:pt x="1841" y="304"/>
                      <a:pt x="1837" y="305"/>
                      <a:pt x="1832" y="305"/>
                    </a:cubicBezTo>
                    <a:cubicBezTo>
                      <a:pt x="1834" y="307"/>
                      <a:pt x="1836" y="308"/>
                      <a:pt x="1838" y="310"/>
                    </a:cubicBezTo>
                    <a:cubicBezTo>
                      <a:pt x="1842" y="309"/>
                      <a:pt x="1846" y="308"/>
                      <a:pt x="1851" y="308"/>
                    </a:cubicBezTo>
                    <a:cubicBezTo>
                      <a:pt x="1849" y="307"/>
                      <a:pt x="1847" y="305"/>
                      <a:pt x="1845" y="304"/>
                    </a:cubicBezTo>
                    <a:moveTo>
                      <a:pt x="1866" y="301"/>
                    </a:moveTo>
                    <a:cubicBezTo>
                      <a:pt x="1861" y="302"/>
                      <a:pt x="1857" y="302"/>
                      <a:pt x="1852" y="303"/>
                    </a:cubicBezTo>
                    <a:cubicBezTo>
                      <a:pt x="1854" y="304"/>
                      <a:pt x="1855" y="306"/>
                      <a:pt x="1857" y="307"/>
                    </a:cubicBezTo>
                    <a:cubicBezTo>
                      <a:pt x="1862" y="307"/>
                      <a:pt x="1866" y="306"/>
                      <a:pt x="1871" y="305"/>
                    </a:cubicBezTo>
                    <a:cubicBezTo>
                      <a:pt x="1869" y="304"/>
                      <a:pt x="1867" y="303"/>
                      <a:pt x="1866" y="301"/>
                    </a:cubicBezTo>
                    <a:moveTo>
                      <a:pt x="1886" y="298"/>
                    </a:moveTo>
                    <a:cubicBezTo>
                      <a:pt x="1885" y="299"/>
                      <a:pt x="1883" y="299"/>
                      <a:pt x="1882" y="299"/>
                    </a:cubicBezTo>
                    <a:cubicBezTo>
                      <a:pt x="1879" y="299"/>
                      <a:pt x="1875" y="300"/>
                      <a:pt x="1872" y="300"/>
                    </a:cubicBezTo>
                    <a:cubicBezTo>
                      <a:pt x="1874" y="302"/>
                      <a:pt x="1875" y="303"/>
                      <a:pt x="1877" y="305"/>
                    </a:cubicBezTo>
                    <a:cubicBezTo>
                      <a:pt x="1879" y="304"/>
                      <a:pt x="1881" y="304"/>
                      <a:pt x="1883" y="304"/>
                    </a:cubicBezTo>
                    <a:cubicBezTo>
                      <a:pt x="1885" y="303"/>
                      <a:pt x="1888" y="303"/>
                      <a:pt x="1891" y="303"/>
                    </a:cubicBezTo>
                    <a:cubicBezTo>
                      <a:pt x="1889" y="301"/>
                      <a:pt x="1888" y="300"/>
                      <a:pt x="1886" y="298"/>
                    </a:cubicBezTo>
                    <a:moveTo>
                      <a:pt x="1907" y="296"/>
                    </a:moveTo>
                    <a:cubicBezTo>
                      <a:pt x="1902" y="296"/>
                      <a:pt x="1897" y="297"/>
                      <a:pt x="1892" y="298"/>
                    </a:cubicBezTo>
                    <a:cubicBezTo>
                      <a:pt x="1894" y="299"/>
                      <a:pt x="1895" y="300"/>
                      <a:pt x="1896" y="302"/>
                    </a:cubicBezTo>
                    <a:cubicBezTo>
                      <a:pt x="1901" y="301"/>
                      <a:pt x="1906" y="301"/>
                      <a:pt x="1911" y="300"/>
                    </a:cubicBezTo>
                    <a:cubicBezTo>
                      <a:pt x="1910" y="299"/>
                      <a:pt x="1909" y="297"/>
                      <a:pt x="1907" y="296"/>
                    </a:cubicBezTo>
                    <a:moveTo>
                      <a:pt x="1929" y="293"/>
                    </a:moveTo>
                    <a:cubicBezTo>
                      <a:pt x="1924" y="294"/>
                      <a:pt x="1918" y="294"/>
                      <a:pt x="1913" y="295"/>
                    </a:cubicBezTo>
                    <a:cubicBezTo>
                      <a:pt x="1914" y="296"/>
                      <a:pt x="1916" y="298"/>
                      <a:pt x="1917" y="299"/>
                    </a:cubicBezTo>
                    <a:cubicBezTo>
                      <a:pt x="1922" y="299"/>
                      <a:pt x="1927" y="298"/>
                      <a:pt x="1932" y="297"/>
                    </a:cubicBezTo>
                    <a:cubicBezTo>
                      <a:pt x="1931" y="296"/>
                      <a:pt x="1930" y="294"/>
                      <a:pt x="1929" y="293"/>
                    </a:cubicBezTo>
                    <a:moveTo>
                      <a:pt x="1950" y="290"/>
                    </a:moveTo>
                    <a:cubicBezTo>
                      <a:pt x="1945" y="291"/>
                      <a:pt x="1940" y="292"/>
                      <a:pt x="1934" y="292"/>
                    </a:cubicBezTo>
                    <a:cubicBezTo>
                      <a:pt x="1936" y="294"/>
                      <a:pt x="1937" y="295"/>
                      <a:pt x="1938" y="297"/>
                    </a:cubicBezTo>
                    <a:cubicBezTo>
                      <a:pt x="1943" y="296"/>
                      <a:pt x="1948" y="296"/>
                      <a:pt x="1953" y="295"/>
                    </a:cubicBezTo>
                    <a:cubicBezTo>
                      <a:pt x="1952" y="293"/>
                      <a:pt x="1951" y="292"/>
                      <a:pt x="1950" y="290"/>
                    </a:cubicBezTo>
                    <a:moveTo>
                      <a:pt x="1504" y="289"/>
                    </a:moveTo>
                    <a:cubicBezTo>
                      <a:pt x="1501" y="290"/>
                      <a:pt x="1499" y="291"/>
                      <a:pt x="1497" y="292"/>
                    </a:cubicBezTo>
                    <a:cubicBezTo>
                      <a:pt x="1544" y="304"/>
                      <a:pt x="1587" y="311"/>
                      <a:pt x="1627" y="315"/>
                    </a:cubicBezTo>
                    <a:cubicBezTo>
                      <a:pt x="1630" y="315"/>
                      <a:pt x="1633" y="315"/>
                      <a:pt x="1636" y="316"/>
                    </a:cubicBezTo>
                    <a:cubicBezTo>
                      <a:pt x="1650" y="317"/>
                      <a:pt x="1664" y="318"/>
                      <a:pt x="1678" y="318"/>
                    </a:cubicBezTo>
                    <a:cubicBezTo>
                      <a:pt x="1687" y="319"/>
                      <a:pt x="1697" y="319"/>
                      <a:pt x="1706" y="319"/>
                    </a:cubicBezTo>
                    <a:cubicBezTo>
                      <a:pt x="1709" y="319"/>
                      <a:pt x="1712" y="319"/>
                      <a:pt x="1715" y="319"/>
                    </a:cubicBezTo>
                    <a:cubicBezTo>
                      <a:pt x="1702" y="317"/>
                      <a:pt x="1688" y="315"/>
                      <a:pt x="1673" y="313"/>
                    </a:cubicBezTo>
                    <a:cubicBezTo>
                      <a:pt x="1669" y="313"/>
                      <a:pt x="1664" y="313"/>
                      <a:pt x="1660" y="313"/>
                    </a:cubicBezTo>
                    <a:cubicBezTo>
                      <a:pt x="1658" y="313"/>
                      <a:pt x="1657" y="312"/>
                      <a:pt x="1656" y="312"/>
                    </a:cubicBezTo>
                    <a:cubicBezTo>
                      <a:pt x="1651" y="312"/>
                      <a:pt x="1646" y="312"/>
                      <a:pt x="1641" y="311"/>
                    </a:cubicBezTo>
                    <a:cubicBezTo>
                      <a:pt x="1599" y="308"/>
                      <a:pt x="1554" y="301"/>
                      <a:pt x="1504" y="289"/>
                    </a:cubicBezTo>
                    <a:moveTo>
                      <a:pt x="2038" y="285"/>
                    </a:moveTo>
                    <a:cubicBezTo>
                      <a:pt x="2037" y="285"/>
                      <a:pt x="2036" y="285"/>
                      <a:pt x="2035" y="285"/>
                    </a:cubicBezTo>
                    <a:cubicBezTo>
                      <a:pt x="2007" y="285"/>
                      <a:pt x="1981" y="287"/>
                      <a:pt x="1955" y="290"/>
                    </a:cubicBezTo>
                    <a:cubicBezTo>
                      <a:pt x="1956" y="291"/>
                      <a:pt x="1957" y="293"/>
                      <a:pt x="1959" y="294"/>
                    </a:cubicBezTo>
                    <a:cubicBezTo>
                      <a:pt x="1983" y="292"/>
                      <a:pt x="2009" y="290"/>
                      <a:pt x="2035" y="290"/>
                    </a:cubicBezTo>
                    <a:cubicBezTo>
                      <a:pt x="2038" y="290"/>
                      <a:pt x="2040" y="290"/>
                      <a:pt x="2042" y="290"/>
                    </a:cubicBezTo>
                    <a:cubicBezTo>
                      <a:pt x="2041" y="288"/>
                      <a:pt x="2039" y="286"/>
                      <a:pt x="2038" y="285"/>
                    </a:cubicBezTo>
                    <a:moveTo>
                      <a:pt x="2047" y="285"/>
                    </a:moveTo>
                    <a:cubicBezTo>
                      <a:pt x="2046" y="285"/>
                      <a:pt x="2044" y="285"/>
                      <a:pt x="2043" y="285"/>
                    </a:cubicBezTo>
                    <a:cubicBezTo>
                      <a:pt x="2045" y="286"/>
                      <a:pt x="2046" y="288"/>
                      <a:pt x="2048" y="290"/>
                    </a:cubicBezTo>
                    <a:cubicBezTo>
                      <a:pt x="2136" y="290"/>
                      <a:pt x="2217" y="306"/>
                      <a:pt x="2295" y="322"/>
                    </a:cubicBezTo>
                    <a:cubicBezTo>
                      <a:pt x="2335" y="331"/>
                      <a:pt x="2375" y="339"/>
                      <a:pt x="2416" y="345"/>
                    </a:cubicBezTo>
                    <a:cubicBezTo>
                      <a:pt x="2456" y="350"/>
                      <a:pt x="2497" y="353"/>
                      <a:pt x="2539" y="353"/>
                    </a:cubicBezTo>
                    <a:cubicBezTo>
                      <a:pt x="2549" y="353"/>
                      <a:pt x="2559" y="353"/>
                      <a:pt x="2569" y="353"/>
                    </a:cubicBezTo>
                    <a:cubicBezTo>
                      <a:pt x="2571" y="351"/>
                      <a:pt x="2572" y="350"/>
                      <a:pt x="2574" y="349"/>
                    </a:cubicBezTo>
                    <a:cubicBezTo>
                      <a:pt x="2562" y="350"/>
                      <a:pt x="2551" y="350"/>
                      <a:pt x="2539" y="350"/>
                    </a:cubicBezTo>
                    <a:cubicBezTo>
                      <a:pt x="2471" y="350"/>
                      <a:pt x="2408" y="340"/>
                      <a:pt x="2346" y="328"/>
                    </a:cubicBezTo>
                    <a:cubicBezTo>
                      <a:pt x="2329" y="325"/>
                      <a:pt x="2313" y="321"/>
                      <a:pt x="2296" y="318"/>
                    </a:cubicBezTo>
                    <a:cubicBezTo>
                      <a:pt x="2217" y="301"/>
                      <a:pt x="2136" y="285"/>
                      <a:pt x="2047" y="285"/>
                    </a:cubicBezTo>
                    <a:moveTo>
                      <a:pt x="1328" y="232"/>
                    </a:moveTo>
                    <a:cubicBezTo>
                      <a:pt x="1326" y="233"/>
                      <a:pt x="1324" y="234"/>
                      <a:pt x="1323" y="235"/>
                    </a:cubicBezTo>
                    <a:cubicBezTo>
                      <a:pt x="1383" y="259"/>
                      <a:pt x="1437" y="277"/>
                      <a:pt x="1486" y="289"/>
                    </a:cubicBezTo>
                    <a:cubicBezTo>
                      <a:pt x="1488" y="288"/>
                      <a:pt x="1490" y="287"/>
                      <a:pt x="1492" y="286"/>
                    </a:cubicBezTo>
                    <a:cubicBezTo>
                      <a:pt x="1443" y="273"/>
                      <a:pt x="1388" y="256"/>
                      <a:pt x="1328" y="232"/>
                    </a:cubicBezTo>
                    <a:moveTo>
                      <a:pt x="1276" y="210"/>
                    </a:moveTo>
                    <a:cubicBezTo>
                      <a:pt x="1282" y="215"/>
                      <a:pt x="1288" y="219"/>
                      <a:pt x="1295" y="223"/>
                    </a:cubicBezTo>
                    <a:cubicBezTo>
                      <a:pt x="1301" y="226"/>
                      <a:pt x="1307" y="229"/>
                      <a:pt x="1314" y="231"/>
                    </a:cubicBezTo>
                    <a:cubicBezTo>
                      <a:pt x="1315" y="230"/>
                      <a:pt x="1317" y="229"/>
                      <a:pt x="1318" y="228"/>
                    </a:cubicBezTo>
                    <a:cubicBezTo>
                      <a:pt x="1305" y="223"/>
                      <a:pt x="1291" y="217"/>
                      <a:pt x="1276" y="210"/>
                    </a:cubicBezTo>
                    <a:moveTo>
                      <a:pt x="3000" y="198"/>
                    </a:moveTo>
                    <a:cubicBezTo>
                      <a:pt x="2930" y="242"/>
                      <a:pt x="2865" y="275"/>
                      <a:pt x="2805" y="298"/>
                    </a:cubicBezTo>
                    <a:cubicBezTo>
                      <a:pt x="2798" y="301"/>
                      <a:pt x="2790" y="303"/>
                      <a:pt x="2783" y="306"/>
                    </a:cubicBezTo>
                    <a:cubicBezTo>
                      <a:pt x="2784" y="307"/>
                      <a:pt x="2785" y="309"/>
                      <a:pt x="2787" y="310"/>
                    </a:cubicBezTo>
                    <a:cubicBezTo>
                      <a:pt x="2852" y="286"/>
                      <a:pt x="2924" y="251"/>
                      <a:pt x="3003" y="202"/>
                    </a:cubicBezTo>
                    <a:cubicBezTo>
                      <a:pt x="3000" y="198"/>
                      <a:pt x="3000" y="198"/>
                      <a:pt x="3000" y="198"/>
                    </a:cubicBezTo>
                    <a:moveTo>
                      <a:pt x="8" y="139"/>
                    </a:moveTo>
                    <a:cubicBezTo>
                      <a:pt x="3" y="143"/>
                      <a:pt x="0" y="145"/>
                      <a:pt x="0" y="145"/>
                    </a:cubicBezTo>
                    <a:cubicBezTo>
                      <a:pt x="3" y="148"/>
                      <a:pt x="3" y="148"/>
                      <a:pt x="3" y="148"/>
                    </a:cubicBezTo>
                    <a:cubicBezTo>
                      <a:pt x="3" y="148"/>
                      <a:pt x="6" y="146"/>
                      <a:pt x="12" y="142"/>
                    </a:cubicBezTo>
                    <a:cubicBezTo>
                      <a:pt x="11" y="141"/>
                      <a:pt x="9" y="140"/>
                      <a:pt x="8" y="139"/>
                    </a:cubicBezTo>
                    <a:moveTo>
                      <a:pt x="1062" y="114"/>
                    </a:moveTo>
                    <a:cubicBezTo>
                      <a:pt x="1060" y="115"/>
                      <a:pt x="1058" y="116"/>
                      <a:pt x="1057" y="117"/>
                    </a:cubicBezTo>
                    <a:cubicBezTo>
                      <a:pt x="1099" y="134"/>
                      <a:pt x="1143" y="153"/>
                      <a:pt x="1188" y="175"/>
                    </a:cubicBezTo>
                    <a:cubicBezTo>
                      <a:pt x="1219" y="190"/>
                      <a:pt x="1249" y="204"/>
                      <a:pt x="1277" y="216"/>
                    </a:cubicBezTo>
                    <a:cubicBezTo>
                      <a:pt x="1271" y="212"/>
                      <a:pt x="1264" y="207"/>
                      <a:pt x="1258" y="202"/>
                    </a:cubicBezTo>
                    <a:cubicBezTo>
                      <a:pt x="1236" y="193"/>
                      <a:pt x="1214" y="182"/>
                      <a:pt x="1191" y="171"/>
                    </a:cubicBezTo>
                    <a:cubicBezTo>
                      <a:pt x="1147" y="150"/>
                      <a:pt x="1105" y="131"/>
                      <a:pt x="1062" y="114"/>
                    </a:cubicBezTo>
                    <a:moveTo>
                      <a:pt x="128" y="73"/>
                    </a:moveTo>
                    <a:cubicBezTo>
                      <a:pt x="72" y="97"/>
                      <a:pt x="34" y="121"/>
                      <a:pt x="15" y="134"/>
                    </a:cubicBezTo>
                    <a:cubicBezTo>
                      <a:pt x="16" y="135"/>
                      <a:pt x="18" y="136"/>
                      <a:pt x="19" y="137"/>
                    </a:cubicBezTo>
                    <a:cubicBezTo>
                      <a:pt x="39" y="123"/>
                      <a:pt x="77" y="100"/>
                      <a:pt x="132" y="77"/>
                    </a:cubicBezTo>
                    <a:cubicBezTo>
                      <a:pt x="131" y="76"/>
                      <a:pt x="129" y="74"/>
                      <a:pt x="128" y="73"/>
                    </a:cubicBezTo>
                    <a:moveTo>
                      <a:pt x="608" y="2"/>
                    </a:moveTo>
                    <a:cubicBezTo>
                      <a:pt x="606" y="4"/>
                      <a:pt x="603" y="5"/>
                      <a:pt x="601" y="7"/>
                    </a:cubicBezTo>
                    <a:cubicBezTo>
                      <a:pt x="728" y="16"/>
                      <a:pt x="877" y="47"/>
                      <a:pt x="1047" y="113"/>
                    </a:cubicBezTo>
                    <a:cubicBezTo>
                      <a:pt x="1049" y="112"/>
                      <a:pt x="1051" y="111"/>
                      <a:pt x="1052" y="110"/>
                    </a:cubicBezTo>
                    <a:cubicBezTo>
                      <a:pt x="926" y="60"/>
                      <a:pt x="801" y="26"/>
                      <a:pt x="681" y="10"/>
                    </a:cubicBezTo>
                    <a:cubicBezTo>
                      <a:pt x="657" y="7"/>
                      <a:pt x="632" y="4"/>
                      <a:pt x="608" y="2"/>
                    </a:cubicBezTo>
                    <a:moveTo>
                      <a:pt x="597" y="1"/>
                    </a:moveTo>
                    <a:cubicBezTo>
                      <a:pt x="594" y="3"/>
                      <a:pt x="592" y="5"/>
                      <a:pt x="589" y="6"/>
                    </a:cubicBezTo>
                    <a:cubicBezTo>
                      <a:pt x="590" y="6"/>
                      <a:pt x="592" y="6"/>
                      <a:pt x="593" y="6"/>
                    </a:cubicBezTo>
                    <a:cubicBezTo>
                      <a:pt x="595" y="5"/>
                      <a:pt x="597" y="3"/>
                      <a:pt x="600" y="2"/>
                    </a:cubicBezTo>
                    <a:cubicBezTo>
                      <a:pt x="599" y="2"/>
                      <a:pt x="598" y="2"/>
                      <a:pt x="597" y="1"/>
                    </a:cubicBezTo>
                    <a:moveTo>
                      <a:pt x="586" y="1"/>
                    </a:moveTo>
                    <a:cubicBezTo>
                      <a:pt x="584" y="2"/>
                      <a:pt x="581" y="4"/>
                      <a:pt x="578" y="6"/>
                    </a:cubicBezTo>
                    <a:cubicBezTo>
                      <a:pt x="579" y="6"/>
                      <a:pt x="580" y="6"/>
                      <a:pt x="581" y="6"/>
                    </a:cubicBezTo>
                    <a:cubicBezTo>
                      <a:pt x="583" y="4"/>
                      <a:pt x="586" y="2"/>
                      <a:pt x="588" y="1"/>
                    </a:cubicBezTo>
                    <a:cubicBezTo>
                      <a:pt x="588" y="1"/>
                      <a:pt x="587" y="1"/>
                      <a:pt x="586" y="1"/>
                    </a:cubicBezTo>
                    <a:moveTo>
                      <a:pt x="552" y="1"/>
                    </a:moveTo>
                    <a:cubicBezTo>
                      <a:pt x="550" y="2"/>
                      <a:pt x="547" y="3"/>
                      <a:pt x="545" y="4"/>
                    </a:cubicBezTo>
                    <a:cubicBezTo>
                      <a:pt x="545" y="4"/>
                      <a:pt x="545" y="4"/>
                      <a:pt x="545" y="4"/>
                    </a:cubicBezTo>
                    <a:cubicBezTo>
                      <a:pt x="548" y="3"/>
                      <a:pt x="550" y="2"/>
                      <a:pt x="552" y="1"/>
                    </a:cubicBezTo>
                    <a:moveTo>
                      <a:pt x="576" y="0"/>
                    </a:moveTo>
                    <a:cubicBezTo>
                      <a:pt x="573" y="2"/>
                      <a:pt x="570" y="3"/>
                      <a:pt x="567" y="5"/>
                    </a:cubicBezTo>
                    <a:cubicBezTo>
                      <a:pt x="568" y="5"/>
                      <a:pt x="569" y="5"/>
                      <a:pt x="569" y="5"/>
                    </a:cubicBezTo>
                    <a:cubicBezTo>
                      <a:pt x="572" y="3"/>
                      <a:pt x="575" y="2"/>
                      <a:pt x="577" y="0"/>
                    </a:cubicBezTo>
                    <a:cubicBezTo>
                      <a:pt x="577" y="0"/>
                      <a:pt x="576" y="0"/>
                      <a:pt x="576" y="0"/>
                    </a:cubicBezTo>
                    <a:moveTo>
                      <a:pt x="565" y="0"/>
                    </a:moveTo>
                    <a:cubicBezTo>
                      <a:pt x="562" y="1"/>
                      <a:pt x="559" y="3"/>
                      <a:pt x="556" y="5"/>
                    </a:cubicBezTo>
                    <a:cubicBezTo>
                      <a:pt x="556" y="5"/>
                      <a:pt x="557" y="5"/>
                      <a:pt x="557" y="5"/>
                    </a:cubicBezTo>
                    <a:cubicBezTo>
                      <a:pt x="560" y="3"/>
                      <a:pt x="563" y="1"/>
                      <a:pt x="566" y="0"/>
                    </a:cubicBezTo>
                    <a:cubicBezTo>
                      <a:pt x="566" y="0"/>
                      <a:pt x="566" y="0"/>
                      <a:pt x="565" y="0"/>
                    </a:cubicBezTo>
                    <a:moveTo>
                      <a:pt x="466" y="0"/>
                    </a:moveTo>
                    <a:cubicBezTo>
                      <a:pt x="458" y="0"/>
                      <a:pt x="451" y="0"/>
                      <a:pt x="444" y="1"/>
                    </a:cubicBezTo>
                    <a:cubicBezTo>
                      <a:pt x="420" y="2"/>
                      <a:pt x="397" y="5"/>
                      <a:pt x="374" y="8"/>
                    </a:cubicBezTo>
                    <a:cubicBezTo>
                      <a:pt x="352" y="10"/>
                      <a:pt x="330" y="14"/>
                      <a:pt x="308" y="18"/>
                    </a:cubicBezTo>
                    <a:cubicBezTo>
                      <a:pt x="240" y="32"/>
                      <a:pt x="182" y="51"/>
                      <a:pt x="136" y="70"/>
                    </a:cubicBezTo>
                    <a:cubicBezTo>
                      <a:pt x="137" y="71"/>
                      <a:pt x="139" y="72"/>
                      <a:pt x="140" y="74"/>
                    </a:cubicBezTo>
                    <a:cubicBezTo>
                      <a:pt x="185" y="55"/>
                      <a:pt x="242" y="36"/>
                      <a:pt x="309" y="23"/>
                    </a:cubicBezTo>
                    <a:cubicBezTo>
                      <a:pt x="335" y="18"/>
                      <a:pt x="363" y="14"/>
                      <a:pt x="393" y="10"/>
                    </a:cubicBezTo>
                    <a:cubicBezTo>
                      <a:pt x="417" y="6"/>
                      <a:pt x="441" y="2"/>
                      <a:pt x="46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39" name="Freeform 9">
                <a:extLst>
                  <a:ext uri="{FF2B5EF4-FFF2-40B4-BE49-F238E27FC236}">
                    <a16:creationId xmlns:a16="http://schemas.microsoft.com/office/drawing/2014/main" id="{C6146C70-4148-4D92-A3B4-24E2F7C0F152}"/>
                  </a:ext>
                </a:extLst>
              </p:cNvPr>
              <p:cNvSpPr>
                <a:spLocks noEditPoints="1"/>
              </p:cNvSpPr>
              <p:nvPr/>
            </p:nvSpPr>
            <p:spPr bwMode="auto">
              <a:xfrm>
                <a:off x="4" y="1446"/>
                <a:ext cx="5754" cy="699"/>
              </a:xfrm>
              <a:custGeom>
                <a:avLst/>
                <a:gdLst>
                  <a:gd name="T0" fmla="*/ 1821 w 3003"/>
                  <a:gd name="T1" fmla="*/ 331 h 364"/>
                  <a:gd name="T2" fmla="*/ 1792 w 3003"/>
                  <a:gd name="T3" fmla="*/ 326 h 364"/>
                  <a:gd name="T4" fmla="*/ 1800 w 3003"/>
                  <a:gd name="T5" fmla="*/ 326 h 364"/>
                  <a:gd name="T6" fmla="*/ 1831 w 3003"/>
                  <a:gd name="T7" fmla="*/ 326 h 364"/>
                  <a:gd name="T8" fmla="*/ 1842 w 3003"/>
                  <a:gd name="T9" fmla="*/ 325 h 364"/>
                  <a:gd name="T10" fmla="*/ 1778 w 3003"/>
                  <a:gd name="T11" fmla="*/ 325 h 364"/>
                  <a:gd name="T12" fmla="*/ 1850 w 3003"/>
                  <a:gd name="T13" fmla="*/ 325 h 364"/>
                  <a:gd name="T14" fmla="*/ 1862 w 3003"/>
                  <a:gd name="T15" fmla="*/ 325 h 364"/>
                  <a:gd name="T16" fmla="*/ 1875 w 3003"/>
                  <a:gd name="T17" fmla="*/ 329 h 364"/>
                  <a:gd name="T18" fmla="*/ 1903 w 3003"/>
                  <a:gd name="T19" fmla="*/ 322 h 364"/>
                  <a:gd name="T20" fmla="*/ 1894 w 3003"/>
                  <a:gd name="T21" fmla="*/ 328 h 364"/>
                  <a:gd name="T22" fmla="*/ 1923 w 3003"/>
                  <a:gd name="T23" fmla="*/ 321 h 364"/>
                  <a:gd name="T24" fmla="*/ 1927 w 3003"/>
                  <a:gd name="T25" fmla="*/ 326 h 364"/>
                  <a:gd name="T26" fmla="*/ 2740 w 3003"/>
                  <a:gd name="T27" fmla="*/ 332 h 364"/>
                  <a:gd name="T28" fmla="*/ 2782 w 3003"/>
                  <a:gd name="T29" fmla="*/ 324 h 364"/>
                  <a:gd name="T30" fmla="*/ 1942 w 3003"/>
                  <a:gd name="T31" fmla="*/ 320 h 364"/>
                  <a:gd name="T32" fmla="*/ 1942 w 3003"/>
                  <a:gd name="T33" fmla="*/ 325 h 364"/>
                  <a:gd name="T34" fmla="*/ 1965 w 3003"/>
                  <a:gd name="T35" fmla="*/ 318 h 364"/>
                  <a:gd name="T36" fmla="*/ 1968 w 3003"/>
                  <a:gd name="T37" fmla="*/ 323 h 364"/>
                  <a:gd name="T38" fmla="*/ 2057 w 3003"/>
                  <a:gd name="T39" fmla="*/ 314 h 364"/>
                  <a:gd name="T40" fmla="*/ 2057 w 3003"/>
                  <a:gd name="T41" fmla="*/ 319 h 364"/>
                  <a:gd name="T42" fmla="*/ 2077 w 3003"/>
                  <a:gd name="T43" fmla="*/ 314 h 364"/>
                  <a:gd name="T44" fmla="*/ 2077 w 3003"/>
                  <a:gd name="T45" fmla="*/ 318 h 364"/>
                  <a:gd name="T46" fmla="*/ 2527 w 3003"/>
                  <a:gd name="T47" fmla="*/ 364 h 364"/>
                  <a:gd name="T48" fmla="*/ 2539 w 3003"/>
                  <a:gd name="T49" fmla="*/ 360 h 364"/>
                  <a:gd name="T50" fmla="*/ 2077 w 3003"/>
                  <a:gd name="T51" fmla="*/ 314 h 364"/>
                  <a:gd name="T52" fmla="*/ 1649 w 3003"/>
                  <a:gd name="T53" fmla="*/ 316 h 364"/>
                  <a:gd name="T54" fmla="*/ 1673 w 3003"/>
                  <a:gd name="T55" fmla="*/ 320 h 364"/>
                  <a:gd name="T56" fmla="*/ 1717 w 3003"/>
                  <a:gd name="T57" fmla="*/ 321 h 364"/>
                  <a:gd name="T58" fmla="*/ 1692 w 3003"/>
                  <a:gd name="T59" fmla="*/ 318 h 364"/>
                  <a:gd name="T60" fmla="*/ 1660 w 3003"/>
                  <a:gd name="T61" fmla="*/ 313 h 364"/>
                  <a:gd name="T62" fmla="*/ 1351 w 3003"/>
                  <a:gd name="T63" fmla="*/ 223 h 364"/>
                  <a:gd name="T64" fmla="*/ 1356 w 3003"/>
                  <a:gd name="T65" fmla="*/ 220 h 364"/>
                  <a:gd name="T66" fmla="*/ 2790 w 3003"/>
                  <a:gd name="T67" fmla="*/ 321 h 364"/>
                  <a:gd name="T68" fmla="*/ 3000 w 3003"/>
                  <a:gd name="T69" fmla="*/ 211 h 364"/>
                  <a:gd name="T70" fmla="*/ 3 w 3003"/>
                  <a:gd name="T71" fmla="*/ 190 h 364"/>
                  <a:gd name="T72" fmla="*/ 1151 w 3003"/>
                  <a:gd name="T73" fmla="*/ 128 h 364"/>
                  <a:gd name="T74" fmla="*/ 1342 w 3003"/>
                  <a:gd name="T75" fmla="*/ 220 h 364"/>
                  <a:gd name="T76" fmla="*/ 1151 w 3003"/>
                  <a:gd name="T77" fmla="*/ 128 h 364"/>
                  <a:gd name="T78" fmla="*/ 1152 w 3003"/>
                  <a:gd name="T79" fmla="*/ 134 h 364"/>
                  <a:gd name="T80" fmla="*/ 144 w 3003"/>
                  <a:gd name="T81" fmla="*/ 97 h 364"/>
                  <a:gd name="T82" fmla="*/ 148 w 3003"/>
                  <a:gd name="T83" fmla="*/ 101 h 364"/>
                  <a:gd name="T84" fmla="*/ 466 w 3003"/>
                  <a:gd name="T85" fmla="*/ 7 h 364"/>
                  <a:gd name="T86" fmla="*/ 152 w 3003"/>
                  <a:gd name="T87" fmla="*/ 93 h 364"/>
                  <a:gd name="T88" fmla="*/ 413 w 3003"/>
                  <a:gd name="T89" fmla="*/ 19 h 364"/>
                  <a:gd name="T90" fmla="*/ 568 w 3003"/>
                  <a:gd name="T91" fmla="*/ 6 h 364"/>
                  <a:gd name="T92" fmla="*/ 621 w 3003"/>
                  <a:gd name="T93" fmla="*/ 1 h 364"/>
                  <a:gd name="T94" fmla="*/ 1083 w 3003"/>
                  <a:gd name="T95" fmla="*/ 100 h 364"/>
                  <a:gd name="T96" fmla="*/ 610 w 3003"/>
                  <a:gd name="T97" fmla="*/ 0 h 364"/>
                  <a:gd name="T98" fmla="*/ 612 w 3003"/>
                  <a:gd name="T99" fmla="*/ 0 h 364"/>
                  <a:gd name="T100" fmla="*/ 591 w 3003"/>
                  <a:gd name="T101" fmla="*/ 5 h 364"/>
                  <a:gd name="T102" fmla="*/ 600 w 3003"/>
                  <a:gd name="T103" fmla="*/ 0 h 364"/>
                  <a:gd name="T104" fmla="*/ 580 w 3003"/>
                  <a:gd name="T105" fmla="*/ 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03" h="364">
                    <a:moveTo>
                      <a:pt x="1821" y="326"/>
                    </a:moveTo>
                    <a:cubicBezTo>
                      <a:pt x="1818" y="326"/>
                      <a:pt x="1815" y="326"/>
                      <a:pt x="1811" y="326"/>
                    </a:cubicBezTo>
                    <a:cubicBezTo>
                      <a:pt x="1815" y="327"/>
                      <a:pt x="1818" y="329"/>
                      <a:pt x="1821" y="331"/>
                    </a:cubicBezTo>
                    <a:cubicBezTo>
                      <a:pt x="1824" y="331"/>
                      <a:pt x="1827" y="331"/>
                      <a:pt x="1829" y="330"/>
                    </a:cubicBezTo>
                    <a:cubicBezTo>
                      <a:pt x="1827" y="329"/>
                      <a:pt x="1824" y="327"/>
                      <a:pt x="1821" y="326"/>
                    </a:cubicBezTo>
                    <a:moveTo>
                      <a:pt x="1792" y="326"/>
                    </a:moveTo>
                    <a:cubicBezTo>
                      <a:pt x="1796" y="327"/>
                      <a:pt x="1801" y="329"/>
                      <a:pt x="1805" y="331"/>
                    </a:cubicBezTo>
                    <a:cubicBezTo>
                      <a:pt x="1807" y="331"/>
                      <a:pt x="1809" y="331"/>
                      <a:pt x="1810" y="331"/>
                    </a:cubicBezTo>
                    <a:cubicBezTo>
                      <a:pt x="1807" y="329"/>
                      <a:pt x="1804" y="327"/>
                      <a:pt x="1800" y="326"/>
                    </a:cubicBezTo>
                    <a:cubicBezTo>
                      <a:pt x="1798" y="326"/>
                      <a:pt x="1795" y="326"/>
                      <a:pt x="1792" y="326"/>
                    </a:cubicBezTo>
                    <a:moveTo>
                      <a:pt x="1842" y="325"/>
                    </a:moveTo>
                    <a:cubicBezTo>
                      <a:pt x="1838" y="325"/>
                      <a:pt x="1834" y="326"/>
                      <a:pt x="1831" y="326"/>
                    </a:cubicBezTo>
                    <a:cubicBezTo>
                      <a:pt x="1833" y="327"/>
                      <a:pt x="1836" y="329"/>
                      <a:pt x="1838" y="330"/>
                    </a:cubicBezTo>
                    <a:cubicBezTo>
                      <a:pt x="1842" y="330"/>
                      <a:pt x="1845" y="330"/>
                      <a:pt x="1849" y="330"/>
                    </a:cubicBezTo>
                    <a:cubicBezTo>
                      <a:pt x="1846" y="328"/>
                      <a:pt x="1844" y="327"/>
                      <a:pt x="1842" y="325"/>
                    </a:cubicBezTo>
                    <a:moveTo>
                      <a:pt x="1773" y="325"/>
                    </a:moveTo>
                    <a:cubicBezTo>
                      <a:pt x="1778" y="326"/>
                      <a:pt x="1783" y="328"/>
                      <a:pt x="1788" y="329"/>
                    </a:cubicBezTo>
                    <a:cubicBezTo>
                      <a:pt x="1784" y="328"/>
                      <a:pt x="1781" y="327"/>
                      <a:pt x="1778" y="325"/>
                    </a:cubicBezTo>
                    <a:cubicBezTo>
                      <a:pt x="1776" y="325"/>
                      <a:pt x="1775" y="325"/>
                      <a:pt x="1773" y="325"/>
                    </a:cubicBezTo>
                    <a:moveTo>
                      <a:pt x="1862" y="325"/>
                    </a:moveTo>
                    <a:cubicBezTo>
                      <a:pt x="1858" y="325"/>
                      <a:pt x="1854" y="325"/>
                      <a:pt x="1850" y="325"/>
                    </a:cubicBezTo>
                    <a:cubicBezTo>
                      <a:pt x="1852" y="327"/>
                      <a:pt x="1854" y="328"/>
                      <a:pt x="1856" y="330"/>
                    </a:cubicBezTo>
                    <a:cubicBezTo>
                      <a:pt x="1860" y="330"/>
                      <a:pt x="1864" y="329"/>
                      <a:pt x="1868" y="329"/>
                    </a:cubicBezTo>
                    <a:cubicBezTo>
                      <a:pt x="1866" y="328"/>
                      <a:pt x="1864" y="326"/>
                      <a:pt x="1862" y="325"/>
                    </a:cubicBezTo>
                    <a:moveTo>
                      <a:pt x="1883" y="324"/>
                    </a:moveTo>
                    <a:cubicBezTo>
                      <a:pt x="1878" y="324"/>
                      <a:pt x="1874" y="324"/>
                      <a:pt x="1870" y="324"/>
                    </a:cubicBezTo>
                    <a:cubicBezTo>
                      <a:pt x="1871" y="326"/>
                      <a:pt x="1873" y="327"/>
                      <a:pt x="1875" y="329"/>
                    </a:cubicBezTo>
                    <a:cubicBezTo>
                      <a:pt x="1879" y="329"/>
                      <a:pt x="1883" y="328"/>
                      <a:pt x="1887" y="328"/>
                    </a:cubicBezTo>
                    <a:cubicBezTo>
                      <a:pt x="1886" y="327"/>
                      <a:pt x="1884" y="325"/>
                      <a:pt x="1883" y="324"/>
                    </a:cubicBezTo>
                    <a:moveTo>
                      <a:pt x="1903" y="322"/>
                    </a:moveTo>
                    <a:cubicBezTo>
                      <a:pt x="1898" y="323"/>
                      <a:pt x="1894" y="323"/>
                      <a:pt x="1889" y="323"/>
                    </a:cubicBezTo>
                    <a:cubicBezTo>
                      <a:pt x="1890" y="324"/>
                      <a:pt x="1891" y="325"/>
                      <a:pt x="1892" y="325"/>
                    </a:cubicBezTo>
                    <a:cubicBezTo>
                      <a:pt x="1892" y="326"/>
                      <a:pt x="1893" y="327"/>
                      <a:pt x="1894" y="328"/>
                    </a:cubicBezTo>
                    <a:cubicBezTo>
                      <a:pt x="1898" y="328"/>
                      <a:pt x="1903" y="327"/>
                      <a:pt x="1907" y="327"/>
                    </a:cubicBezTo>
                    <a:cubicBezTo>
                      <a:pt x="1906" y="326"/>
                      <a:pt x="1904" y="324"/>
                      <a:pt x="1903" y="322"/>
                    </a:cubicBezTo>
                    <a:moveTo>
                      <a:pt x="1923" y="321"/>
                    </a:moveTo>
                    <a:cubicBezTo>
                      <a:pt x="1918" y="321"/>
                      <a:pt x="1914" y="322"/>
                      <a:pt x="1909" y="322"/>
                    </a:cubicBezTo>
                    <a:cubicBezTo>
                      <a:pt x="1910" y="324"/>
                      <a:pt x="1912" y="325"/>
                      <a:pt x="1913" y="327"/>
                    </a:cubicBezTo>
                    <a:cubicBezTo>
                      <a:pt x="1918" y="326"/>
                      <a:pt x="1923" y="326"/>
                      <a:pt x="1927" y="326"/>
                    </a:cubicBezTo>
                    <a:cubicBezTo>
                      <a:pt x="1926" y="324"/>
                      <a:pt x="1925" y="323"/>
                      <a:pt x="1923" y="321"/>
                    </a:cubicBezTo>
                    <a:moveTo>
                      <a:pt x="2778" y="320"/>
                    </a:moveTo>
                    <a:cubicBezTo>
                      <a:pt x="2765" y="325"/>
                      <a:pt x="2752" y="329"/>
                      <a:pt x="2740" y="332"/>
                    </a:cubicBezTo>
                    <a:cubicBezTo>
                      <a:pt x="2681" y="349"/>
                      <a:pt x="2627" y="357"/>
                      <a:pt x="2576" y="359"/>
                    </a:cubicBezTo>
                    <a:cubicBezTo>
                      <a:pt x="2574" y="361"/>
                      <a:pt x="2572" y="362"/>
                      <a:pt x="2570" y="363"/>
                    </a:cubicBezTo>
                    <a:cubicBezTo>
                      <a:pt x="2637" y="360"/>
                      <a:pt x="2706" y="349"/>
                      <a:pt x="2782" y="324"/>
                    </a:cubicBezTo>
                    <a:cubicBezTo>
                      <a:pt x="2780" y="323"/>
                      <a:pt x="2779" y="321"/>
                      <a:pt x="2778" y="320"/>
                    </a:cubicBezTo>
                    <a:moveTo>
                      <a:pt x="1944" y="320"/>
                    </a:moveTo>
                    <a:cubicBezTo>
                      <a:pt x="1944" y="320"/>
                      <a:pt x="1943" y="320"/>
                      <a:pt x="1942" y="320"/>
                    </a:cubicBezTo>
                    <a:cubicBezTo>
                      <a:pt x="1938" y="320"/>
                      <a:pt x="1933" y="320"/>
                      <a:pt x="1929" y="321"/>
                    </a:cubicBezTo>
                    <a:cubicBezTo>
                      <a:pt x="1931" y="322"/>
                      <a:pt x="1932" y="324"/>
                      <a:pt x="1933" y="325"/>
                    </a:cubicBezTo>
                    <a:cubicBezTo>
                      <a:pt x="1936" y="325"/>
                      <a:pt x="1939" y="325"/>
                      <a:pt x="1942" y="325"/>
                    </a:cubicBezTo>
                    <a:cubicBezTo>
                      <a:pt x="1944" y="325"/>
                      <a:pt x="1946" y="324"/>
                      <a:pt x="1948" y="324"/>
                    </a:cubicBezTo>
                    <a:cubicBezTo>
                      <a:pt x="1947" y="323"/>
                      <a:pt x="1946" y="321"/>
                      <a:pt x="1944" y="320"/>
                    </a:cubicBezTo>
                    <a:moveTo>
                      <a:pt x="1965" y="318"/>
                    </a:moveTo>
                    <a:cubicBezTo>
                      <a:pt x="1960" y="319"/>
                      <a:pt x="1955" y="319"/>
                      <a:pt x="1950" y="319"/>
                    </a:cubicBezTo>
                    <a:cubicBezTo>
                      <a:pt x="1951" y="321"/>
                      <a:pt x="1952" y="322"/>
                      <a:pt x="1954" y="324"/>
                    </a:cubicBezTo>
                    <a:cubicBezTo>
                      <a:pt x="1958" y="324"/>
                      <a:pt x="1963" y="323"/>
                      <a:pt x="1968" y="323"/>
                    </a:cubicBezTo>
                    <a:cubicBezTo>
                      <a:pt x="1967" y="321"/>
                      <a:pt x="1966" y="320"/>
                      <a:pt x="1965" y="318"/>
                    </a:cubicBezTo>
                    <a:moveTo>
                      <a:pt x="2060" y="314"/>
                    </a:moveTo>
                    <a:cubicBezTo>
                      <a:pt x="2059" y="314"/>
                      <a:pt x="2058" y="314"/>
                      <a:pt x="2057" y="314"/>
                    </a:cubicBezTo>
                    <a:cubicBezTo>
                      <a:pt x="2027" y="314"/>
                      <a:pt x="1998" y="316"/>
                      <a:pt x="1970" y="318"/>
                    </a:cubicBezTo>
                    <a:cubicBezTo>
                      <a:pt x="1971" y="319"/>
                      <a:pt x="1972" y="321"/>
                      <a:pt x="1973" y="323"/>
                    </a:cubicBezTo>
                    <a:cubicBezTo>
                      <a:pt x="2000" y="321"/>
                      <a:pt x="2028" y="319"/>
                      <a:pt x="2057" y="319"/>
                    </a:cubicBezTo>
                    <a:cubicBezTo>
                      <a:pt x="2060" y="319"/>
                      <a:pt x="2062" y="319"/>
                      <a:pt x="2065" y="318"/>
                    </a:cubicBezTo>
                    <a:cubicBezTo>
                      <a:pt x="2063" y="317"/>
                      <a:pt x="2061" y="315"/>
                      <a:pt x="2060" y="314"/>
                    </a:cubicBezTo>
                    <a:moveTo>
                      <a:pt x="2077" y="314"/>
                    </a:moveTo>
                    <a:cubicBezTo>
                      <a:pt x="2073" y="314"/>
                      <a:pt x="2069" y="314"/>
                      <a:pt x="2065" y="314"/>
                    </a:cubicBezTo>
                    <a:cubicBezTo>
                      <a:pt x="2067" y="315"/>
                      <a:pt x="2069" y="317"/>
                      <a:pt x="2070" y="318"/>
                    </a:cubicBezTo>
                    <a:cubicBezTo>
                      <a:pt x="2072" y="318"/>
                      <a:pt x="2075" y="318"/>
                      <a:pt x="2077" y="318"/>
                    </a:cubicBezTo>
                    <a:cubicBezTo>
                      <a:pt x="2161" y="318"/>
                      <a:pt x="2239" y="330"/>
                      <a:pt x="2314" y="342"/>
                    </a:cubicBezTo>
                    <a:cubicBezTo>
                      <a:pt x="2370" y="351"/>
                      <a:pt x="2425" y="359"/>
                      <a:pt x="2481" y="363"/>
                    </a:cubicBezTo>
                    <a:cubicBezTo>
                      <a:pt x="2497" y="364"/>
                      <a:pt x="2512" y="364"/>
                      <a:pt x="2527" y="364"/>
                    </a:cubicBezTo>
                    <a:cubicBezTo>
                      <a:pt x="2539" y="364"/>
                      <a:pt x="2552" y="364"/>
                      <a:pt x="2564" y="363"/>
                    </a:cubicBezTo>
                    <a:cubicBezTo>
                      <a:pt x="2566" y="362"/>
                      <a:pt x="2567" y="361"/>
                      <a:pt x="2569" y="360"/>
                    </a:cubicBezTo>
                    <a:cubicBezTo>
                      <a:pt x="2559" y="360"/>
                      <a:pt x="2549" y="360"/>
                      <a:pt x="2539" y="360"/>
                    </a:cubicBezTo>
                    <a:cubicBezTo>
                      <a:pt x="2497" y="360"/>
                      <a:pt x="2456" y="357"/>
                      <a:pt x="2416" y="352"/>
                    </a:cubicBezTo>
                    <a:cubicBezTo>
                      <a:pt x="2382" y="348"/>
                      <a:pt x="2348" y="343"/>
                      <a:pt x="2314" y="337"/>
                    </a:cubicBezTo>
                    <a:cubicBezTo>
                      <a:pt x="2239" y="326"/>
                      <a:pt x="2161" y="314"/>
                      <a:pt x="2077" y="314"/>
                    </a:cubicBezTo>
                    <a:moveTo>
                      <a:pt x="1528" y="282"/>
                    </a:moveTo>
                    <a:cubicBezTo>
                      <a:pt x="1526" y="283"/>
                      <a:pt x="1524" y="284"/>
                      <a:pt x="1522" y="285"/>
                    </a:cubicBezTo>
                    <a:cubicBezTo>
                      <a:pt x="1569" y="299"/>
                      <a:pt x="1610" y="309"/>
                      <a:pt x="1649" y="316"/>
                    </a:cubicBezTo>
                    <a:cubicBezTo>
                      <a:pt x="1653" y="317"/>
                      <a:pt x="1656" y="318"/>
                      <a:pt x="1660" y="318"/>
                    </a:cubicBezTo>
                    <a:cubicBezTo>
                      <a:pt x="1661" y="318"/>
                      <a:pt x="1663" y="319"/>
                      <a:pt x="1664" y="319"/>
                    </a:cubicBezTo>
                    <a:cubicBezTo>
                      <a:pt x="1667" y="319"/>
                      <a:pt x="1670" y="320"/>
                      <a:pt x="1673" y="320"/>
                    </a:cubicBezTo>
                    <a:cubicBezTo>
                      <a:pt x="1688" y="322"/>
                      <a:pt x="1702" y="324"/>
                      <a:pt x="1715" y="326"/>
                    </a:cubicBezTo>
                    <a:cubicBezTo>
                      <a:pt x="1729" y="327"/>
                      <a:pt x="1743" y="328"/>
                      <a:pt x="1757" y="329"/>
                    </a:cubicBezTo>
                    <a:cubicBezTo>
                      <a:pt x="1744" y="327"/>
                      <a:pt x="1731" y="324"/>
                      <a:pt x="1717" y="321"/>
                    </a:cubicBezTo>
                    <a:cubicBezTo>
                      <a:pt x="1716" y="321"/>
                      <a:pt x="1716" y="321"/>
                      <a:pt x="1715" y="321"/>
                    </a:cubicBezTo>
                    <a:cubicBezTo>
                      <a:pt x="1709" y="320"/>
                      <a:pt x="1703" y="320"/>
                      <a:pt x="1697" y="319"/>
                    </a:cubicBezTo>
                    <a:cubicBezTo>
                      <a:pt x="1695" y="319"/>
                      <a:pt x="1694" y="318"/>
                      <a:pt x="1692" y="318"/>
                    </a:cubicBezTo>
                    <a:cubicBezTo>
                      <a:pt x="1688" y="318"/>
                      <a:pt x="1683" y="317"/>
                      <a:pt x="1678" y="316"/>
                    </a:cubicBezTo>
                    <a:cubicBezTo>
                      <a:pt x="1676" y="316"/>
                      <a:pt x="1673" y="315"/>
                      <a:pt x="1671" y="315"/>
                    </a:cubicBezTo>
                    <a:cubicBezTo>
                      <a:pt x="1667" y="314"/>
                      <a:pt x="1663" y="314"/>
                      <a:pt x="1660" y="313"/>
                    </a:cubicBezTo>
                    <a:cubicBezTo>
                      <a:pt x="1620" y="306"/>
                      <a:pt x="1576" y="296"/>
                      <a:pt x="1528" y="282"/>
                    </a:cubicBezTo>
                    <a:moveTo>
                      <a:pt x="1356" y="220"/>
                    </a:moveTo>
                    <a:cubicBezTo>
                      <a:pt x="1354" y="221"/>
                      <a:pt x="1353" y="222"/>
                      <a:pt x="1351" y="223"/>
                    </a:cubicBezTo>
                    <a:cubicBezTo>
                      <a:pt x="1410" y="248"/>
                      <a:pt x="1464" y="267"/>
                      <a:pt x="1512" y="282"/>
                    </a:cubicBezTo>
                    <a:cubicBezTo>
                      <a:pt x="1514" y="281"/>
                      <a:pt x="1516" y="280"/>
                      <a:pt x="1518" y="279"/>
                    </a:cubicBezTo>
                    <a:cubicBezTo>
                      <a:pt x="1469" y="264"/>
                      <a:pt x="1416" y="245"/>
                      <a:pt x="1356" y="220"/>
                    </a:cubicBezTo>
                    <a:moveTo>
                      <a:pt x="3000" y="211"/>
                    </a:moveTo>
                    <a:cubicBezTo>
                      <a:pt x="2923" y="260"/>
                      <a:pt x="2852" y="294"/>
                      <a:pt x="2787" y="317"/>
                    </a:cubicBezTo>
                    <a:cubicBezTo>
                      <a:pt x="2788" y="318"/>
                      <a:pt x="2789" y="320"/>
                      <a:pt x="2790" y="321"/>
                    </a:cubicBezTo>
                    <a:cubicBezTo>
                      <a:pt x="2799" y="318"/>
                      <a:pt x="2807" y="315"/>
                      <a:pt x="2816" y="312"/>
                    </a:cubicBezTo>
                    <a:cubicBezTo>
                      <a:pt x="2873" y="289"/>
                      <a:pt x="2935" y="258"/>
                      <a:pt x="3003" y="215"/>
                    </a:cubicBezTo>
                    <a:cubicBezTo>
                      <a:pt x="3000" y="211"/>
                      <a:pt x="3000" y="211"/>
                      <a:pt x="3000" y="211"/>
                    </a:cubicBezTo>
                    <a:moveTo>
                      <a:pt x="33" y="161"/>
                    </a:moveTo>
                    <a:cubicBezTo>
                      <a:pt x="12" y="176"/>
                      <a:pt x="0" y="186"/>
                      <a:pt x="0" y="186"/>
                    </a:cubicBezTo>
                    <a:cubicBezTo>
                      <a:pt x="3" y="190"/>
                      <a:pt x="3" y="190"/>
                      <a:pt x="3" y="190"/>
                    </a:cubicBezTo>
                    <a:cubicBezTo>
                      <a:pt x="4" y="190"/>
                      <a:pt x="15" y="179"/>
                      <a:pt x="38" y="164"/>
                    </a:cubicBezTo>
                    <a:cubicBezTo>
                      <a:pt x="37" y="163"/>
                      <a:pt x="35" y="162"/>
                      <a:pt x="33" y="161"/>
                    </a:cubicBezTo>
                    <a:moveTo>
                      <a:pt x="1151" y="128"/>
                    </a:moveTo>
                    <a:cubicBezTo>
                      <a:pt x="1158" y="133"/>
                      <a:pt x="1164" y="137"/>
                      <a:pt x="1171" y="142"/>
                    </a:cubicBezTo>
                    <a:cubicBezTo>
                      <a:pt x="1182" y="147"/>
                      <a:pt x="1193" y="152"/>
                      <a:pt x="1204" y="157"/>
                    </a:cubicBezTo>
                    <a:cubicBezTo>
                      <a:pt x="1253" y="181"/>
                      <a:pt x="1299" y="202"/>
                      <a:pt x="1342" y="220"/>
                    </a:cubicBezTo>
                    <a:cubicBezTo>
                      <a:pt x="1344" y="219"/>
                      <a:pt x="1345" y="217"/>
                      <a:pt x="1347" y="216"/>
                    </a:cubicBezTo>
                    <a:cubicBezTo>
                      <a:pt x="1303" y="198"/>
                      <a:pt x="1256" y="177"/>
                      <a:pt x="1206" y="153"/>
                    </a:cubicBezTo>
                    <a:cubicBezTo>
                      <a:pt x="1187" y="144"/>
                      <a:pt x="1169" y="136"/>
                      <a:pt x="1151" y="128"/>
                    </a:cubicBezTo>
                    <a:moveTo>
                      <a:pt x="1092" y="104"/>
                    </a:moveTo>
                    <a:cubicBezTo>
                      <a:pt x="1090" y="105"/>
                      <a:pt x="1089" y="106"/>
                      <a:pt x="1087" y="107"/>
                    </a:cubicBezTo>
                    <a:cubicBezTo>
                      <a:pt x="1108" y="115"/>
                      <a:pt x="1130" y="124"/>
                      <a:pt x="1152" y="134"/>
                    </a:cubicBezTo>
                    <a:cubicBezTo>
                      <a:pt x="1146" y="129"/>
                      <a:pt x="1140" y="125"/>
                      <a:pt x="1134" y="121"/>
                    </a:cubicBezTo>
                    <a:cubicBezTo>
                      <a:pt x="1120" y="115"/>
                      <a:pt x="1106" y="109"/>
                      <a:pt x="1092" y="104"/>
                    </a:cubicBezTo>
                    <a:moveTo>
                      <a:pt x="144" y="97"/>
                    </a:moveTo>
                    <a:cubicBezTo>
                      <a:pt x="100" y="118"/>
                      <a:pt x="65" y="140"/>
                      <a:pt x="41" y="156"/>
                    </a:cubicBezTo>
                    <a:cubicBezTo>
                      <a:pt x="42" y="157"/>
                      <a:pt x="44" y="158"/>
                      <a:pt x="45" y="159"/>
                    </a:cubicBezTo>
                    <a:cubicBezTo>
                      <a:pt x="70" y="142"/>
                      <a:pt x="104" y="122"/>
                      <a:pt x="148" y="101"/>
                    </a:cubicBezTo>
                    <a:cubicBezTo>
                      <a:pt x="147" y="99"/>
                      <a:pt x="146" y="98"/>
                      <a:pt x="144" y="97"/>
                    </a:cubicBezTo>
                    <a:moveTo>
                      <a:pt x="488" y="4"/>
                    </a:moveTo>
                    <a:cubicBezTo>
                      <a:pt x="481" y="5"/>
                      <a:pt x="473" y="6"/>
                      <a:pt x="466" y="7"/>
                    </a:cubicBezTo>
                    <a:cubicBezTo>
                      <a:pt x="441" y="9"/>
                      <a:pt x="417" y="13"/>
                      <a:pt x="393" y="17"/>
                    </a:cubicBezTo>
                    <a:cubicBezTo>
                      <a:pt x="368" y="22"/>
                      <a:pt x="343" y="27"/>
                      <a:pt x="318" y="34"/>
                    </a:cubicBezTo>
                    <a:cubicBezTo>
                      <a:pt x="253" y="51"/>
                      <a:pt x="198" y="72"/>
                      <a:pt x="152" y="93"/>
                    </a:cubicBezTo>
                    <a:cubicBezTo>
                      <a:pt x="153" y="95"/>
                      <a:pt x="155" y="96"/>
                      <a:pt x="156" y="97"/>
                    </a:cubicBezTo>
                    <a:cubicBezTo>
                      <a:pt x="201" y="76"/>
                      <a:pt x="256" y="55"/>
                      <a:pt x="319" y="38"/>
                    </a:cubicBezTo>
                    <a:cubicBezTo>
                      <a:pt x="348" y="31"/>
                      <a:pt x="379" y="24"/>
                      <a:pt x="413" y="19"/>
                    </a:cubicBezTo>
                    <a:cubicBezTo>
                      <a:pt x="438" y="13"/>
                      <a:pt x="463" y="8"/>
                      <a:pt x="488" y="4"/>
                    </a:cubicBezTo>
                    <a:moveTo>
                      <a:pt x="573" y="3"/>
                    </a:moveTo>
                    <a:cubicBezTo>
                      <a:pt x="571" y="4"/>
                      <a:pt x="569" y="5"/>
                      <a:pt x="568" y="6"/>
                    </a:cubicBezTo>
                    <a:cubicBezTo>
                      <a:pt x="568" y="6"/>
                      <a:pt x="568" y="6"/>
                      <a:pt x="568" y="6"/>
                    </a:cubicBezTo>
                    <a:cubicBezTo>
                      <a:pt x="570" y="5"/>
                      <a:pt x="571" y="4"/>
                      <a:pt x="573" y="3"/>
                    </a:cubicBezTo>
                    <a:moveTo>
                      <a:pt x="621" y="1"/>
                    </a:moveTo>
                    <a:cubicBezTo>
                      <a:pt x="618" y="2"/>
                      <a:pt x="616" y="4"/>
                      <a:pt x="613" y="6"/>
                    </a:cubicBezTo>
                    <a:cubicBezTo>
                      <a:pt x="746" y="9"/>
                      <a:pt x="902" y="35"/>
                      <a:pt x="1077" y="103"/>
                    </a:cubicBezTo>
                    <a:cubicBezTo>
                      <a:pt x="1079" y="102"/>
                      <a:pt x="1081" y="101"/>
                      <a:pt x="1083" y="100"/>
                    </a:cubicBezTo>
                    <a:cubicBezTo>
                      <a:pt x="951" y="49"/>
                      <a:pt x="822" y="17"/>
                      <a:pt x="697" y="5"/>
                    </a:cubicBezTo>
                    <a:cubicBezTo>
                      <a:pt x="671" y="3"/>
                      <a:pt x="646" y="1"/>
                      <a:pt x="621" y="1"/>
                    </a:cubicBezTo>
                    <a:moveTo>
                      <a:pt x="610" y="0"/>
                    </a:moveTo>
                    <a:cubicBezTo>
                      <a:pt x="607" y="2"/>
                      <a:pt x="604" y="4"/>
                      <a:pt x="601" y="6"/>
                    </a:cubicBezTo>
                    <a:cubicBezTo>
                      <a:pt x="602" y="6"/>
                      <a:pt x="603" y="6"/>
                      <a:pt x="604" y="6"/>
                    </a:cubicBezTo>
                    <a:cubicBezTo>
                      <a:pt x="607" y="4"/>
                      <a:pt x="609" y="2"/>
                      <a:pt x="612" y="0"/>
                    </a:cubicBezTo>
                    <a:cubicBezTo>
                      <a:pt x="611" y="0"/>
                      <a:pt x="610" y="0"/>
                      <a:pt x="610" y="0"/>
                    </a:cubicBezTo>
                    <a:moveTo>
                      <a:pt x="600" y="0"/>
                    </a:moveTo>
                    <a:cubicBezTo>
                      <a:pt x="596" y="2"/>
                      <a:pt x="594" y="4"/>
                      <a:pt x="591" y="5"/>
                    </a:cubicBezTo>
                    <a:cubicBezTo>
                      <a:pt x="591" y="5"/>
                      <a:pt x="591" y="5"/>
                      <a:pt x="592" y="5"/>
                    </a:cubicBezTo>
                    <a:cubicBezTo>
                      <a:pt x="595" y="4"/>
                      <a:pt x="597" y="2"/>
                      <a:pt x="600" y="0"/>
                    </a:cubicBezTo>
                    <a:cubicBezTo>
                      <a:pt x="600" y="0"/>
                      <a:pt x="600" y="0"/>
                      <a:pt x="600" y="0"/>
                    </a:cubicBezTo>
                    <a:moveTo>
                      <a:pt x="589" y="0"/>
                    </a:moveTo>
                    <a:cubicBezTo>
                      <a:pt x="586" y="2"/>
                      <a:pt x="582" y="4"/>
                      <a:pt x="579" y="5"/>
                    </a:cubicBezTo>
                    <a:cubicBezTo>
                      <a:pt x="580" y="5"/>
                      <a:pt x="580" y="5"/>
                      <a:pt x="580" y="5"/>
                    </a:cubicBezTo>
                    <a:cubicBezTo>
                      <a:pt x="583" y="4"/>
                      <a:pt x="586" y="2"/>
                      <a:pt x="589" y="0"/>
                    </a:cubicBezTo>
                    <a:cubicBezTo>
                      <a:pt x="589" y="0"/>
                      <a:pt x="589" y="0"/>
                      <a:pt x="58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0" name="Freeform 10">
                <a:extLst>
                  <a:ext uri="{FF2B5EF4-FFF2-40B4-BE49-F238E27FC236}">
                    <a16:creationId xmlns:a16="http://schemas.microsoft.com/office/drawing/2014/main" id="{C71C50BD-F1B5-43B8-A12E-BBAA3F87794B}"/>
                  </a:ext>
                </a:extLst>
              </p:cNvPr>
              <p:cNvSpPr>
                <a:spLocks noEditPoints="1"/>
              </p:cNvSpPr>
              <p:nvPr/>
            </p:nvSpPr>
            <p:spPr bwMode="auto">
              <a:xfrm>
                <a:off x="4" y="1430"/>
                <a:ext cx="5754" cy="724"/>
              </a:xfrm>
              <a:custGeom>
                <a:avLst/>
                <a:gdLst>
                  <a:gd name="T0" fmla="*/ 1936 w 3003"/>
                  <a:gd name="T1" fmla="*/ 352 h 377"/>
                  <a:gd name="T2" fmla="*/ 1933 w 3003"/>
                  <a:gd name="T3" fmla="*/ 347 h 377"/>
                  <a:gd name="T4" fmla="*/ 1945 w 3003"/>
                  <a:gd name="T5" fmla="*/ 347 h 377"/>
                  <a:gd name="T6" fmla="*/ 1963 w 3003"/>
                  <a:gd name="T7" fmla="*/ 352 h 377"/>
                  <a:gd name="T8" fmla="*/ 1911 w 3003"/>
                  <a:gd name="T9" fmla="*/ 352 h 377"/>
                  <a:gd name="T10" fmla="*/ 1906 w 3003"/>
                  <a:gd name="T11" fmla="*/ 347 h 377"/>
                  <a:gd name="T12" fmla="*/ 1969 w 3003"/>
                  <a:gd name="T13" fmla="*/ 352 h 377"/>
                  <a:gd name="T14" fmla="*/ 1887 w 3003"/>
                  <a:gd name="T15" fmla="*/ 347 h 377"/>
                  <a:gd name="T16" fmla="*/ 1899 w 3003"/>
                  <a:gd name="T17" fmla="*/ 347 h 377"/>
                  <a:gd name="T18" fmla="*/ 1875 w 3003"/>
                  <a:gd name="T19" fmla="*/ 351 h 377"/>
                  <a:gd name="T20" fmla="*/ 1868 w 3003"/>
                  <a:gd name="T21" fmla="*/ 346 h 377"/>
                  <a:gd name="T22" fmla="*/ 1866 w 3003"/>
                  <a:gd name="T23" fmla="*/ 350 h 377"/>
                  <a:gd name="T24" fmla="*/ 2083 w 3003"/>
                  <a:gd name="T25" fmla="*/ 344 h 377"/>
                  <a:gd name="T26" fmla="*/ 1985 w 3003"/>
                  <a:gd name="T27" fmla="*/ 347 h 377"/>
                  <a:gd name="T28" fmla="*/ 2079 w 3003"/>
                  <a:gd name="T29" fmla="*/ 349 h 377"/>
                  <a:gd name="T30" fmla="*/ 2111 w 3003"/>
                  <a:gd name="T31" fmla="*/ 343 h 377"/>
                  <a:gd name="T32" fmla="*/ 2111 w 3003"/>
                  <a:gd name="T33" fmla="*/ 348 h 377"/>
                  <a:gd name="T34" fmla="*/ 2557 w 3003"/>
                  <a:gd name="T35" fmla="*/ 376 h 377"/>
                  <a:gd name="T36" fmla="*/ 2481 w 3003"/>
                  <a:gd name="T37" fmla="*/ 371 h 377"/>
                  <a:gd name="T38" fmla="*/ 1830 w 3003"/>
                  <a:gd name="T39" fmla="*/ 343 h 377"/>
                  <a:gd name="T40" fmla="*/ 1838 w 3003"/>
                  <a:gd name="T41" fmla="*/ 344 h 377"/>
                  <a:gd name="T42" fmla="*/ 1826 w 3003"/>
                  <a:gd name="T43" fmla="*/ 346 h 377"/>
                  <a:gd name="T44" fmla="*/ 2782 w 3003"/>
                  <a:gd name="T45" fmla="*/ 332 h 377"/>
                  <a:gd name="T46" fmla="*/ 2785 w 3003"/>
                  <a:gd name="T47" fmla="*/ 335 h 377"/>
                  <a:gd name="T48" fmla="*/ 1547 w 3003"/>
                  <a:gd name="T49" fmla="*/ 279 h 377"/>
                  <a:gd name="T50" fmla="*/ 1688 w 3003"/>
                  <a:gd name="T51" fmla="*/ 322 h 377"/>
                  <a:gd name="T52" fmla="*/ 1716 w 3003"/>
                  <a:gd name="T53" fmla="*/ 329 h 377"/>
                  <a:gd name="T54" fmla="*/ 1788 w 3003"/>
                  <a:gd name="T55" fmla="*/ 342 h 377"/>
                  <a:gd name="T56" fmla="*/ 1729 w 3003"/>
                  <a:gd name="T57" fmla="*/ 327 h 377"/>
                  <a:gd name="T58" fmla="*/ 1697 w 3003"/>
                  <a:gd name="T59" fmla="*/ 320 h 377"/>
                  <a:gd name="T60" fmla="*/ 1552 w 3003"/>
                  <a:gd name="T61" fmla="*/ 276 h 377"/>
                  <a:gd name="T62" fmla="*/ 2790 w 3003"/>
                  <a:gd name="T63" fmla="*/ 329 h 377"/>
                  <a:gd name="T64" fmla="*/ 3003 w 3003"/>
                  <a:gd name="T65" fmla="*/ 230 h 377"/>
                  <a:gd name="T66" fmla="*/ 1379 w 3003"/>
                  <a:gd name="T67" fmla="*/ 213 h 377"/>
                  <a:gd name="T68" fmla="*/ 1384 w 3003"/>
                  <a:gd name="T69" fmla="*/ 210 h 377"/>
                  <a:gd name="T70" fmla="*/ 3 w 3003"/>
                  <a:gd name="T71" fmla="*/ 233 h 377"/>
                  <a:gd name="T72" fmla="*/ 160 w 3003"/>
                  <a:gd name="T73" fmla="*/ 121 h 377"/>
                  <a:gd name="T74" fmla="*/ 164 w 3003"/>
                  <a:gd name="T75" fmla="*/ 124 h 377"/>
                  <a:gd name="T76" fmla="*/ 1117 w 3003"/>
                  <a:gd name="T77" fmla="*/ 97 h 377"/>
                  <a:gd name="T78" fmla="*/ 1375 w 3003"/>
                  <a:gd name="T79" fmla="*/ 206 h 377"/>
                  <a:gd name="T80" fmla="*/ 1058 w 3003"/>
                  <a:gd name="T81" fmla="*/ 70 h 377"/>
                  <a:gd name="T82" fmla="*/ 1113 w 3003"/>
                  <a:gd name="T83" fmla="*/ 90 h 377"/>
                  <a:gd name="T84" fmla="*/ 488 w 3003"/>
                  <a:gd name="T85" fmla="*/ 12 h 377"/>
                  <a:gd name="T86" fmla="*/ 168 w 3003"/>
                  <a:gd name="T87" fmla="*/ 117 h 377"/>
                  <a:gd name="T88" fmla="*/ 432 w 3003"/>
                  <a:gd name="T89" fmla="*/ 28 h 377"/>
                  <a:gd name="T90" fmla="*/ 591 w 3003"/>
                  <a:gd name="T91" fmla="*/ 7 h 377"/>
                  <a:gd name="T92" fmla="*/ 607 w 3003"/>
                  <a:gd name="T93" fmla="*/ 4 h 377"/>
                  <a:gd name="T94" fmla="*/ 607 w 3003"/>
                  <a:gd name="T95" fmla="*/ 4 h 377"/>
                  <a:gd name="T96" fmla="*/ 613 w 3003"/>
                  <a:gd name="T97" fmla="*/ 6 h 377"/>
                  <a:gd name="T98" fmla="*/ 653 w 3003"/>
                  <a:gd name="T99" fmla="*/ 0 h 377"/>
                  <a:gd name="T100" fmla="*/ 652 w 3003"/>
                  <a:gd name="T101" fmla="*/ 5 h 377"/>
                  <a:gd name="T102" fmla="*/ 712 w 3003"/>
                  <a:gd name="T103" fmla="*/ 2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03" h="377">
                    <a:moveTo>
                      <a:pt x="1925" y="347"/>
                    </a:moveTo>
                    <a:cubicBezTo>
                      <a:pt x="1927" y="349"/>
                      <a:pt x="1928" y="350"/>
                      <a:pt x="1930" y="352"/>
                    </a:cubicBezTo>
                    <a:cubicBezTo>
                      <a:pt x="1932" y="352"/>
                      <a:pt x="1934" y="352"/>
                      <a:pt x="1936" y="352"/>
                    </a:cubicBezTo>
                    <a:cubicBezTo>
                      <a:pt x="1938" y="352"/>
                      <a:pt x="1941" y="352"/>
                      <a:pt x="1943" y="352"/>
                    </a:cubicBezTo>
                    <a:cubicBezTo>
                      <a:pt x="1941" y="350"/>
                      <a:pt x="1940" y="349"/>
                      <a:pt x="1939" y="347"/>
                    </a:cubicBezTo>
                    <a:cubicBezTo>
                      <a:pt x="1937" y="347"/>
                      <a:pt x="1935" y="347"/>
                      <a:pt x="1933" y="347"/>
                    </a:cubicBezTo>
                    <a:cubicBezTo>
                      <a:pt x="1931" y="347"/>
                      <a:pt x="1928" y="347"/>
                      <a:pt x="1925" y="347"/>
                    </a:cubicBezTo>
                    <a:moveTo>
                      <a:pt x="1959" y="347"/>
                    </a:moveTo>
                    <a:cubicBezTo>
                      <a:pt x="1954" y="347"/>
                      <a:pt x="1950" y="347"/>
                      <a:pt x="1945" y="347"/>
                    </a:cubicBezTo>
                    <a:cubicBezTo>
                      <a:pt x="1946" y="348"/>
                      <a:pt x="1947" y="349"/>
                      <a:pt x="1948" y="351"/>
                    </a:cubicBezTo>
                    <a:cubicBezTo>
                      <a:pt x="1948" y="351"/>
                      <a:pt x="1949" y="352"/>
                      <a:pt x="1949" y="352"/>
                    </a:cubicBezTo>
                    <a:cubicBezTo>
                      <a:pt x="1954" y="352"/>
                      <a:pt x="1958" y="352"/>
                      <a:pt x="1963" y="352"/>
                    </a:cubicBezTo>
                    <a:cubicBezTo>
                      <a:pt x="1962" y="350"/>
                      <a:pt x="1960" y="349"/>
                      <a:pt x="1959" y="347"/>
                    </a:cubicBezTo>
                    <a:moveTo>
                      <a:pt x="1906" y="347"/>
                    </a:moveTo>
                    <a:cubicBezTo>
                      <a:pt x="1908" y="349"/>
                      <a:pt x="1910" y="350"/>
                      <a:pt x="1911" y="352"/>
                    </a:cubicBezTo>
                    <a:cubicBezTo>
                      <a:pt x="1915" y="352"/>
                      <a:pt x="1919" y="352"/>
                      <a:pt x="1923" y="352"/>
                    </a:cubicBezTo>
                    <a:cubicBezTo>
                      <a:pt x="1922" y="350"/>
                      <a:pt x="1920" y="349"/>
                      <a:pt x="1919" y="347"/>
                    </a:cubicBezTo>
                    <a:cubicBezTo>
                      <a:pt x="1914" y="347"/>
                      <a:pt x="1910" y="347"/>
                      <a:pt x="1906" y="347"/>
                    </a:cubicBezTo>
                    <a:moveTo>
                      <a:pt x="1979" y="347"/>
                    </a:moveTo>
                    <a:cubicBezTo>
                      <a:pt x="1974" y="347"/>
                      <a:pt x="1970" y="347"/>
                      <a:pt x="1965" y="347"/>
                    </a:cubicBezTo>
                    <a:cubicBezTo>
                      <a:pt x="1966" y="349"/>
                      <a:pt x="1968" y="350"/>
                      <a:pt x="1969" y="352"/>
                    </a:cubicBezTo>
                    <a:cubicBezTo>
                      <a:pt x="1973" y="352"/>
                      <a:pt x="1978" y="352"/>
                      <a:pt x="1982" y="351"/>
                    </a:cubicBezTo>
                    <a:cubicBezTo>
                      <a:pt x="1981" y="350"/>
                      <a:pt x="1980" y="348"/>
                      <a:pt x="1979" y="347"/>
                    </a:cubicBezTo>
                    <a:moveTo>
                      <a:pt x="1887" y="347"/>
                    </a:moveTo>
                    <a:cubicBezTo>
                      <a:pt x="1889" y="348"/>
                      <a:pt x="1891" y="350"/>
                      <a:pt x="1893" y="351"/>
                    </a:cubicBezTo>
                    <a:cubicBezTo>
                      <a:pt x="1897" y="351"/>
                      <a:pt x="1900" y="352"/>
                      <a:pt x="1904" y="352"/>
                    </a:cubicBezTo>
                    <a:cubicBezTo>
                      <a:pt x="1902" y="350"/>
                      <a:pt x="1901" y="348"/>
                      <a:pt x="1899" y="347"/>
                    </a:cubicBezTo>
                    <a:cubicBezTo>
                      <a:pt x="1895" y="347"/>
                      <a:pt x="1891" y="347"/>
                      <a:pt x="1887" y="347"/>
                    </a:cubicBezTo>
                    <a:moveTo>
                      <a:pt x="1868" y="346"/>
                    </a:moveTo>
                    <a:cubicBezTo>
                      <a:pt x="1870" y="347"/>
                      <a:pt x="1872" y="349"/>
                      <a:pt x="1875" y="351"/>
                    </a:cubicBezTo>
                    <a:cubicBezTo>
                      <a:pt x="1878" y="351"/>
                      <a:pt x="1881" y="351"/>
                      <a:pt x="1885" y="351"/>
                    </a:cubicBezTo>
                    <a:cubicBezTo>
                      <a:pt x="1883" y="349"/>
                      <a:pt x="1881" y="348"/>
                      <a:pt x="1879" y="346"/>
                    </a:cubicBezTo>
                    <a:cubicBezTo>
                      <a:pt x="1875" y="346"/>
                      <a:pt x="1871" y="346"/>
                      <a:pt x="1868" y="346"/>
                    </a:cubicBezTo>
                    <a:moveTo>
                      <a:pt x="1849" y="344"/>
                    </a:moveTo>
                    <a:cubicBezTo>
                      <a:pt x="1852" y="346"/>
                      <a:pt x="1855" y="348"/>
                      <a:pt x="1858" y="350"/>
                    </a:cubicBezTo>
                    <a:cubicBezTo>
                      <a:pt x="1860" y="350"/>
                      <a:pt x="1863" y="350"/>
                      <a:pt x="1866" y="350"/>
                    </a:cubicBezTo>
                    <a:cubicBezTo>
                      <a:pt x="1863" y="348"/>
                      <a:pt x="1861" y="347"/>
                      <a:pt x="1859" y="345"/>
                    </a:cubicBezTo>
                    <a:cubicBezTo>
                      <a:pt x="1855" y="345"/>
                      <a:pt x="1852" y="345"/>
                      <a:pt x="1849" y="344"/>
                    </a:cubicBezTo>
                    <a:moveTo>
                      <a:pt x="2083" y="344"/>
                    </a:moveTo>
                    <a:cubicBezTo>
                      <a:pt x="2081" y="344"/>
                      <a:pt x="2080" y="344"/>
                      <a:pt x="2079" y="344"/>
                    </a:cubicBezTo>
                    <a:cubicBezTo>
                      <a:pt x="2065" y="344"/>
                      <a:pt x="2052" y="345"/>
                      <a:pt x="2039" y="345"/>
                    </a:cubicBezTo>
                    <a:cubicBezTo>
                      <a:pt x="2020" y="346"/>
                      <a:pt x="2002" y="346"/>
                      <a:pt x="1985" y="347"/>
                    </a:cubicBezTo>
                    <a:cubicBezTo>
                      <a:pt x="1986" y="348"/>
                      <a:pt x="1987" y="350"/>
                      <a:pt x="1988" y="351"/>
                    </a:cubicBezTo>
                    <a:cubicBezTo>
                      <a:pt x="2005" y="351"/>
                      <a:pt x="2022" y="350"/>
                      <a:pt x="2039" y="350"/>
                    </a:cubicBezTo>
                    <a:cubicBezTo>
                      <a:pt x="2052" y="349"/>
                      <a:pt x="2065" y="349"/>
                      <a:pt x="2079" y="349"/>
                    </a:cubicBezTo>
                    <a:cubicBezTo>
                      <a:pt x="2082" y="349"/>
                      <a:pt x="2085" y="348"/>
                      <a:pt x="2088" y="348"/>
                    </a:cubicBezTo>
                    <a:cubicBezTo>
                      <a:pt x="2086" y="347"/>
                      <a:pt x="2084" y="345"/>
                      <a:pt x="2083" y="344"/>
                    </a:cubicBezTo>
                    <a:moveTo>
                      <a:pt x="2111" y="343"/>
                    </a:moveTo>
                    <a:cubicBezTo>
                      <a:pt x="2103" y="343"/>
                      <a:pt x="2096" y="343"/>
                      <a:pt x="2088" y="344"/>
                    </a:cubicBezTo>
                    <a:cubicBezTo>
                      <a:pt x="2090" y="345"/>
                      <a:pt x="2092" y="347"/>
                      <a:pt x="2093" y="348"/>
                    </a:cubicBezTo>
                    <a:cubicBezTo>
                      <a:pt x="2099" y="348"/>
                      <a:pt x="2105" y="348"/>
                      <a:pt x="2111" y="348"/>
                    </a:cubicBezTo>
                    <a:cubicBezTo>
                      <a:pt x="2187" y="348"/>
                      <a:pt x="2259" y="356"/>
                      <a:pt x="2328" y="363"/>
                    </a:cubicBezTo>
                    <a:cubicBezTo>
                      <a:pt x="2394" y="370"/>
                      <a:pt x="2460" y="377"/>
                      <a:pt x="2527" y="377"/>
                    </a:cubicBezTo>
                    <a:cubicBezTo>
                      <a:pt x="2537" y="377"/>
                      <a:pt x="2547" y="377"/>
                      <a:pt x="2557" y="376"/>
                    </a:cubicBezTo>
                    <a:cubicBezTo>
                      <a:pt x="2559" y="375"/>
                      <a:pt x="2562" y="373"/>
                      <a:pt x="2564" y="371"/>
                    </a:cubicBezTo>
                    <a:cubicBezTo>
                      <a:pt x="2552" y="372"/>
                      <a:pt x="2539" y="372"/>
                      <a:pt x="2527" y="372"/>
                    </a:cubicBezTo>
                    <a:cubicBezTo>
                      <a:pt x="2512" y="372"/>
                      <a:pt x="2497" y="372"/>
                      <a:pt x="2481" y="371"/>
                    </a:cubicBezTo>
                    <a:cubicBezTo>
                      <a:pt x="2430" y="369"/>
                      <a:pt x="2380" y="364"/>
                      <a:pt x="2328" y="358"/>
                    </a:cubicBezTo>
                    <a:cubicBezTo>
                      <a:pt x="2259" y="351"/>
                      <a:pt x="2188" y="343"/>
                      <a:pt x="2111" y="343"/>
                    </a:cubicBezTo>
                    <a:moveTo>
                      <a:pt x="1830" y="343"/>
                    </a:moveTo>
                    <a:cubicBezTo>
                      <a:pt x="1834" y="345"/>
                      <a:pt x="1838" y="347"/>
                      <a:pt x="1842" y="348"/>
                    </a:cubicBezTo>
                    <a:cubicBezTo>
                      <a:pt x="1843" y="348"/>
                      <a:pt x="1845" y="349"/>
                      <a:pt x="1847" y="349"/>
                    </a:cubicBezTo>
                    <a:cubicBezTo>
                      <a:pt x="1844" y="347"/>
                      <a:pt x="1841" y="345"/>
                      <a:pt x="1838" y="344"/>
                    </a:cubicBezTo>
                    <a:cubicBezTo>
                      <a:pt x="1835" y="343"/>
                      <a:pt x="1833" y="343"/>
                      <a:pt x="1830" y="343"/>
                    </a:cubicBezTo>
                    <a:moveTo>
                      <a:pt x="1811" y="341"/>
                    </a:moveTo>
                    <a:cubicBezTo>
                      <a:pt x="1816" y="343"/>
                      <a:pt x="1821" y="344"/>
                      <a:pt x="1826" y="346"/>
                    </a:cubicBezTo>
                    <a:cubicBezTo>
                      <a:pt x="1822" y="345"/>
                      <a:pt x="1819" y="343"/>
                      <a:pt x="1816" y="341"/>
                    </a:cubicBezTo>
                    <a:cubicBezTo>
                      <a:pt x="1814" y="341"/>
                      <a:pt x="1813" y="341"/>
                      <a:pt x="1811" y="341"/>
                    </a:cubicBezTo>
                    <a:moveTo>
                      <a:pt x="2782" y="332"/>
                    </a:moveTo>
                    <a:cubicBezTo>
                      <a:pt x="2706" y="357"/>
                      <a:pt x="2637" y="368"/>
                      <a:pt x="2570" y="371"/>
                    </a:cubicBezTo>
                    <a:cubicBezTo>
                      <a:pt x="2568" y="373"/>
                      <a:pt x="2566" y="374"/>
                      <a:pt x="2563" y="376"/>
                    </a:cubicBezTo>
                    <a:cubicBezTo>
                      <a:pt x="2634" y="372"/>
                      <a:pt x="2707" y="361"/>
                      <a:pt x="2785" y="335"/>
                    </a:cubicBezTo>
                    <a:cubicBezTo>
                      <a:pt x="2784" y="334"/>
                      <a:pt x="2783" y="333"/>
                      <a:pt x="2782" y="332"/>
                    </a:cubicBezTo>
                    <a:moveTo>
                      <a:pt x="1552" y="276"/>
                    </a:moveTo>
                    <a:cubicBezTo>
                      <a:pt x="1551" y="277"/>
                      <a:pt x="1549" y="278"/>
                      <a:pt x="1547" y="279"/>
                    </a:cubicBezTo>
                    <a:cubicBezTo>
                      <a:pt x="1593" y="295"/>
                      <a:pt x="1634" y="308"/>
                      <a:pt x="1671" y="318"/>
                    </a:cubicBezTo>
                    <a:cubicBezTo>
                      <a:pt x="1674" y="319"/>
                      <a:pt x="1677" y="319"/>
                      <a:pt x="1680" y="320"/>
                    </a:cubicBezTo>
                    <a:cubicBezTo>
                      <a:pt x="1683" y="321"/>
                      <a:pt x="1685" y="322"/>
                      <a:pt x="1688" y="322"/>
                    </a:cubicBezTo>
                    <a:cubicBezTo>
                      <a:pt x="1691" y="323"/>
                      <a:pt x="1695" y="324"/>
                      <a:pt x="1698" y="325"/>
                    </a:cubicBezTo>
                    <a:cubicBezTo>
                      <a:pt x="1700" y="325"/>
                      <a:pt x="1702" y="326"/>
                      <a:pt x="1703" y="326"/>
                    </a:cubicBezTo>
                    <a:cubicBezTo>
                      <a:pt x="1708" y="327"/>
                      <a:pt x="1712" y="328"/>
                      <a:pt x="1716" y="329"/>
                    </a:cubicBezTo>
                    <a:cubicBezTo>
                      <a:pt x="1716" y="329"/>
                      <a:pt x="1717" y="329"/>
                      <a:pt x="1717" y="329"/>
                    </a:cubicBezTo>
                    <a:cubicBezTo>
                      <a:pt x="1731" y="332"/>
                      <a:pt x="1744" y="335"/>
                      <a:pt x="1757" y="337"/>
                    </a:cubicBezTo>
                    <a:cubicBezTo>
                      <a:pt x="1768" y="339"/>
                      <a:pt x="1778" y="341"/>
                      <a:pt x="1788" y="342"/>
                    </a:cubicBezTo>
                    <a:cubicBezTo>
                      <a:pt x="1776" y="339"/>
                      <a:pt x="1764" y="336"/>
                      <a:pt x="1752" y="332"/>
                    </a:cubicBezTo>
                    <a:cubicBezTo>
                      <a:pt x="1746" y="331"/>
                      <a:pt x="1740" y="330"/>
                      <a:pt x="1734" y="328"/>
                    </a:cubicBezTo>
                    <a:cubicBezTo>
                      <a:pt x="1733" y="328"/>
                      <a:pt x="1731" y="328"/>
                      <a:pt x="1729" y="327"/>
                    </a:cubicBezTo>
                    <a:cubicBezTo>
                      <a:pt x="1725" y="327"/>
                      <a:pt x="1720" y="326"/>
                      <a:pt x="1716" y="325"/>
                    </a:cubicBezTo>
                    <a:cubicBezTo>
                      <a:pt x="1713" y="324"/>
                      <a:pt x="1710" y="323"/>
                      <a:pt x="1708" y="323"/>
                    </a:cubicBezTo>
                    <a:cubicBezTo>
                      <a:pt x="1704" y="322"/>
                      <a:pt x="1701" y="321"/>
                      <a:pt x="1697" y="320"/>
                    </a:cubicBezTo>
                    <a:cubicBezTo>
                      <a:pt x="1694" y="319"/>
                      <a:pt x="1691" y="319"/>
                      <a:pt x="1687" y="318"/>
                    </a:cubicBezTo>
                    <a:cubicBezTo>
                      <a:pt x="1684" y="317"/>
                      <a:pt x="1682" y="316"/>
                      <a:pt x="1679" y="316"/>
                    </a:cubicBezTo>
                    <a:cubicBezTo>
                      <a:pt x="1640" y="306"/>
                      <a:pt x="1599" y="293"/>
                      <a:pt x="1552" y="276"/>
                    </a:cubicBezTo>
                    <a:moveTo>
                      <a:pt x="3000" y="226"/>
                    </a:moveTo>
                    <a:cubicBezTo>
                      <a:pt x="2934" y="267"/>
                      <a:pt x="2873" y="298"/>
                      <a:pt x="2816" y="320"/>
                    </a:cubicBezTo>
                    <a:cubicBezTo>
                      <a:pt x="2807" y="323"/>
                      <a:pt x="2799" y="326"/>
                      <a:pt x="2790" y="329"/>
                    </a:cubicBezTo>
                    <a:cubicBezTo>
                      <a:pt x="2792" y="330"/>
                      <a:pt x="2793" y="331"/>
                      <a:pt x="2794" y="332"/>
                    </a:cubicBezTo>
                    <a:cubicBezTo>
                      <a:pt x="2802" y="330"/>
                      <a:pt x="2809" y="327"/>
                      <a:pt x="2817" y="324"/>
                    </a:cubicBezTo>
                    <a:cubicBezTo>
                      <a:pt x="2875" y="302"/>
                      <a:pt x="2937" y="271"/>
                      <a:pt x="3003" y="230"/>
                    </a:cubicBezTo>
                    <a:cubicBezTo>
                      <a:pt x="3000" y="226"/>
                      <a:pt x="3000" y="226"/>
                      <a:pt x="3000" y="226"/>
                    </a:cubicBezTo>
                    <a:moveTo>
                      <a:pt x="1384" y="210"/>
                    </a:moveTo>
                    <a:cubicBezTo>
                      <a:pt x="1382" y="211"/>
                      <a:pt x="1381" y="212"/>
                      <a:pt x="1379" y="213"/>
                    </a:cubicBezTo>
                    <a:cubicBezTo>
                      <a:pt x="1438" y="238"/>
                      <a:pt x="1490" y="259"/>
                      <a:pt x="1537" y="276"/>
                    </a:cubicBezTo>
                    <a:cubicBezTo>
                      <a:pt x="1539" y="275"/>
                      <a:pt x="1541" y="274"/>
                      <a:pt x="1542" y="273"/>
                    </a:cubicBezTo>
                    <a:cubicBezTo>
                      <a:pt x="1495" y="256"/>
                      <a:pt x="1443" y="235"/>
                      <a:pt x="1384" y="210"/>
                    </a:cubicBezTo>
                    <a:moveTo>
                      <a:pt x="58" y="183"/>
                    </a:moveTo>
                    <a:cubicBezTo>
                      <a:pt x="21" y="210"/>
                      <a:pt x="1" y="229"/>
                      <a:pt x="0" y="229"/>
                    </a:cubicBezTo>
                    <a:cubicBezTo>
                      <a:pt x="3" y="233"/>
                      <a:pt x="3" y="233"/>
                      <a:pt x="3" y="233"/>
                    </a:cubicBezTo>
                    <a:cubicBezTo>
                      <a:pt x="4" y="232"/>
                      <a:pt x="24" y="213"/>
                      <a:pt x="63" y="186"/>
                    </a:cubicBezTo>
                    <a:cubicBezTo>
                      <a:pt x="61" y="185"/>
                      <a:pt x="60" y="184"/>
                      <a:pt x="58" y="183"/>
                    </a:cubicBezTo>
                    <a:moveTo>
                      <a:pt x="160" y="121"/>
                    </a:moveTo>
                    <a:cubicBezTo>
                      <a:pt x="122" y="141"/>
                      <a:pt x="90" y="161"/>
                      <a:pt x="65" y="178"/>
                    </a:cubicBezTo>
                    <a:cubicBezTo>
                      <a:pt x="67" y="179"/>
                      <a:pt x="69" y="180"/>
                      <a:pt x="70" y="181"/>
                    </a:cubicBezTo>
                    <a:cubicBezTo>
                      <a:pt x="95" y="164"/>
                      <a:pt x="126" y="144"/>
                      <a:pt x="164" y="124"/>
                    </a:cubicBezTo>
                    <a:cubicBezTo>
                      <a:pt x="162" y="123"/>
                      <a:pt x="161" y="122"/>
                      <a:pt x="160" y="121"/>
                    </a:cubicBezTo>
                    <a:moveTo>
                      <a:pt x="1123" y="94"/>
                    </a:moveTo>
                    <a:cubicBezTo>
                      <a:pt x="1121" y="95"/>
                      <a:pt x="1119" y="96"/>
                      <a:pt x="1117" y="97"/>
                    </a:cubicBezTo>
                    <a:cubicBezTo>
                      <a:pt x="1150" y="110"/>
                      <a:pt x="1184" y="124"/>
                      <a:pt x="1219" y="140"/>
                    </a:cubicBezTo>
                    <a:cubicBezTo>
                      <a:pt x="1274" y="166"/>
                      <a:pt x="1324" y="189"/>
                      <a:pt x="1370" y="209"/>
                    </a:cubicBezTo>
                    <a:cubicBezTo>
                      <a:pt x="1372" y="208"/>
                      <a:pt x="1374" y="207"/>
                      <a:pt x="1375" y="206"/>
                    </a:cubicBezTo>
                    <a:cubicBezTo>
                      <a:pt x="1328" y="186"/>
                      <a:pt x="1277" y="162"/>
                      <a:pt x="1221" y="136"/>
                    </a:cubicBezTo>
                    <a:cubicBezTo>
                      <a:pt x="1188" y="121"/>
                      <a:pt x="1155" y="107"/>
                      <a:pt x="1123" y="94"/>
                    </a:cubicBezTo>
                    <a:moveTo>
                      <a:pt x="1058" y="70"/>
                    </a:moveTo>
                    <a:cubicBezTo>
                      <a:pt x="1063" y="74"/>
                      <a:pt x="1068" y="77"/>
                      <a:pt x="1073" y="81"/>
                    </a:cubicBezTo>
                    <a:cubicBezTo>
                      <a:pt x="1084" y="85"/>
                      <a:pt x="1096" y="89"/>
                      <a:pt x="1108" y="93"/>
                    </a:cubicBezTo>
                    <a:cubicBezTo>
                      <a:pt x="1109" y="92"/>
                      <a:pt x="1111" y="91"/>
                      <a:pt x="1113" y="90"/>
                    </a:cubicBezTo>
                    <a:cubicBezTo>
                      <a:pt x="1095" y="83"/>
                      <a:pt x="1077" y="77"/>
                      <a:pt x="1058" y="70"/>
                    </a:cubicBezTo>
                    <a:moveTo>
                      <a:pt x="510" y="9"/>
                    </a:moveTo>
                    <a:cubicBezTo>
                      <a:pt x="503" y="10"/>
                      <a:pt x="495" y="11"/>
                      <a:pt x="488" y="12"/>
                    </a:cubicBezTo>
                    <a:cubicBezTo>
                      <a:pt x="463" y="16"/>
                      <a:pt x="438" y="21"/>
                      <a:pt x="413" y="27"/>
                    </a:cubicBezTo>
                    <a:cubicBezTo>
                      <a:pt x="384" y="33"/>
                      <a:pt x="356" y="41"/>
                      <a:pt x="328" y="50"/>
                    </a:cubicBezTo>
                    <a:cubicBezTo>
                      <a:pt x="266" y="70"/>
                      <a:pt x="213" y="93"/>
                      <a:pt x="168" y="117"/>
                    </a:cubicBezTo>
                    <a:cubicBezTo>
                      <a:pt x="169" y="118"/>
                      <a:pt x="170" y="119"/>
                      <a:pt x="171" y="120"/>
                    </a:cubicBezTo>
                    <a:cubicBezTo>
                      <a:pt x="216" y="97"/>
                      <a:pt x="269" y="74"/>
                      <a:pt x="330" y="55"/>
                    </a:cubicBezTo>
                    <a:cubicBezTo>
                      <a:pt x="361" y="45"/>
                      <a:pt x="395" y="35"/>
                      <a:pt x="432" y="28"/>
                    </a:cubicBezTo>
                    <a:cubicBezTo>
                      <a:pt x="458" y="21"/>
                      <a:pt x="484" y="14"/>
                      <a:pt x="510" y="9"/>
                    </a:cubicBezTo>
                    <a:moveTo>
                      <a:pt x="593" y="6"/>
                    </a:moveTo>
                    <a:cubicBezTo>
                      <a:pt x="592" y="6"/>
                      <a:pt x="592" y="7"/>
                      <a:pt x="591" y="7"/>
                    </a:cubicBezTo>
                    <a:cubicBezTo>
                      <a:pt x="591" y="7"/>
                      <a:pt x="591" y="7"/>
                      <a:pt x="591" y="7"/>
                    </a:cubicBezTo>
                    <a:cubicBezTo>
                      <a:pt x="592" y="7"/>
                      <a:pt x="592" y="6"/>
                      <a:pt x="593" y="6"/>
                    </a:cubicBezTo>
                    <a:moveTo>
                      <a:pt x="607" y="4"/>
                    </a:moveTo>
                    <a:cubicBezTo>
                      <a:pt x="605" y="5"/>
                      <a:pt x="604" y="6"/>
                      <a:pt x="603" y="6"/>
                    </a:cubicBezTo>
                    <a:cubicBezTo>
                      <a:pt x="603" y="6"/>
                      <a:pt x="603" y="6"/>
                      <a:pt x="603" y="6"/>
                    </a:cubicBezTo>
                    <a:cubicBezTo>
                      <a:pt x="604" y="6"/>
                      <a:pt x="606" y="5"/>
                      <a:pt x="607" y="4"/>
                    </a:cubicBezTo>
                    <a:moveTo>
                      <a:pt x="624" y="0"/>
                    </a:moveTo>
                    <a:cubicBezTo>
                      <a:pt x="624" y="0"/>
                      <a:pt x="623" y="0"/>
                      <a:pt x="623" y="0"/>
                    </a:cubicBezTo>
                    <a:cubicBezTo>
                      <a:pt x="620" y="2"/>
                      <a:pt x="617" y="4"/>
                      <a:pt x="613" y="6"/>
                    </a:cubicBezTo>
                    <a:cubicBezTo>
                      <a:pt x="614" y="6"/>
                      <a:pt x="615" y="6"/>
                      <a:pt x="616" y="6"/>
                    </a:cubicBezTo>
                    <a:cubicBezTo>
                      <a:pt x="619" y="4"/>
                      <a:pt x="621" y="2"/>
                      <a:pt x="624" y="0"/>
                    </a:cubicBezTo>
                    <a:moveTo>
                      <a:pt x="653" y="0"/>
                    </a:moveTo>
                    <a:cubicBezTo>
                      <a:pt x="647" y="0"/>
                      <a:pt x="640" y="0"/>
                      <a:pt x="634" y="0"/>
                    </a:cubicBezTo>
                    <a:cubicBezTo>
                      <a:pt x="631" y="2"/>
                      <a:pt x="628" y="4"/>
                      <a:pt x="626" y="6"/>
                    </a:cubicBezTo>
                    <a:cubicBezTo>
                      <a:pt x="634" y="5"/>
                      <a:pt x="643" y="5"/>
                      <a:pt x="652" y="5"/>
                    </a:cubicBezTo>
                    <a:cubicBezTo>
                      <a:pt x="772" y="5"/>
                      <a:pt x="908" y="24"/>
                      <a:pt x="1059" y="76"/>
                    </a:cubicBezTo>
                    <a:cubicBezTo>
                      <a:pt x="1054" y="73"/>
                      <a:pt x="1050" y="69"/>
                      <a:pt x="1045" y="66"/>
                    </a:cubicBezTo>
                    <a:cubicBezTo>
                      <a:pt x="933" y="29"/>
                      <a:pt x="821" y="7"/>
                      <a:pt x="712" y="2"/>
                    </a:cubicBezTo>
                    <a:cubicBezTo>
                      <a:pt x="692" y="1"/>
                      <a:pt x="673" y="0"/>
                      <a:pt x="65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1" name="Freeform 11">
                <a:extLst>
                  <a:ext uri="{FF2B5EF4-FFF2-40B4-BE49-F238E27FC236}">
                    <a16:creationId xmlns:a16="http://schemas.microsoft.com/office/drawing/2014/main" id="{ECAC322B-B9F3-4D6D-BD28-ECC76BEAC25D}"/>
                  </a:ext>
                </a:extLst>
              </p:cNvPr>
              <p:cNvSpPr>
                <a:spLocks noEditPoints="1"/>
              </p:cNvSpPr>
              <p:nvPr/>
            </p:nvSpPr>
            <p:spPr bwMode="auto">
              <a:xfrm>
                <a:off x="4" y="1411"/>
                <a:ext cx="5754" cy="755"/>
              </a:xfrm>
              <a:custGeom>
                <a:avLst/>
                <a:gdLst>
                  <a:gd name="T0" fmla="*/ 1996 w 3003"/>
                  <a:gd name="T1" fmla="*/ 382 h 393"/>
                  <a:gd name="T2" fmla="*/ 1980 w 3003"/>
                  <a:gd name="T3" fmla="*/ 376 h 393"/>
                  <a:gd name="T4" fmla="*/ 2030 w 3003"/>
                  <a:gd name="T5" fmla="*/ 377 h 393"/>
                  <a:gd name="T6" fmla="*/ 2030 w 3003"/>
                  <a:gd name="T7" fmla="*/ 382 h 393"/>
                  <a:gd name="T8" fmla="*/ 2107 w 3003"/>
                  <a:gd name="T9" fmla="*/ 376 h 393"/>
                  <a:gd name="T10" fmla="*/ 1977 w 3003"/>
                  <a:gd name="T11" fmla="*/ 381 h 393"/>
                  <a:gd name="T12" fmla="*/ 2154 w 3003"/>
                  <a:gd name="T13" fmla="*/ 375 h 393"/>
                  <a:gd name="T14" fmla="*/ 2154 w 3003"/>
                  <a:gd name="T15" fmla="*/ 380 h 393"/>
                  <a:gd name="T16" fmla="*/ 2549 w 3003"/>
                  <a:gd name="T17" fmla="*/ 392 h 393"/>
                  <a:gd name="T18" fmla="*/ 2335 w 3003"/>
                  <a:gd name="T19" fmla="*/ 382 h 393"/>
                  <a:gd name="T20" fmla="*/ 1946 w 3003"/>
                  <a:gd name="T21" fmla="*/ 379 h 393"/>
                  <a:gd name="T22" fmla="*/ 1941 w 3003"/>
                  <a:gd name="T23" fmla="*/ 374 h 393"/>
                  <a:gd name="T24" fmla="*/ 1939 w 3003"/>
                  <a:gd name="T25" fmla="*/ 379 h 393"/>
                  <a:gd name="T26" fmla="*/ 1904 w 3003"/>
                  <a:gd name="T27" fmla="*/ 370 h 393"/>
                  <a:gd name="T28" fmla="*/ 1914 w 3003"/>
                  <a:gd name="T29" fmla="*/ 371 h 393"/>
                  <a:gd name="T30" fmla="*/ 1894 w 3003"/>
                  <a:gd name="T31" fmla="*/ 374 h 393"/>
                  <a:gd name="T32" fmla="*/ 1885 w 3003"/>
                  <a:gd name="T33" fmla="*/ 368 h 393"/>
                  <a:gd name="T34" fmla="*/ 1883 w 3003"/>
                  <a:gd name="T35" fmla="*/ 372 h 393"/>
                  <a:gd name="T36" fmla="*/ 1848 w 3003"/>
                  <a:gd name="T37" fmla="*/ 361 h 393"/>
                  <a:gd name="T38" fmla="*/ 1848 w 3003"/>
                  <a:gd name="T39" fmla="*/ 361 h 393"/>
                  <a:gd name="T40" fmla="*/ 2556 w 3003"/>
                  <a:gd name="T41" fmla="*/ 391 h 393"/>
                  <a:gd name="T42" fmla="*/ 1577 w 3003"/>
                  <a:gd name="T43" fmla="*/ 273 h 393"/>
                  <a:gd name="T44" fmla="*/ 1698 w 3003"/>
                  <a:gd name="T45" fmla="*/ 324 h 393"/>
                  <a:gd name="T46" fmla="*/ 1725 w 3003"/>
                  <a:gd name="T47" fmla="*/ 333 h 393"/>
                  <a:gd name="T48" fmla="*/ 1752 w 3003"/>
                  <a:gd name="T49" fmla="*/ 342 h 393"/>
                  <a:gd name="T50" fmla="*/ 1788 w 3003"/>
                  <a:gd name="T51" fmla="*/ 347 h 393"/>
                  <a:gd name="T52" fmla="*/ 1754 w 3003"/>
                  <a:gd name="T53" fmla="*/ 338 h 393"/>
                  <a:gd name="T54" fmla="*/ 1725 w 3003"/>
                  <a:gd name="T55" fmla="*/ 328 h 393"/>
                  <a:gd name="T56" fmla="*/ 1698 w 3003"/>
                  <a:gd name="T57" fmla="*/ 319 h 393"/>
                  <a:gd name="T58" fmla="*/ 2817 w 3003"/>
                  <a:gd name="T59" fmla="*/ 334 h 393"/>
                  <a:gd name="T60" fmla="*/ 3003 w 3003"/>
                  <a:gd name="T61" fmla="*/ 246 h 393"/>
                  <a:gd name="T62" fmla="*/ 0 w 3003"/>
                  <a:gd name="T63" fmla="*/ 274 h 393"/>
                  <a:gd name="T64" fmla="*/ 82 w 3003"/>
                  <a:gd name="T65" fmla="*/ 206 h 393"/>
                  <a:gd name="T66" fmla="*/ 1562 w 3003"/>
                  <a:gd name="T67" fmla="*/ 272 h 393"/>
                  <a:gd name="T68" fmla="*/ 175 w 3003"/>
                  <a:gd name="T69" fmla="*/ 146 h 393"/>
                  <a:gd name="T70" fmla="*/ 179 w 3003"/>
                  <a:gd name="T71" fmla="*/ 149 h 393"/>
                  <a:gd name="T72" fmla="*/ 1148 w 3003"/>
                  <a:gd name="T73" fmla="*/ 89 h 393"/>
                  <a:gd name="T74" fmla="*/ 1403 w 3003"/>
                  <a:gd name="T75" fmla="*/ 198 h 393"/>
                  <a:gd name="T76" fmla="*/ 993 w 3003"/>
                  <a:gd name="T77" fmla="*/ 35 h 393"/>
                  <a:gd name="T78" fmla="*/ 1144 w 3003"/>
                  <a:gd name="T79" fmla="*/ 82 h 393"/>
                  <a:gd name="T80" fmla="*/ 510 w 3003"/>
                  <a:gd name="T81" fmla="*/ 19 h 393"/>
                  <a:gd name="T82" fmla="*/ 182 w 3003"/>
                  <a:gd name="T83" fmla="*/ 141 h 393"/>
                  <a:gd name="T84" fmla="*/ 452 w 3003"/>
                  <a:gd name="T85" fmla="*/ 38 h 393"/>
                  <a:gd name="T86" fmla="*/ 636 w 3003"/>
                  <a:gd name="T87" fmla="*/ 2 h 393"/>
                  <a:gd name="T88" fmla="*/ 637 w 3003"/>
                  <a:gd name="T89" fmla="*/ 2 h 393"/>
                  <a:gd name="T90" fmla="*/ 638 w 3003"/>
                  <a:gd name="T91" fmla="*/ 8 h 393"/>
                  <a:gd name="T92" fmla="*/ 982 w 3003"/>
                  <a:gd name="T93" fmla="*/ 32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03" h="393">
                    <a:moveTo>
                      <a:pt x="1980" y="376"/>
                    </a:moveTo>
                    <a:cubicBezTo>
                      <a:pt x="1981" y="378"/>
                      <a:pt x="1982" y="380"/>
                      <a:pt x="1984" y="381"/>
                    </a:cubicBezTo>
                    <a:cubicBezTo>
                      <a:pt x="1988" y="381"/>
                      <a:pt x="1992" y="381"/>
                      <a:pt x="1996" y="382"/>
                    </a:cubicBezTo>
                    <a:cubicBezTo>
                      <a:pt x="1995" y="380"/>
                      <a:pt x="1995" y="379"/>
                      <a:pt x="1994" y="378"/>
                    </a:cubicBezTo>
                    <a:cubicBezTo>
                      <a:pt x="1993" y="378"/>
                      <a:pt x="1993" y="377"/>
                      <a:pt x="1993" y="377"/>
                    </a:cubicBezTo>
                    <a:cubicBezTo>
                      <a:pt x="1988" y="377"/>
                      <a:pt x="1984" y="376"/>
                      <a:pt x="1980" y="376"/>
                    </a:cubicBezTo>
                    <a:moveTo>
                      <a:pt x="2107" y="376"/>
                    </a:moveTo>
                    <a:cubicBezTo>
                      <a:pt x="2105" y="376"/>
                      <a:pt x="2103" y="376"/>
                      <a:pt x="2101" y="376"/>
                    </a:cubicBezTo>
                    <a:cubicBezTo>
                      <a:pt x="2076" y="377"/>
                      <a:pt x="2052" y="377"/>
                      <a:pt x="2030" y="377"/>
                    </a:cubicBezTo>
                    <a:cubicBezTo>
                      <a:pt x="2019" y="377"/>
                      <a:pt x="2009" y="377"/>
                      <a:pt x="1999" y="377"/>
                    </a:cubicBezTo>
                    <a:cubicBezTo>
                      <a:pt x="2000" y="378"/>
                      <a:pt x="2001" y="380"/>
                      <a:pt x="2002" y="382"/>
                    </a:cubicBezTo>
                    <a:cubicBezTo>
                      <a:pt x="2011" y="382"/>
                      <a:pt x="2020" y="382"/>
                      <a:pt x="2030" y="382"/>
                    </a:cubicBezTo>
                    <a:cubicBezTo>
                      <a:pt x="2052" y="382"/>
                      <a:pt x="2076" y="381"/>
                      <a:pt x="2101" y="381"/>
                    </a:cubicBezTo>
                    <a:cubicBezTo>
                      <a:pt x="2105" y="380"/>
                      <a:pt x="2108" y="380"/>
                      <a:pt x="2112" y="380"/>
                    </a:cubicBezTo>
                    <a:cubicBezTo>
                      <a:pt x="2110" y="379"/>
                      <a:pt x="2108" y="377"/>
                      <a:pt x="2107" y="376"/>
                    </a:cubicBezTo>
                    <a:moveTo>
                      <a:pt x="1960" y="375"/>
                    </a:moveTo>
                    <a:cubicBezTo>
                      <a:pt x="1962" y="377"/>
                      <a:pt x="1963" y="379"/>
                      <a:pt x="1964" y="380"/>
                    </a:cubicBezTo>
                    <a:cubicBezTo>
                      <a:pt x="1969" y="381"/>
                      <a:pt x="1973" y="381"/>
                      <a:pt x="1977" y="381"/>
                    </a:cubicBezTo>
                    <a:cubicBezTo>
                      <a:pt x="1976" y="379"/>
                      <a:pt x="1975" y="378"/>
                      <a:pt x="1974" y="376"/>
                    </a:cubicBezTo>
                    <a:cubicBezTo>
                      <a:pt x="1969" y="376"/>
                      <a:pt x="1965" y="375"/>
                      <a:pt x="1960" y="375"/>
                    </a:cubicBezTo>
                    <a:moveTo>
                      <a:pt x="2154" y="375"/>
                    </a:moveTo>
                    <a:cubicBezTo>
                      <a:pt x="2141" y="375"/>
                      <a:pt x="2127" y="375"/>
                      <a:pt x="2112" y="375"/>
                    </a:cubicBezTo>
                    <a:cubicBezTo>
                      <a:pt x="2114" y="377"/>
                      <a:pt x="2116" y="379"/>
                      <a:pt x="2118" y="380"/>
                    </a:cubicBezTo>
                    <a:cubicBezTo>
                      <a:pt x="2130" y="380"/>
                      <a:pt x="2142" y="380"/>
                      <a:pt x="2154" y="380"/>
                    </a:cubicBezTo>
                    <a:cubicBezTo>
                      <a:pt x="2217" y="380"/>
                      <a:pt x="2277" y="383"/>
                      <a:pt x="2335" y="387"/>
                    </a:cubicBezTo>
                    <a:cubicBezTo>
                      <a:pt x="2389" y="390"/>
                      <a:pt x="2443" y="393"/>
                      <a:pt x="2497" y="393"/>
                    </a:cubicBezTo>
                    <a:cubicBezTo>
                      <a:pt x="2514" y="393"/>
                      <a:pt x="2532" y="392"/>
                      <a:pt x="2549" y="392"/>
                    </a:cubicBezTo>
                    <a:cubicBezTo>
                      <a:pt x="2552" y="390"/>
                      <a:pt x="2554" y="388"/>
                      <a:pt x="2557" y="386"/>
                    </a:cubicBezTo>
                    <a:cubicBezTo>
                      <a:pt x="2537" y="387"/>
                      <a:pt x="2517" y="388"/>
                      <a:pt x="2497" y="388"/>
                    </a:cubicBezTo>
                    <a:cubicBezTo>
                      <a:pt x="2443" y="388"/>
                      <a:pt x="2389" y="385"/>
                      <a:pt x="2335" y="382"/>
                    </a:cubicBezTo>
                    <a:cubicBezTo>
                      <a:pt x="2277" y="378"/>
                      <a:pt x="2217" y="375"/>
                      <a:pt x="2154" y="375"/>
                    </a:cubicBezTo>
                    <a:moveTo>
                      <a:pt x="1941" y="374"/>
                    </a:moveTo>
                    <a:cubicBezTo>
                      <a:pt x="1943" y="376"/>
                      <a:pt x="1944" y="377"/>
                      <a:pt x="1946" y="379"/>
                    </a:cubicBezTo>
                    <a:cubicBezTo>
                      <a:pt x="1950" y="379"/>
                      <a:pt x="1954" y="380"/>
                      <a:pt x="1958" y="380"/>
                    </a:cubicBezTo>
                    <a:cubicBezTo>
                      <a:pt x="1956" y="378"/>
                      <a:pt x="1955" y="377"/>
                      <a:pt x="1954" y="375"/>
                    </a:cubicBezTo>
                    <a:cubicBezTo>
                      <a:pt x="1949" y="375"/>
                      <a:pt x="1945" y="374"/>
                      <a:pt x="1941" y="374"/>
                    </a:cubicBezTo>
                    <a:moveTo>
                      <a:pt x="1922" y="372"/>
                    </a:moveTo>
                    <a:cubicBezTo>
                      <a:pt x="1924" y="374"/>
                      <a:pt x="1926" y="376"/>
                      <a:pt x="1928" y="378"/>
                    </a:cubicBezTo>
                    <a:cubicBezTo>
                      <a:pt x="1932" y="378"/>
                      <a:pt x="1935" y="378"/>
                      <a:pt x="1939" y="379"/>
                    </a:cubicBezTo>
                    <a:cubicBezTo>
                      <a:pt x="1937" y="377"/>
                      <a:pt x="1936" y="375"/>
                      <a:pt x="1934" y="373"/>
                    </a:cubicBezTo>
                    <a:cubicBezTo>
                      <a:pt x="1930" y="373"/>
                      <a:pt x="1926" y="373"/>
                      <a:pt x="1922" y="372"/>
                    </a:cubicBezTo>
                    <a:moveTo>
                      <a:pt x="1904" y="370"/>
                    </a:moveTo>
                    <a:cubicBezTo>
                      <a:pt x="1906" y="372"/>
                      <a:pt x="1908" y="374"/>
                      <a:pt x="1911" y="376"/>
                    </a:cubicBezTo>
                    <a:cubicBezTo>
                      <a:pt x="1914" y="376"/>
                      <a:pt x="1917" y="377"/>
                      <a:pt x="1920" y="377"/>
                    </a:cubicBezTo>
                    <a:cubicBezTo>
                      <a:pt x="1918" y="375"/>
                      <a:pt x="1916" y="373"/>
                      <a:pt x="1914" y="371"/>
                    </a:cubicBezTo>
                    <a:cubicBezTo>
                      <a:pt x="1911" y="371"/>
                      <a:pt x="1907" y="371"/>
                      <a:pt x="1904" y="370"/>
                    </a:cubicBezTo>
                    <a:moveTo>
                      <a:pt x="1885" y="368"/>
                    </a:moveTo>
                    <a:cubicBezTo>
                      <a:pt x="1888" y="370"/>
                      <a:pt x="1891" y="372"/>
                      <a:pt x="1894" y="374"/>
                    </a:cubicBezTo>
                    <a:cubicBezTo>
                      <a:pt x="1897" y="374"/>
                      <a:pt x="1899" y="374"/>
                      <a:pt x="1902" y="375"/>
                    </a:cubicBezTo>
                    <a:cubicBezTo>
                      <a:pt x="1899" y="373"/>
                      <a:pt x="1897" y="371"/>
                      <a:pt x="1894" y="369"/>
                    </a:cubicBezTo>
                    <a:cubicBezTo>
                      <a:pt x="1891" y="368"/>
                      <a:pt x="1888" y="368"/>
                      <a:pt x="1885" y="368"/>
                    </a:cubicBezTo>
                    <a:moveTo>
                      <a:pt x="1866" y="365"/>
                    </a:moveTo>
                    <a:cubicBezTo>
                      <a:pt x="1870" y="367"/>
                      <a:pt x="1874" y="369"/>
                      <a:pt x="1879" y="371"/>
                    </a:cubicBezTo>
                    <a:cubicBezTo>
                      <a:pt x="1880" y="372"/>
                      <a:pt x="1882" y="372"/>
                      <a:pt x="1883" y="372"/>
                    </a:cubicBezTo>
                    <a:cubicBezTo>
                      <a:pt x="1880" y="370"/>
                      <a:pt x="1877" y="368"/>
                      <a:pt x="1874" y="366"/>
                    </a:cubicBezTo>
                    <a:cubicBezTo>
                      <a:pt x="1871" y="365"/>
                      <a:pt x="1869" y="365"/>
                      <a:pt x="1866" y="365"/>
                    </a:cubicBezTo>
                    <a:moveTo>
                      <a:pt x="1848" y="361"/>
                    </a:moveTo>
                    <a:cubicBezTo>
                      <a:pt x="1852" y="363"/>
                      <a:pt x="1857" y="365"/>
                      <a:pt x="1861" y="367"/>
                    </a:cubicBezTo>
                    <a:cubicBezTo>
                      <a:pt x="1858" y="366"/>
                      <a:pt x="1855" y="364"/>
                      <a:pt x="1852" y="362"/>
                    </a:cubicBezTo>
                    <a:cubicBezTo>
                      <a:pt x="1851" y="362"/>
                      <a:pt x="1849" y="361"/>
                      <a:pt x="1848" y="361"/>
                    </a:cubicBezTo>
                    <a:moveTo>
                      <a:pt x="2785" y="345"/>
                    </a:moveTo>
                    <a:cubicBezTo>
                      <a:pt x="2707" y="371"/>
                      <a:pt x="2634" y="382"/>
                      <a:pt x="2563" y="386"/>
                    </a:cubicBezTo>
                    <a:cubicBezTo>
                      <a:pt x="2561" y="388"/>
                      <a:pt x="2558" y="390"/>
                      <a:pt x="2556" y="391"/>
                    </a:cubicBezTo>
                    <a:cubicBezTo>
                      <a:pt x="2631" y="388"/>
                      <a:pt x="2707" y="376"/>
                      <a:pt x="2789" y="349"/>
                    </a:cubicBezTo>
                    <a:cubicBezTo>
                      <a:pt x="2787" y="348"/>
                      <a:pt x="2786" y="347"/>
                      <a:pt x="2785" y="345"/>
                    </a:cubicBezTo>
                    <a:moveTo>
                      <a:pt x="1577" y="273"/>
                    </a:moveTo>
                    <a:cubicBezTo>
                      <a:pt x="1575" y="274"/>
                      <a:pt x="1573" y="275"/>
                      <a:pt x="1571" y="276"/>
                    </a:cubicBezTo>
                    <a:cubicBezTo>
                      <a:pt x="1615" y="294"/>
                      <a:pt x="1654" y="309"/>
                      <a:pt x="1691" y="322"/>
                    </a:cubicBezTo>
                    <a:cubicBezTo>
                      <a:pt x="1693" y="323"/>
                      <a:pt x="1696" y="324"/>
                      <a:pt x="1698" y="324"/>
                    </a:cubicBezTo>
                    <a:cubicBezTo>
                      <a:pt x="1701" y="326"/>
                      <a:pt x="1705" y="327"/>
                      <a:pt x="1708" y="328"/>
                    </a:cubicBezTo>
                    <a:cubicBezTo>
                      <a:pt x="1711" y="329"/>
                      <a:pt x="1714" y="330"/>
                      <a:pt x="1716" y="331"/>
                    </a:cubicBezTo>
                    <a:cubicBezTo>
                      <a:pt x="1719" y="332"/>
                      <a:pt x="1722" y="332"/>
                      <a:pt x="1725" y="333"/>
                    </a:cubicBezTo>
                    <a:cubicBezTo>
                      <a:pt x="1728" y="334"/>
                      <a:pt x="1732" y="336"/>
                      <a:pt x="1735" y="337"/>
                    </a:cubicBezTo>
                    <a:cubicBezTo>
                      <a:pt x="1737" y="337"/>
                      <a:pt x="1738" y="338"/>
                      <a:pt x="1740" y="338"/>
                    </a:cubicBezTo>
                    <a:cubicBezTo>
                      <a:pt x="1744" y="339"/>
                      <a:pt x="1748" y="341"/>
                      <a:pt x="1752" y="342"/>
                    </a:cubicBezTo>
                    <a:cubicBezTo>
                      <a:pt x="1764" y="346"/>
                      <a:pt x="1776" y="349"/>
                      <a:pt x="1788" y="352"/>
                    </a:cubicBezTo>
                    <a:cubicBezTo>
                      <a:pt x="1801" y="356"/>
                      <a:pt x="1814" y="359"/>
                      <a:pt x="1827" y="362"/>
                    </a:cubicBezTo>
                    <a:cubicBezTo>
                      <a:pt x="1814" y="357"/>
                      <a:pt x="1801" y="352"/>
                      <a:pt x="1788" y="347"/>
                    </a:cubicBezTo>
                    <a:cubicBezTo>
                      <a:pt x="1783" y="346"/>
                      <a:pt x="1778" y="344"/>
                      <a:pt x="1773" y="343"/>
                    </a:cubicBezTo>
                    <a:cubicBezTo>
                      <a:pt x="1771" y="343"/>
                      <a:pt x="1769" y="342"/>
                      <a:pt x="1768" y="342"/>
                    </a:cubicBezTo>
                    <a:cubicBezTo>
                      <a:pt x="1763" y="340"/>
                      <a:pt x="1759" y="339"/>
                      <a:pt x="1754" y="338"/>
                    </a:cubicBezTo>
                    <a:cubicBezTo>
                      <a:pt x="1751" y="337"/>
                      <a:pt x="1749" y="336"/>
                      <a:pt x="1746" y="335"/>
                    </a:cubicBezTo>
                    <a:cubicBezTo>
                      <a:pt x="1742" y="334"/>
                      <a:pt x="1739" y="333"/>
                      <a:pt x="1735" y="332"/>
                    </a:cubicBezTo>
                    <a:cubicBezTo>
                      <a:pt x="1732" y="331"/>
                      <a:pt x="1729" y="330"/>
                      <a:pt x="1725" y="328"/>
                    </a:cubicBezTo>
                    <a:cubicBezTo>
                      <a:pt x="1722" y="328"/>
                      <a:pt x="1720" y="327"/>
                      <a:pt x="1717" y="326"/>
                    </a:cubicBezTo>
                    <a:cubicBezTo>
                      <a:pt x="1713" y="324"/>
                      <a:pt x="1709" y="323"/>
                      <a:pt x="1706" y="322"/>
                    </a:cubicBezTo>
                    <a:cubicBezTo>
                      <a:pt x="1703" y="321"/>
                      <a:pt x="1701" y="320"/>
                      <a:pt x="1698" y="319"/>
                    </a:cubicBezTo>
                    <a:cubicBezTo>
                      <a:pt x="1661" y="307"/>
                      <a:pt x="1621" y="291"/>
                      <a:pt x="1577" y="273"/>
                    </a:cubicBezTo>
                    <a:moveTo>
                      <a:pt x="3000" y="242"/>
                    </a:moveTo>
                    <a:cubicBezTo>
                      <a:pt x="2936" y="283"/>
                      <a:pt x="2875" y="312"/>
                      <a:pt x="2817" y="334"/>
                    </a:cubicBezTo>
                    <a:cubicBezTo>
                      <a:pt x="2809" y="337"/>
                      <a:pt x="2802" y="340"/>
                      <a:pt x="2794" y="342"/>
                    </a:cubicBezTo>
                    <a:cubicBezTo>
                      <a:pt x="2795" y="344"/>
                      <a:pt x="2796" y="345"/>
                      <a:pt x="2797" y="346"/>
                    </a:cubicBezTo>
                    <a:cubicBezTo>
                      <a:pt x="2862" y="324"/>
                      <a:pt x="2930" y="292"/>
                      <a:pt x="3003" y="246"/>
                    </a:cubicBezTo>
                    <a:cubicBezTo>
                      <a:pt x="3000" y="242"/>
                      <a:pt x="3000" y="242"/>
                      <a:pt x="3000" y="242"/>
                    </a:cubicBezTo>
                    <a:moveTo>
                      <a:pt x="82" y="206"/>
                    </a:moveTo>
                    <a:cubicBezTo>
                      <a:pt x="29" y="245"/>
                      <a:pt x="1" y="273"/>
                      <a:pt x="0" y="274"/>
                    </a:cubicBezTo>
                    <a:cubicBezTo>
                      <a:pt x="3" y="277"/>
                      <a:pt x="3" y="277"/>
                      <a:pt x="3" y="277"/>
                    </a:cubicBezTo>
                    <a:cubicBezTo>
                      <a:pt x="4" y="277"/>
                      <a:pt x="33" y="248"/>
                      <a:pt x="86" y="209"/>
                    </a:cubicBezTo>
                    <a:cubicBezTo>
                      <a:pt x="85" y="208"/>
                      <a:pt x="83" y="207"/>
                      <a:pt x="82" y="206"/>
                    </a:cubicBezTo>
                    <a:moveTo>
                      <a:pt x="1412" y="202"/>
                    </a:moveTo>
                    <a:cubicBezTo>
                      <a:pt x="1411" y="203"/>
                      <a:pt x="1409" y="204"/>
                      <a:pt x="1407" y="205"/>
                    </a:cubicBezTo>
                    <a:cubicBezTo>
                      <a:pt x="1465" y="231"/>
                      <a:pt x="1516" y="253"/>
                      <a:pt x="1562" y="272"/>
                    </a:cubicBezTo>
                    <a:cubicBezTo>
                      <a:pt x="1564" y="271"/>
                      <a:pt x="1565" y="270"/>
                      <a:pt x="1567" y="269"/>
                    </a:cubicBezTo>
                    <a:cubicBezTo>
                      <a:pt x="1521" y="250"/>
                      <a:pt x="1470" y="228"/>
                      <a:pt x="1412" y="202"/>
                    </a:cubicBezTo>
                    <a:moveTo>
                      <a:pt x="175" y="146"/>
                    </a:moveTo>
                    <a:cubicBezTo>
                      <a:pt x="142" y="165"/>
                      <a:pt x="113" y="184"/>
                      <a:pt x="89" y="201"/>
                    </a:cubicBezTo>
                    <a:cubicBezTo>
                      <a:pt x="91" y="202"/>
                      <a:pt x="92" y="203"/>
                      <a:pt x="94" y="204"/>
                    </a:cubicBezTo>
                    <a:cubicBezTo>
                      <a:pt x="118" y="187"/>
                      <a:pt x="146" y="168"/>
                      <a:pt x="179" y="149"/>
                    </a:cubicBezTo>
                    <a:cubicBezTo>
                      <a:pt x="178" y="148"/>
                      <a:pt x="176" y="147"/>
                      <a:pt x="175" y="146"/>
                    </a:cubicBezTo>
                    <a:moveTo>
                      <a:pt x="1153" y="86"/>
                    </a:moveTo>
                    <a:cubicBezTo>
                      <a:pt x="1151" y="87"/>
                      <a:pt x="1150" y="88"/>
                      <a:pt x="1148" y="89"/>
                    </a:cubicBezTo>
                    <a:cubicBezTo>
                      <a:pt x="1176" y="100"/>
                      <a:pt x="1205" y="112"/>
                      <a:pt x="1234" y="126"/>
                    </a:cubicBezTo>
                    <a:cubicBezTo>
                      <a:pt x="1294" y="153"/>
                      <a:pt x="1349" y="178"/>
                      <a:pt x="1399" y="201"/>
                    </a:cubicBezTo>
                    <a:cubicBezTo>
                      <a:pt x="1400" y="200"/>
                      <a:pt x="1402" y="199"/>
                      <a:pt x="1403" y="198"/>
                    </a:cubicBezTo>
                    <a:cubicBezTo>
                      <a:pt x="1353" y="175"/>
                      <a:pt x="1297" y="150"/>
                      <a:pt x="1236" y="121"/>
                    </a:cubicBezTo>
                    <a:cubicBezTo>
                      <a:pt x="1208" y="109"/>
                      <a:pt x="1181" y="97"/>
                      <a:pt x="1153" y="86"/>
                    </a:cubicBezTo>
                    <a:moveTo>
                      <a:pt x="993" y="35"/>
                    </a:moveTo>
                    <a:cubicBezTo>
                      <a:pt x="997" y="37"/>
                      <a:pt x="1001" y="40"/>
                      <a:pt x="1005" y="43"/>
                    </a:cubicBezTo>
                    <a:cubicBezTo>
                      <a:pt x="1048" y="54"/>
                      <a:pt x="1093" y="68"/>
                      <a:pt x="1138" y="86"/>
                    </a:cubicBezTo>
                    <a:cubicBezTo>
                      <a:pt x="1140" y="84"/>
                      <a:pt x="1142" y="83"/>
                      <a:pt x="1144" y="82"/>
                    </a:cubicBezTo>
                    <a:cubicBezTo>
                      <a:pt x="1093" y="63"/>
                      <a:pt x="1043" y="47"/>
                      <a:pt x="993" y="35"/>
                    </a:cubicBezTo>
                    <a:moveTo>
                      <a:pt x="534" y="15"/>
                    </a:moveTo>
                    <a:cubicBezTo>
                      <a:pt x="526" y="16"/>
                      <a:pt x="518" y="18"/>
                      <a:pt x="510" y="19"/>
                    </a:cubicBezTo>
                    <a:cubicBezTo>
                      <a:pt x="484" y="24"/>
                      <a:pt x="458" y="31"/>
                      <a:pt x="432" y="38"/>
                    </a:cubicBezTo>
                    <a:cubicBezTo>
                      <a:pt x="401" y="46"/>
                      <a:pt x="369" y="57"/>
                      <a:pt x="338" y="68"/>
                    </a:cubicBezTo>
                    <a:cubicBezTo>
                      <a:pt x="279" y="90"/>
                      <a:pt x="227" y="116"/>
                      <a:pt x="182" y="141"/>
                    </a:cubicBezTo>
                    <a:cubicBezTo>
                      <a:pt x="184" y="143"/>
                      <a:pt x="185" y="144"/>
                      <a:pt x="186" y="145"/>
                    </a:cubicBezTo>
                    <a:cubicBezTo>
                      <a:pt x="230" y="120"/>
                      <a:pt x="282" y="95"/>
                      <a:pt x="340" y="73"/>
                    </a:cubicBezTo>
                    <a:cubicBezTo>
                      <a:pt x="374" y="60"/>
                      <a:pt x="411" y="48"/>
                      <a:pt x="452" y="38"/>
                    </a:cubicBezTo>
                    <a:cubicBezTo>
                      <a:pt x="479" y="29"/>
                      <a:pt x="506" y="21"/>
                      <a:pt x="534" y="15"/>
                    </a:cubicBezTo>
                    <a:moveTo>
                      <a:pt x="637" y="2"/>
                    </a:moveTo>
                    <a:cubicBezTo>
                      <a:pt x="636" y="2"/>
                      <a:pt x="636" y="2"/>
                      <a:pt x="636" y="2"/>
                    </a:cubicBezTo>
                    <a:cubicBezTo>
                      <a:pt x="633" y="5"/>
                      <a:pt x="629" y="7"/>
                      <a:pt x="626" y="9"/>
                    </a:cubicBezTo>
                    <a:cubicBezTo>
                      <a:pt x="626" y="9"/>
                      <a:pt x="627" y="9"/>
                      <a:pt x="627" y="9"/>
                    </a:cubicBezTo>
                    <a:cubicBezTo>
                      <a:pt x="630" y="6"/>
                      <a:pt x="633" y="4"/>
                      <a:pt x="637" y="2"/>
                    </a:cubicBezTo>
                    <a:moveTo>
                      <a:pt x="714" y="0"/>
                    </a:moveTo>
                    <a:cubicBezTo>
                      <a:pt x="692" y="0"/>
                      <a:pt x="670" y="0"/>
                      <a:pt x="647" y="2"/>
                    </a:cubicBezTo>
                    <a:cubicBezTo>
                      <a:pt x="644" y="4"/>
                      <a:pt x="641" y="6"/>
                      <a:pt x="638" y="8"/>
                    </a:cubicBezTo>
                    <a:cubicBezTo>
                      <a:pt x="663" y="6"/>
                      <a:pt x="688" y="5"/>
                      <a:pt x="714" y="5"/>
                    </a:cubicBezTo>
                    <a:cubicBezTo>
                      <a:pt x="800" y="5"/>
                      <a:pt x="894" y="15"/>
                      <a:pt x="993" y="40"/>
                    </a:cubicBezTo>
                    <a:cubicBezTo>
                      <a:pt x="990" y="37"/>
                      <a:pt x="986" y="35"/>
                      <a:pt x="982" y="32"/>
                    </a:cubicBezTo>
                    <a:cubicBezTo>
                      <a:pt x="897" y="12"/>
                      <a:pt x="812" y="1"/>
                      <a:pt x="728" y="0"/>
                    </a:cubicBezTo>
                    <a:cubicBezTo>
                      <a:pt x="723" y="0"/>
                      <a:pt x="719" y="0"/>
                      <a:pt x="7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2" name="Freeform 12">
                <a:extLst>
                  <a:ext uri="{FF2B5EF4-FFF2-40B4-BE49-F238E27FC236}">
                    <a16:creationId xmlns:a16="http://schemas.microsoft.com/office/drawing/2014/main" id="{7F713084-9037-4A69-BFDC-BBDA1806348B}"/>
                  </a:ext>
                </a:extLst>
              </p:cNvPr>
              <p:cNvSpPr>
                <a:spLocks noEditPoints="1"/>
              </p:cNvSpPr>
              <p:nvPr/>
            </p:nvSpPr>
            <p:spPr bwMode="auto">
              <a:xfrm>
                <a:off x="4" y="1386"/>
                <a:ext cx="5754" cy="801"/>
              </a:xfrm>
              <a:custGeom>
                <a:avLst/>
                <a:gdLst>
                  <a:gd name="T0" fmla="*/ 2075 w 3003"/>
                  <a:gd name="T1" fmla="*/ 417 h 417"/>
                  <a:gd name="T2" fmla="*/ 2137 w 3003"/>
                  <a:gd name="T3" fmla="*/ 415 h 417"/>
                  <a:gd name="T4" fmla="*/ 2075 w 3003"/>
                  <a:gd name="T5" fmla="*/ 412 h 417"/>
                  <a:gd name="T6" fmla="*/ 1998 w 3003"/>
                  <a:gd name="T7" fmla="*/ 413 h 417"/>
                  <a:gd name="T8" fmla="*/ 1994 w 3003"/>
                  <a:gd name="T9" fmla="*/ 408 h 417"/>
                  <a:gd name="T10" fmla="*/ 2329 w 3003"/>
                  <a:gd name="T11" fmla="*/ 410 h 417"/>
                  <a:gd name="T12" fmla="*/ 2144 w 3003"/>
                  <a:gd name="T13" fmla="*/ 415 h 417"/>
                  <a:gd name="T14" fmla="*/ 2421 w 3003"/>
                  <a:gd name="T15" fmla="*/ 415 h 417"/>
                  <a:gd name="T16" fmla="*/ 1975 w 3003"/>
                  <a:gd name="T17" fmla="*/ 406 h 417"/>
                  <a:gd name="T18" fmla="*/ 1988 w 3003"/>
                  <a:gd name="T19" fmla="*/ 407 h 417"/>
                  <a:gd name="T20" fmla="*/ 1962 w 3003"/>
                  <a:gd name="T21" fmla="*/ 409 h 417"/>
                  <a:gd name="T22" fmla="*/ 1957 w 3003"/>
                  <a:gd name="T23" fmla="*/ 403 h 417"/>
                  <a:gd name="T24" fmla="*/ 1955 w 3003"/>
                  <a:gd name="T25" fmla="*/ 408 h 417"/>
                  <a:gd name="T26" fmla="*/ 1921 w 3003"/>
                  <a:gd name="T27" fmla="*/ 397 h 417"/>
                  <a:gd name="T28" fmla="*/ 1930 w 3003"/>
                  <a:gd name="T29" fmla="*/ 398 h 417"/>
                  <a:gd name="T30" fmla="*/ 1914 w 3003"/>
                  <a:gd name="T31" fmla="*/ 400 h 417"/>
                  <a:gd name="T32" fmla="*/ 1902 w 3003"/>
                  <a:gd name="T33" fmla="*/ 392 h 417"/>
                  <a:gd name="T34" fmla="*/ 1888 w 3003"/>
                  <a:gd name="T35" fmla="*/ 389 h 417"/>
                  <a:gd name="T36" fmla="*/ 2553 w 3003"/>
                  <a:gd name="T37" fmla="*/ 407 h 417"/>
                  <a:gd name="T38" fmla="*/ 2789 w 3003"/>
                  <a:gd name="T39" fmla="*/ 363 h 417"/>
                  <a:gd name="T40" fmla="*/ 1711 w 3003"/>
                  <a:gd name="T41" fmla="*/ 328 h 417"/>
                  <a:gd name="T42" fmla="*/ 1736 w 3003"/>
                  <a:gd name="T43" fmla="*/ 339 h 417"/>
                  <a:gd name="T44" fmla="*/ 1763 w 3003"/>
                  <a:gd name="T45" fmla="*/ 350 h 417"/>
                  <a:gd name="T46" fmla="*/ 1788 w 3003"/>
                  <a:gd name="T47" fmla="*/ 360 h 417"/>
                  <a:gd name="T48" fmla="*/ 1826 w 3003"/>
                  <a:gd name="T49" fmla="*/ 369 h 417"/>
                  <a:gd name="T50" fmla="*/ 1792 w 3003"/>
                  <a:gd name="T51" fmla="*/ 357 h 417"/>
                  <a:gd name="T52" fmla="*/ 1763 w 3003"/>
                  <a:gd name="T53" fmla="*/ 345 h 417"/>
                  <a:gd name="T54" fmla="*/ 1736 w 3003"/>
                  <a:gd name="T55" fmla="*/ 334 h 417"/>
                  <a:gd name="T56" fmla="*/ 1600 w 3003"/>
                  <a:gd name="T57" fmla="*/ 272 h 417"/>
                  <a:gd name="T58" fmla="*/ 2801 w 3003"/>
                  <a:gd name="T59" fmla="*/ 364 h 417"/>
                  <a:gd name="T60" fmla="*/ 104 w 3003"/>
                  <a:gd name="T61" fmla="*/ 232 h 417"/>
                  <a:gd name="T62" fmla="*/ 109 w 3003"/>
                  <a:gd name="T63" fmla="*/ 234 h 417"/>
                  <a:gd name="T64" fmla="*/ 1436 w 3003"/>
                  <a:gd name="T65" fmla="*/ 200 h 417"/>
                  <a:gd name="T66" fmla="*/ 1592 w 3003"/>
                  <a:gd name="T67" fmla="*/ 268 h 417"/>
                  <a:gd name="T68" fmla="*/ 190 w 3003"/>
                  <a:gd name="T69" fmla="*/ 173 h 417"/>
                  <a:gd name="T70" fmla="*/ 194 w 3003"/>
                  <a:gd name="T71" fmla="*/ 176 h 417"/>
                  <a:gd name="T72" fmla="*/ 1179 w 3003"/>
                  <a:gd name="T73" fmla="*/ 84 h 417"/>
                  <a:gd name="T74" fmla="*/ 1432 w 3003"/>
                  <a:gd name="T75" fmla="*/ 193 h 417"/>
                  <a:gd name="T76" fmla="*/ 547 w 3003"/>
                  <a:gd name="T77" fmla="*/ 25 h 417"/>
                  <a:gd name="T78" fmla="*/ 348 w 3003"/>
                  <a:gd name="T79" fmla="*/ 89 h 417"/>
                  <a:gd name="T80" fmla="*/ 350 w 3003"/>
                  <a:gd name="T81" fmla="*/ 94 h 417"/>
                  <a:gd name="T82" fmla="*/ 546 w 3003"/>
                  <a:gd name="T83" fmla="*/ 26 h 417"/>
                  <a:gd name="T84" fmla="*/ 556 w 3003"/>
                  <a:gd name="T85" fmla="*/ 23 h 417"/>
                  <a:gd name="T86" fmla="*/ 944 w 3003"/>
                  <a:gd name="T87" fmla="*/ 15 h 417"/>
                  <a:gd name="T88" fmla="*/ 1174 w 3003"/>
                  <a:gd name="T89" fmla="*/ 77 h 417"/>
                  <a:gd name="T90" fmla="*/ 638 w 3003"/>
                  <a:gd name="T91" fmla="*/ 14 h 417"/>
                  <a:gd name="T92" fmla="*/ 772 w 3003"/>
                  <a:gd name="T93" fmla="*/ 0 h 417"/>
                  <a:gd name="T94" fmla="*/ 650 w 3003"/>
                  <a:gd name="T95" fmla="*/ 13 h 417"/>
                  <a:gd name="T96" fmla="*/ 935 w 3003"/>
                  <a:gd name="T97" fmla="*/ 13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03" h="417">
                    <a:moveTo>
                      <a:pt x="2012" y="410"/>
                    </a:moveTo>
                    <a:cubicBezTo>
                      <a:pt x="2014" y="411"/>
                      <a:pt x="2015" y="413"/>
                      <a:pt x="2016" y="415"/>
                    </a:cubicBezTo>
                    <a:cubicBezTo>
                      <a:pt x="2035" y="416"/>
                      <a:pt x="2054" y="417"/>
                      <a:pt x="2075" y="417"/>
                    </a:cubicBezTo>
                    <a:cubicBezTo>
                      <a:pt x="2075" y="417"/>
                      <a:pt x="2075" y="417"/>
                      <a:pt x="2075" y="417"/>
                    </a:cubicBezTo>
                    <a:cubicBezTo>
                      <a:pt x="2090" y="417"/>
                      <a:pt x="2106" y="416"/>
                      <a:pt x="2123" y="416"/>
                    </a:cubicBezTo>
                    <a:cubicBezTo>
                      <a:pt x="2128" y="415"/>
                      <a:pt x="2133" y="415"/>
                      <a:pt x="2137" y="415"/>
                    </a:cubicBezTo>
                    <a:cubicBezTo>
                      <a:pt x="2136" y="414"/>
                      <a:pt x="2134" y="412"/>
                      <a:pt x="2132" y="410"/>
                    </a:cubicBezTo>
                    <a:cubicBezTo>
                      <a:pt x="2129" y="411"/>
                      <a:pt x="2126" y="411"/>
                      <a:pt x="2123" y="411"/>
                    </a:cubicBezTo>
                    <a:cubicBezTo>
                      <a:pt x="2106" y="411"/>
                      <a:pt x="2091" y="412"/>
                      <a:pt x="2075" y="412"/>
                    </a:cubicBezTo>
                    <a:cubicBezTo>
                      <a:pt x="2053" y="412"/>
                      <a:pt x="2033" y="411"/>
                      <a:pt x="2012" y="410"/>
                    </a:cubicBezTo>
                    <a:moveTo>
                      <a:pt x="1994" y="408"/>
                    </a:moveTo>
                    <a:cubicBezTo>
                      <a:pt x="1996" y="410"/>
                      <a:pt x="1997" y="412"/>
                      <a:pt x="1998" y="413"/>
                    </a:cubicBezTo>
                    <a:cubicBezTo>
                      <a:pt x="2002" y="414"/>
                      <a:pt x="2006" y="414"/>
                      <a:pt x="2010" y="414"/>
                    </a:cubicBezTo>
                    <a:cubicBezTo>
                      <a:pt x="2009" y="413"/>
                      <a:pt x="2007" y="411"/>
                      <a:pt x="2006" y="409"/>
                    </a:cubicBezTo>
                    <a:cubicBezTo>
                      <a:pt x="2002" y="409"/>
                      <a:pt x="1998" y="408"/>
                      <a:pt x="1994" y="408"/>
                    </a:cubicBezTo>
                    <a:moveTo>
                      <a:pt x="2546" y="407"/>
                    </a:moveTo>
                    <a:cubicBezTo>
                      <a:pt x="2505" y="410"/>
                      <a:pt x="2463" y="411"/>
                      <a:pt x="2421" y="411"/>
                    </a:cubicBezTo>
                    <a:cubicBezTo>
                      <a:pt x="2391" y="411"/>
                      <a:pt x="2360" y="410"/>
                      <a:pt x="2329" y="410"/>
                    </a:cubicBezTo>
                    <a:cubicBezTo>
                      <a:pt x="2297" y="409"/>
                      <a:pt x="2264" y="409"/>
                      <a:pt x="2231" y="409"/>
                    </a:cubicBezTo>
                    <a:cubicBezTo>
                      <a:pt x="2201" y="409"/>
                      <a:pt x="2170" y="409"/>
                      <a:pt x="2138" y="410"/>
                    </a:cubicBezTo>
                    <a:cubicBezTo>
                      <a:pt x="2140" y="412"/>
                      <a:pt x="2142" y="413"/>
                      <a:pt x="2144" y="415"/>
                    </a:cubicBezTo>
                    <a:cubicBezTo>
                      <a:pt x="2173" y="414"/>
                      <a:pt x="2202" y="414"/>
                      <a:pt x="2231" y="414"/>
                    </a:cubicBezTo>
                    <a:cubicBezTo>
                      <a:pt x="2264" y="414"/>
                      <a:pt x="2297" y="414"/>
                      <a:pt x="2329" y="415"/>
                    </a:cubicBezTo>
                    <a:cubicBezTo>
                      <a:pt x="2360" y="415"/>
                      <a:pt x="2391" y="415"/>
                      <a:pt x="2421" y="415"/>
                    </a:cubicBezTo>
                    <a:cubicBezTo>
                      <a:pt x="2461" y="415"/>
                      <a:pt x="2499" y="415"/>
                      <a:pt x="2538" y="412"/>
                    </a:cubicBezTo>
                    <a:cubicBezTo>
                      <a:pt x="2541" y="411"/>
                      <a:pt x="2543" y="409"/>
                      <a:pt x="2546" y="407"/>
                    </a:cubicBezTo>
                    <a:moveTo>
                      <a:pt x="1975" y="406"/>
                    </a:moveTo>
                    <a:cubicBezTo>
                      <a:pt x="1977" y="408"/>
                      <a:pt x="1978" y="410"/>
                      <a:pt x="1980" y="411"/>
                    </a:cubicBezTo>
                    <a:cubicBezTo>
                      <a:pt x="1984" y="412"/>
                      <a:pt x="1988" y="412"/>
                      <a:pt x="1992" y="413"/>
                    </a:cubicBezTo>
                    <a:cubicBezTo>
                      <a:pt x="1990" y="411"/>
                      <a:pt x="1989" y="409"/>
                      <a:pt x="1988" y="407"/>
                    </a:cubicBezTo>
                    <a:cubicBezTo>
                      <a:pt x="1984" y="407"/>
                      <a:pt x="1979" y="406"/>
                      <a:pt x="1975" y="406"/>
                    </a:cubicBezTo>
                    <a:moveTo>
                      <a:pt x="1957" y="403"/>
                    </a:moveTo>
                    <a:cubicBezTo>
                      <a:pt x="1959" y="405"/>
                      <a:pt x="1961" y="407"/>
                      <a:pt x="1962" y="409"/>
                    </a:cubicBezTo>
                    <a:cubicBezTo>
                      <a:pt x="1966" y="410"/>
                      <a:pt x="1969" y="410"/>
                      <a:pt x="1973" y="410"/>
                    </a:cubicBezTo>
                    <a:cubicBezTo>
                      <a:pt x="1971" y="409"/>
                      <a:pt x="1970" y="407"/>
                      <a:pt x="1968" y="405"/>
                    </a:cubicBezTo>
                    <a:cubicBezTo>
                      <a:pt x="1964" y="404"/>
                      <a:pt x="1961" y="404"/>
                      <a:pt x="1957" y="403"/>
                    </a:cubicBezTo>
                    <a:moveTo>
                      <a:pt x="1939" y="400"/>
                    </a:moveTo>
                    <a:cubicBezTo>
                      <a:pt x="1941" y="402"/>
                      <a:pt x="1943" y="404"/>
                      <a:pt x="1946" y="406"/>
                    </a:cubicBezTo>
                    <a:cubicBezTo>
                      <a:pt x="1949" y="407"/>
                      <a:pt x="1952" y="407"/>
                      <a:pt x="1955" y="408"/>
                    </a:cubicBezTo>
                    <a:cubicBezTo>
                      <a:pt x="1953" y="406"/>
                      <a:pt x="1951" y="404"/>
                      <a:pt x="1949" y="402"/>
                    </a:cubicBezTo>
                    <a:cubicBezTo>
                      <a:pt x="1946" y="401"/>
                      <a:pt x="1942" y="401"/>
                      <a:pt x="1939" y="400"/>
                    </a:cubicBezTo>
                    <a:moveTo>
                      <a:pt x="1921" y="397"/>
                    </a:moveTo>
                    <a:cubicBezTo>
                      <a:pt x="1924" y="399"/>
                      <a:pt x="1927" y="401"/>
                      <a:pt x="1929" y="403"/>
                    </a:cubicBezTo>
                    <a:cubicBezTo>
                      <a:pt x="1932" y="404"/>
                      <a:pt x="1934" y="404"/>
                      <a:pt x="1937" y="405"/>
                    </a:cubicBezTo>
                    <a:cubicBezTo>
                      <a:pt x="1934" y="403"/>
                      <a:pt x="1932" y="401"/>
                      <a:pt x="1930" y="398"/>
                    </a:cubicBezTo>
                    <a:cubicBezTo>
                      <a:pt x="1927" y="398"/>
                      <a:pt x="1924" y="397"/>
                      <a:pt x="1921" y="397"/>
                    </a:cubicBezTo>
                    <a:moveTo>
                      <a:pt x="1902" y="392"/>
                    </a:moveTo>
                    <a:cubicBezTo>
                      <a:pt x="1906" y="395"/>
                      <a:pt x="1910" y="398"/>
                      <a:pt x="1914" y="400"/>
                    </a:cubicBezTo>
                    <a:cubicBezTo>
                      <a:pt x="1916" y="400"/>
                      <a:pt x="1917" y="401"/>
                      <a:pt x="1919" y="401"/>
                    </a:cubicBezTo>
                    <a:cubicBezTo>
                      <a:pt x="1916" y="399"/>
                      <a:pt x="1913" y="396"/>
                      <a:pt x="1910" y="394"/>
                    </a:cubicBezTo>
                    <a:cubicBezTo>
                      <a:pt x="1907" y="394"/>
                      <a:pt x="1905" y="393"/>
                      <a:pt x="1902" y="392"/>
                    </a:cubicBezTo>
                    <a:moveTo>
                      <a:pt x="1884" y="388"/>
                    </a:moveTo>
                    <a:cubicBezTo>
                      <a:pt x="1888" y="390"/>
                      <a:pt x="1892" y="392"/>
                      <a:pt x="1896" y="394"/>
                    </a:cubicBezTo>
                    <a:cubicBezTo>
                      <a:pt x="1894" y="392"/>
                      <a:pt x="1891" y="391"/>
                      <a:pt x="1888" y="389"/>
                    </a:cubicBezTo>
                    <a:cubicBezTo>
                      <a:pt x="1887" y="388"/>
                      <a:pt x="1886" y="388"/>
                      <a:pt x="1884" y="388"/>
                    </a:cubicBezTo>
                    <a:moveTo>
                      <a:pt x="2789" y="363"/>
                    </a:moveTo>
                    <a:cubicBezTo>
                      <a:pt x="2708" y="389"/>
                      <a:pt x="2631" y="401"/>
                      <a:pt x="2553" y="407"/>
                    </a:cubicBezTo>
                    <a:cubicBezTo>
                      <a:pt x="2550" y="408"/>
                      <a:pt x="2547" y="410"/>
                      <a:pt x="2545" y="412"/>
                    </a:cubicBezTo>
                    <a:cubicBezTo>
                      <a:pt x="2627" y="407"/>
                      <a:pt x="2708" y="395"/>
                      <a:pt x="2793" y="367"/>
                    </a:cubicBezTo>
                    <a:cubicBezTo>
                      <a:pt x="2791" y="365"/>
                      <a:pt x="2790" y="364"/>
                      <a:pt x="2789" y="363"/>
                    </a:cubicBezTo>
                    <a:moveTo>
                      <a:pt x="1600" y="272"/>
                    </a:moveTo>
                    <a:cubicBezTo>
                      <a:pt x="1599" y="273"/>
                      <a:pt x="1597" y="274"/>
                      <a:pt x="1595" y="275"/>
                    </a:cubicBezTo>
                    <a:cubicBezTo>
                      <a:pt x="1638" y="295"/>
                      <a:pt x="1676" y="313"/>
                      <a:pt x="1711" y="328"/>
                    </a:cubicBezTo>
                    <a:cubicBezTo>
                      <a:pt x="1713" y="329"/>
                      <a:pt x="1715" y="330"/>
                      <a:pt x="1717" y="331"/>
                    </a:cubicBezTo>
                    <a:cubicBezTo>
                      <a:pt x="1721" y="332"/>
                      <a:pt x="1725" y="334"/>
                      <a:pt x="1729" y="336"/>
                    </a:cubicBezTo>
                    <a:cubicBezTo>
                      <a:pt x="1731" y="337"/>
                      <a:pt x="1733" y="338"/>
                      <a:pt x="1736" y="339"/>
                    </a:cubicBezTo>
                    <a:cubicBezTo>
                      <a:pt x="1739" y="340"/>
                      <a:pt x="1743" y="342"/>
                      <a:pt x="1746" y="343"/>
                    </a:cubicBezTo>
                    <a:cubicBezTo>
                      <a:pt x="1749" y="344"/>
                      <a:pt x="1752" y="345"/>
                      <a:pt x="1754" y="347"/>
                    </a:cubicBezTo>
                    <a:cubicBezTo>
                      <a:pt x="1757" y="348"/>
                      <a:pt x="1760" y="349"/>
                      <a:pt x="1763" y="350"/>
                    </a:cubicBezTo>
                    <a:cubicBezTo>
                      <a:pt x="1766" y="351"/>
                      <a:pt x="1769" y="353"/>
                      <a:pt x="1773" y="354"/>
                    </a:cubicBezTo>
                    <a:cubicBezTo>
                      <a:pt x="1774" y="355"/>
                      <a:pt x="1776" y="356"/>
                      <a:pt x="1778" y="356"/>
                    </a:cubicBezTo>
                    <a:cubicBezTo>
                      <a:pt x="1781" y="358"/>
                      <a:pt x="1784" y="359"/>
                      <a:pt x="1788" y="360"/>
                    </a:cubicBezTo>
                    <a:cubicBezTo>
                      <a:pt x="1801" y="365"/>
                      <a:pt x="1814" y="370"/>
                      <a:pt x="1827" y="375"/>
                    </a:cubicBezTo>
                    <a:cubicBezTo>
                      <a:pt x="1840" y="379"/>
                      <a:pt x="1853" y="383"/>
                      <a:pt x="1865" y="387"/>
                    </a:cubicBezTo>
                    <a:cubicBezTo>
                      <a:pt x="1852" y="382"/>
                      <a:pt x="1839" y="376"/>
                      <a:pt x="1826" y="369"/>
                    </a:cubicBezTo>
                    <a:cubicBezTo>
                      <a:pt x="1821" y="367"/>
                      <a:pt x="1816" y="366"/>
                      <a:pt x="1811" y="364"/>
                    </a:cubicBezTo>
                    <a:cubicBezTo>
                      <a:pt x="1809" y="363"/>
                      <a:pt x="1807" y="362"/>
                      <a:pt x="1805" y="362"/>
                    </a:cubicBezTo>
                    <a:cubicBezTo>
                      <a:pt x="1801" y="360"/>
                      <a:pt x="1796" y="358"/>
                      <a:pt x="1792" y="357"/>
                    </a:cubicBezTo>
                    <a:cubicBezTo>
                      <a:pt x="1789" y="356"/>
                      <a:pt x="1786" y="354"/>
                      <a:pt x="1784" y="353"/>
                    </a:cubicBezTo>
                    <a:cubicBezTo>
                      <a:pt x="1780" y="352"/>
                      <a:pt x="1777" y="351"/>
                      <a:pt x="1773" y="349"/>
                    </a:cubicBezTo>
                    <a:cubicBezTo>
                      <a:pt x="1770" y="348"/>
                      <a:pt x="1767" y="347"/>
                      <a:pt x="1763" y="345"/>
                    </a:cubicBezTo>
                    <a:cubicBezTo>
                      <a:pt x="1760" y="344"/>
                      <a:pt x="1758" y="343"/>
                      <a:pt x="1755" y="342"/>
                    </a:cubicBezTo>
                    <a:cubicBezTo>
                      <a:pt x="1751" y="340"/>
                      <a:pt x="1747" y="338"/>
                      <a:pt x="1743" y="337"/>
                    </a:cubicBezTo>
                    <a:cubicBezTo>
                      <a:pt x="1741" y="336"/>
                      <a:pt x="1739" y="335"/>
                      <a:pt x="1736" y="334"/>
                    </a:cubicBezTo>
                    <a:cubicBezTo>
                      <a:pt x="1732" y="332"/>
                      <a:pt x="1728" y="330"/>
                      <a:pt x="1724" y="329"/>
                    </a:cubicBezTo>
                    <a:cubicBezTo>
                      <a:pt x="1722" y="328"/>
                      <a:pt x="1720" y="327"/>
                      <a:pt x="1718" y="326"/>
                    </a:cubicBezTo>
                    <a:cubicBezTo>
                      <a:pt x="1682" y="310"/>
                      <a:pt x="1644" y="293"/>
                      <a:pt x="1600" y="272"/>
                    </a:cubicBezTo>
                    <a:moveTo>
                      <a:pt x="3000" y="262"/>
                    </a:moveTo>
                    <a:cubicBezTo>
                      <a:pt x="2930" y="306"/>
                      <a:pt x="2863" y="338"/>
                      <a:pt x="2798" y="360"/>
                    </a:cubicBezTo>
                    <a:cubicBezTo>
                      <a:pt x="2799" y="361"/>
                      <a:pt x="2800" y="362"/>
                      <a:pt x="2801" y="364"/>
                    </a:cubicBezTo>
                    <a:cubicBezTo>
                      <a:pt x="2866" y="341"/>
                      <a:pt x="2933" y="310"/>
                      <a:pt x="3003" y="266"/>
                    </a:cubicBezTo>
                    <a:cubicBezTo>
                      <a:pt x="3000" y="262"/>
                      <a:pt x="3000" y="262"/>
                      <a:pt x="3000" y="262"/>
                    </a:cubicBezTo>
                    <a:moveTo>
                      <a:pt x="104" y="232"/>
                    </a:moveTo>
                    <a:cubicBezTo>
                      <a:pt x="37" y="282"/>
                      <a:pt x="1" y="321"/>
                      <a:pt x="0" y="322"/>
                    </a:cubicBezTo>
                    <a:cubicBezTo>
                      <a:pt x="3" y="325"/>
                      <a:pt x="3" y="325"/>
                      <a:pt x="3" y="325"/>
                    </a:cubicBezTo>
                    <a:cubicBezTo>
                      <a:pt x="4" y="324"/>
                      <a:pt x="41" y="285"/>
                      <a:pt x="109" y="234"/>
                    </a:cubicBezTo>
                    <a:cubicBezTo>
                      <a:pt x="107" y="233"/>
                      <a:pt x="106" y="232"/>
                      <a:pt x="104" y="232"/>
                    </a:cubicBezTo>
                    <a:moveTo>
                      <a:pt x="1440" y="197"/>
                    </a:moveTo>
                    <a:cubicBezTo>
                      <a:pt x="1439" y="198"/>
                      <a:pt x="1437" y="199"/>
                      <a:pt x="1436" y="200"/>
                    </a:cubicBezTo>
                    <a:cubicBezTo>
                      <a:pt x="1466" y="214"/>
                      <a:pt x="1495" y="228"/>
                      <a:pt x="1523" y="241"/>
                    </a:cubicBezTo>
                    <a:cubicBezTo>
                      <a:pt x="1545" y="251"/>
                      <a:pt x="1566" y="261"/>
                      <a:pt x="1586" y="271"/>
                    </a:cubicBezTo>
                    <a:cubicBezTo>
                      <a:pt x="1588" y="270"/>
                      <a:pt x="1590" y="269"/>
                      <a:pt x="1592" y="268"/>
                    </a:cubicBezTo>
                    <a:cubicBezTo>
                      <a:pt x="1571" y="258"/>
                      <a:pt x="1548" y="248"/>
                      <a:pt x="1525" y="237"/>
                    </a:cubicBezTo>
                    <a:cubicBezTo>
                      <a:pt x="1498" y="224"/>
                      <a:pt x="1470" y="211"/>
                      <a:pt x="1440" y="197"/>
                    </a:cubicBezTo>
                    <a:moveTo>
                      <a:pt x="190" y="173"/>
                    </a:moveTo>
                    <a:cubicBezTo>
                      <a:pt x="161" y="191"/>
                      <a:pt x="134" y="209"/>
                      <a:pt x="111" y="226"/>
                    </a:cubicBezTo>
                    <a:cubicBezTo>
                      <a:pt x="113" y="227"/>
                      <a:pt x="114" y="228"/>
                      <a:pt x="116" y="229"/>
                    </a:cubicBezTo>
                    <a:cubicBezTo>
                      <a:pt x="139" y="212"/>
                      <a:pt x="165" y="194"/>
                      <a:pt x="194" y="176"/>
                    </a:cubicBezTo>
                    <a:cubicBezTo>
                      <a:pt x="192" y="175"/>
                      <a:pt x="191" y="174"/>
                      <a:pt x="190" y="173"/>
                    </a:cubicBezTo>
                    <a:moveTo>
                      <a:pt x="1184" y="81"/>
                    </a:moveTo>
                    <a:cubicBezTo>
                      <a:pt x="1182" y="82"/>
                      <a:pt x="1180" y="83"/>
                      <a:pt x="1179" y="84"/>
                    </a:cubicBezTo>
                    <a:cubicBezTo>
                      <a:pt x="1202" y="93"/>
                      <a:pt x="1225" y="103"/>
                      <a:pt x="1249" y="114"/>
                    </a:cubicBezTo>
                    <a:cubicBezTo>
                      <a:pt x="1315" y="144"/>
                      <a:pt x="1374" y="171"/>
                      <a:pt x="1427" y="196"/>
                    </a:cubicBezTo>
                    <a:cubicBezTo>
                      <a:pt x="1429" y="195"/>
                      <a:pt x="1430" y="194"/>
                      <a:pt x="1432" y="193"/>
                    </a:cubicBezTo>
                    <a:cubicBezTo>
                      <a:pt x="1378" y="167"/>
                      <a:pt x="1318" y="140"/>
                      <a:pt x="1251" y="109"/>
                    </a:cubicBezTo>
                    <a:cubicBezTo>
                      <a:pt x="1229" y="99"/>
                      <a:pt x="1206" y="90"/>
                      <a:pt x="1184" y="81"/>
                    </a:cubicBezTo>
                    <a:moveTo>
                      <a:pt x="547" y="25"/>
                    </a:moveTo>
                    <a:cubicBezTo>
                      <a:pt x="542" y="26"/>
                      <a:pt x="538" y="27"/>
                      <a:pt x="534" y="28"/>
                    </a:cubicBezTo>
                    <a:cubicBezTo>
                      <a:pt x="506" y="34"/>
                      <a:pt x="479" y="42"/>
                      <a:pt x="452" y="51"/>
                    </a:cubicBezTo>
                    <a:cubicBezTo>
                      <a:pt x="417" y="62"/>
                      <a:pt x="383" y="75"/>
                      <a:pt x="348" y="89"/>
                    </a:cubicBezTo>
                    <a:cubicBezTo>
                      <a:pt x="292" y="114"/>
                      <a:pt x="241" y="141"/>
                      <a:pt x="197" y="168"/>
                    </a:cubicBezTo>
                    <a:cubicBezTo>
                      <a:pt x="198" y="169"/>
                      <a:pt x="199" y="171"/>
                      <a:pt x="201" y="172"/>
                    </a:cubicBezTo>
                    <a:cubicBezTo>
                      <a:pt x="244" y="145"/>
                      <a:pt x="294" y="118"/>
                      <a:pt x="350" y="94"/>
                    </a:cubicBezTo>
                    <a:cubicBezTo>
                      <a:pt x="385" y="79"/>
                      <a:pt x="424" y="64"/>
                      <a:pt x="465" y="52"/>
                    </a:cubicBezTo>
                    <a:cubicBezTo>
                      <a:pt x="467" y="51"/>
                      <a:pt x="470" y="50"/>
                      <a:pt x="472" y="50"/>
                    </a:cubicBezTo>
                    <a:cubicBezTo>
                      <a:pt x="496" y="41"/>
                      <a:pt x="521" y="33"/>
                      <a:pt x="546" y="26"/>
                    </a:cubicBezTo>
                    <a:cubicBezTo>
                      <a:pt x="546" y="26"/>
                      <a:pt x="546" y="25"/>
                      <a:pt x="547" y="25"/>
                    </a:cubicBezTo>
                    <a:moveTo>
                      <a:pt x="556" y="23"/>
                    </a:moveTo>
                    <a:cubicBezTo>
                      <a:pt x="556" y="23"/>
                      <a:pt x="556" y="23"/>
                      <a:pt x="556" y="23"/>
                    </a:cubicBezTo>
                    <a:cubicBezTo>
                      <a:pt x="556" y="23"/>
                      <a:pt x="556" y="23"/>
                      <a:pt x="556" y="23"/>
                    </a:cubicBezTo>
                    <a:cubicBezTo>
                      <a:pt x="556" y="23"/>
                      <a:pt x="556" y="23"/>
                      <a:pt x="556" y="23"/>
                    </a:cubicBezTo>
                    <a:moveTo>
                      <a:pt x="944" y="15"/>
                    </a:moveTo>
                    <a:cubicBezTo>
                      <a:pt x="947" y="17"/>
                      <a:pt x="951" y="19"/>
                      <a:pt x="954" y="22"/>
                    </a:cubicBezTo>
                    <a:cubicBezTo>
                      <a:pt x="1023" y="33"/>
                      <a:pt x="1095" y="52"/>
                      <a:pt x="1169" y="80"/>
                    </a:cubicBezTo>
                    <a:cubicBezTo>
                      <a:pt x="1171" y="79"/>
                      <a:pt x="1173" y="78"/>
                      <a:pt x="1174" y="77"/>
                    </a:cubicBezTo>
                    <a:cubicBezTo>
                      <a:pt x="1098" y="48"/>
                      <a:pt x="1021" y="27"/>
                      <a:pt x="944" y="15"/>
                    </a:cubicBezTo>
                    <a:moveTo>
                      <a:pt x="641" y="13"/>
                    </a:moveTo>
                    <a:cubicBezTo>
                      <a:pt x="640" y="13"/>
                      <a:pt x="639" y="14"/>
                      <a:pt x="638" y="14"/>
                    </a:cubicBezTo>
                    <a:cubicBezTo>
                      <a:pt x="638" y="14"/>
                      <a:pt x="638" y="14"/>
                      <a:pt x="638" y="14"/>
                    </a:cubicBezTo>
                    <a:cubicBezTo>
                      <a:pt x="639" y="14"/>
                      <a:pt x="640" y="13"/>
                      <a:pt x="641" y="13"/>
                    </a:cubicBezTo>
                    <a:moveTo>
                      <a:pt x="772" y="0"/>
                    </a:moveTo>
                    <a:cubicBezTo>
                      <a:pt x="762" y="0"/>
                      <a:pt x="753" y="0"/>
                      <a:pt x="744" y="1"/>
                    </a:cubicBezTo>
                    <a:cubicBezTo>
                      <a:pt x="716" y="1"/>
                      <a:pt x="688" y="3"/>
                      <a:pt x="661" y="6"/>
                    </a:cubicBezTo>
                    <a:cubicBezTo>
                      <a:pt x="657" y="9"/>
                      <a:pt x="654" y="11"/>
                      <a:pt x="650" y="13"/>
                    </a:cubicBezTo>
                    <a:cubicBezTo>
                      <a:pt x="689" y="8"/>
                      <a:pt x="730" y="6"/>
                      <a:pt x="772" y="6"/>
                    </a:cubicBezTo>
                    <a:cubicBezTo>
                      <a:pt x="827" y="6"/>
                      <a:pt x="885" y="10"/>
                      <a:pt x="945" y="20"/>
                    </a:cubicBezTo>
                    <a:cubicBezTo>
                      <a:pt x="941" y="18"/>
                      <a:pt x="938" y="15"/>
                      <a:pt x="935" y="13"/>
                    </a:cubicBezTo>
                    <a:cubicBezTo>
                      <a:pt x="880" y="5"/>
                      <a:pt x="826" y="0"/>
                      <a:pt x="77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3" name="Freeform 13">
                <a:extLst>
                  <a:ext uri="{FF2B5EF4-FFF2-40B4-BE49-F238E27FC236}">
                    <a16:creationId xmlns:a16="http://schemas.microsoft.com/office/drawing/2014/main" id="{ACC1DA68-8E9B-4580-9E81-A4B47D191B83}"/>
                  </a:ext>
                </a:extLst>
              </p:cNvPr>
              <p:cNvSpPr>
                <a:spLocks noEditPoints="1"/>
              </p:cNvSpPr>
              <p:nvPr/>
            </p:nvSpPr>
            <p:spPr bwMode="auto">
              <a:xfrm>
                <a:off x="4" y="1361"/>
                <a:ext cx="5754" cy="866"/>
              </a:xfrm>
              <a:custGeom>
                <a:avLst/>
                <a:gdLst>
                  <a:gd name="T0" fmla="*/ 2107 w 3003"/>
                  <a:gd name="T1" fmla="*/ 451 h 451"/>
                  <a:gd name="T2" fmla="*/ 2165 w 3003"/>
                  <a:gd name="T3" fmla="*/ 450 h 451"/>
                  <a:gd name="T4" fmla="*/ 2107 w 3003"/>
                  <a:gd name="T5" fmla="*/ 447 h 451"/>
                  <a:gd name="T6" fmla="*/ 2013 w 3003"/>
                  <a:gd name="T7" fmla="*/ 445 h 451"/>
                  <a:gd name="T8" fmla="*/ 2008 w 3003"/>
                  <a:gd name="T9" fmla="*/ 439 h 451"/>
                  <a:gd name="T10" fmla="*/ 2006 w 3003"/>
                  <a:gd name="T11" fmla="*/ 444 h 451"/>
                  <a:gd name="T12" fmla="*/ 1972 w 3003"/>
                  <a:gd name="T13" fmla="*/ 432 h 451"/>
                  <a:gd name="T14" fmla="*/ 1982 w 3003"/>
                  <a:gd name="T15" fmla="*/ 434 h 451"/>
                  <a:gd name="T16" fmla="*/ 2295 w 3003"/>
                  <a:gd name="T17" fmla="*/ 441 h 451"/>
                  <a:gd name="T18" fmla="*/ 2295 w 3003"/>
                  <a:gd name="T19" fmla="*/ 446 h 451"/>
                  <a:gd name="T20" fmla="*/ 1955 w 3003"/>
                  <a:gd name="T21" fmla="*/ 427 h 451"/>
                  <a:gd name="T22" fmla="*/ 1963 w 3003"/>
                  <a:gd name="T23" fmla="*/ 429 h 451"/>
                  <a:gd name="T24" fmla="*/ 1948 w 3003"/>
                  <a:gd name="T25" fmla="*/ 431 h 451"/>
                  <a:gd name="T26" fmla="*/ 1937 w 3003"/>
                  <a:gd name="T27" fmla="*/ 422 h 451"/>
                  <a:gd name="T28" fmla="*/ 1923 w 3003"/>
                  <a:gd name="T29" fmla="*/ 418 h 451"/>
                  <a:gd name="T30" fmla="*/ 2538 w 3003"/>
                  <a:gd name="T31" fmla="*/ 430 h 451"/>
                  <a:gd name="T32" fmla="*/ 2793 w 3003"/>
                  <a:gd name="T33" fmla="*/ 380 h 451"/>
                  <a:gd name="T34" fmla="*/ 2805 w 3003"/>
                  <a:gd name="T35" fmla="*/ 381 h 451"/>
                  <a:gd name="T36" fmla="*/ 1624 w 3003"/>
                  <a:gd name="T37" fmla="*/ 272 h 451"/>
                  <a:gd name="T38" fmla="*/ 1731 w 3003"/>
                  <a:gd name="T39" fmla="*/ 334 h 451"/>
                  <a:gd name="T40" fmla="*/ 1755 w 3003"/>
                  <a:gd name="T41" fmla="*/ 347 h 451"/>
                  <a:gd name="T42" fmla="*/ 1784 w 3003"/>
                  <a:gd name="T43" fmla="*/ 361 h 451"/>
                  <a:gd name="T44" fmla="*/ 1810 w 3003"/>
                  <a:gd name="T45" fmla="*/ 375 h 451"/>
                  <a:gd name="T46" fmla="*/ 1865 w 3003"/>
                  <a:gd name="T47" fmla="*/ 400 h 451"/>
                  <a:gd name="T48" fmla="*/ 1848 w 3003"/>
                  <a:gd name="T49" fmla="*/ 387 h 451"/>
                  <a:gd name="T50" fmla="*/ 1821 w 3003"/>
                  <a:gd name="T51" fmla="*/ 375 h 451"/>
                  <a:gd name="T52" fmla="*/ 1793 w 3003"/>
                  <a:gd name="T53" fmla="*/ 361 h 451"/>
                  <a:gd name="T54" fmla="*/ 1762 w 3003"/>
                  <a:gd name="T55" fmla="*/ 345 h 451"/>
                  <a:gd name="T56" fmla="*/ 1737 w 3003"/>
                  <a:gd name="T57" fmla="*/ 332 h 451"/>
                  <a:gd name="T58" fmla="*/ 126 w 3003"/>
                  <a:gd name="T59" fmla="*/ 256 h 451"/>
                  <a:gd name="T60" fmla="*/ 131 w 3003"/>
                  <a:gd name="T61" fmla="*/ 258 h 451"/>
                  <a:gd name="T62" fmla="*/ 133 w 3003"/>
                  <a:gd name="T63" fmla="*/ 251 h 451"/>
                  <a:gd name="T64" fmla="*/ 204 w 3003"/>
                  <a:gd name="T65" fmla="*/ 199 h 451"/>
                  <a:gd name="T66" fmla="*/ 1611 w 3003"/>
                  <a:gd name="T67" fmla="*/ 270 h 451"/>
                  <a:gd name="T68" fmla="*/ 1468 w 3003"/>
                  <a:gd name="T69" fmla="*/ 192 h 451"/>
                  <a:gd name="T70" fmla="*/ 1264 w 3003"/>
                  <a:gd name="T71" fmla="*/ 102 h 451"/>
                  <a:gd name="T72" fmla="*/ 1266 w 3003"/>
                  <a:gd name="T73" fmla="*/ 97 h 451"/>
                  <a:gd name="T74" fmla="*/ 472 w 3003"/>
                  <a:gd name="T75" fmla="*/ 63 h 451"/>
                  <a:gd name="T76" fmla="*/ 211 w 3003"/>
                  <a:gd name="T77" fmla="*/ 195 h 451"/>
                  <a:gd name="T78" fmla="*/ 476 w 3003"/>
                  <a:gd name="T79" fmla="*/ 66 h 451"/>
                  <a:gd name="T80" fmla="*/ 492 w 3003"/>
                  <a:gd name="T81" fmla="*/ 61 h 451"/>
                  <a:gd name="T82" fmla="*/ 580 w 3003"/>
                  <a:gd name="T83" fmla="*/ 30 h 451"/>
                  <a:gd name="T84" fmla="*/ 553 w 3003"/>
                  <a:gd name="T85" fmla="*/ 38 h 451"/>
                  <a:gd name="T86" fmla="*/ 916 w 3003"/>
                  <a:gd name="T87" fmla="*/ 9 h 451"/>
                  <a:gd name="T88" fmla="*/ 907 w 3003"/>
                  <a:gd name="T89" fmla="*/ 3 h 451"/>
                  <a:gd name="T90" fmla="*/ 675 w 3003"/>
                  <a:gd name="T91" fmla="*/ 11 h 451"/>
                  <a:gd name="T92" fmla="*/ 908 w 3003"/>
                  <a:gd name="T93" fmla="*/ 8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03" h="451">
                    <a:moveTo>
                      <a:pt x="2026" y="442"/>
                    </a:moveTo>
                    <a:cubicBezTo>
                      <a:pt x="2027" y="443"/>
                      <a:pt x="2028" y="445"/>
                      <a:pt x="2030" y="447"/>
                    </a:cubicBezTo>
                    <a:cubicBezTo>
                      <a:pt x="2054" y="450"/>
                      <a:pt x="2080" y="451"/>
                      <a:pt x="2107" y="451"/>
                    </a:cubicBezTo>
                    <a:cubicBezTo>
                      <a:pt x="2107" y="451"/>
                      <a:pt x="2107" y="451"/>
                      <a:pt x="2107" y="451"/>
                    </a:cubicBezTo>
                    <a:cubicBezTo>
                      <a:pt x="2119" y="451"/>
                      <a:pt x="2132" y="451"/>
                      <a:pt x="2145" y="451"/>
                    </a:cubicBezTo>
                    <a:cubicBezTo>
                      <a:pt x="2152" y="450"/>
                      <a:pt x="2158" y="450"/>
                      <a:pt x="2165" y="450"/>
                    </a:cubicBezTo>
                    <a:cubicBezTo>
                      <a:pt x="2163" y="448"/>
                      <a:pt x="2161" y="447"/>
                      <a:pt x="2159" y="445"/>
                    </a:cubicBezTo>
                    <a:cubicBezTo>
                      <a:pt x="2154" y="445"/>
                      <a:pt x="2149" y="446"/>
                      <a:pt x="2145" y="446"/>
                    </a:cubicBezTo>
                    <a:cubicBezTo>
                      <a:pt x="2132" y="446"/>
                      <a:pt x="2119" y="447"/>
                      <a:pt x="2107" y="447"/>
                    </a:cubicBezTo>
                    <a:cubicBezTo>
                      <a:pt x="2078" y="447"/>
                      <a:pt x="2051" y="445"/>
                      <a:pt x="2026" y="442"/>
                    </a:cubicBezTo>
                    <a:moveTo>
                      <a:pt x="2008" y="439"/>
                    </a:moveTo>
                    <a:cubicBezTo>
                      <a:pt x="2010" y="441"/>
                      <a:pt x="2011" y="443"/>
                      <a:pt x="2013" y="445"/>
                    </a:cubicBezTo>
                    <a:cubicBezTo>
                      <a:pt x="2016" y="445"/>
                      <a:pt x="2020" y="446"/>
                      <a:pt x="2023" y="446"/>
                    </a:cubicBezTo>
                    <a:cubicBezTo>
                      <a:pt x="2022" y="444"/>
                      <a:pt x="2021" y="443"/>
                      <a:pt x="2019" y="441"/>
                    </a:cubicBezTo>
                    <a:cubicBezTo>
                      <a:pt x="2016" y="440"/>
                      <a:pt x="2012" y="440"/>
                      <a:pt x="2008" y="439"/>
                    </a:cubicBezTo>
                    <a:moveTo>
                      <a:pt x="1990" y="436"/>
                    </a:moveTo>
                    <a:cubicBezTo>
                      <a:pt x="1992" y="438"/>
                      <a:pt x="1993" y="440"/>
                      <a:pt x="1995" y="442"/>
                    </a:cubicBezTo>
                    <a:cubicBezTo>
                      <a:pt x="1999" y="442"/>
                      <a:pt x="2002" y="443"/>
                      <a:pt x="2006" y="444"/>
                    </a:cubicBezTo>
                    <a:cubicBezTo>
                      <a:pt x="2004" y="442"/>
                      <a:pt x="2003" y="440"/>
                      <a:pt x="2001" y="438"/>
                    </a:cubicBezTo>
                    <a:cubicBezTo>
                      <a:pt x="1997" y="437"/>
                      <a:pt x="1994" y="436"/>
                      <a:pt x="1990" y="436"/>
                    </a:cubicBezTo>
                    <a:moveTo>
                      <a:pt x="1972" y="432"/>
                    </a:moveTo>
                    <a:cubicBezTo>
                      <a:pt x="1974" y="434"/>
                      <a:pt x="1976" y="436"/>
                      <a:pt x="1978" y="438"/>
                    </a:cubicBezTo>
                    <a:cubicBezTo>
                      <a:pt x="1981" y="439"/>
                      <a:pt x="1984" y="439"/>
                      <a:pt x="1987" y="440"/>
                    </a:cubicBezTo>
                    <a:cubicBezTo>
                      <a:pt x="1986" y="438"/>
                      <a:pt x="1984" y="436"/>
                      <a:pt x="1982" y="434"/>
                    </a:cubicBezTo>
                    <a:cubicBezTo>
                      <a:pt x="1979" y="433"/>
                      <a:pt x="1975" y="432"/>
                      <a:pt x="1972" y="432"/>
                    </a:cubicBezTo>
                    <a:moveTo>
                      <a:pt x="2531" y="430"/>
                    </a:moveTo>
                    <a:cubicBezTo>
                      <a:pt x="2454" y="437"/>
                      <a:pt x="2376" y="439"/>
                      <a:pt x="2295" y="441"/>
                    </a:cubicBezTo>
                    <a:cubicBezTo>
                      <a:pt x="2253" y="442"/>
                      <a:pt x="2210" y="443"/>
                      <a:pt x="2165" y="445"/>
                    </a:cubicBezTo>
                    <a:cubicBezTo>
                      <a:pt x="2167" y="446"/>
                      <a:pt x="2169" y="448"/>
                      <a:pt x="2171" y="450"/>
                    </a:cubicBezTo>
                    <a:cubicBezTo>
                      <a:pt x="2214" y="448"/>
                      <a:pt x="2255" y="447"/>
                      <a:pt x="2295" y="446"/>
                    </a:cubicBezTo>
                    <a:cubicBezTo>
                      <a:pt x="2373" y="444"/>
                      <a:pt x="2449" y="442"/>
                      <a:pt x="2522" y="436"/>
                    </a:cubicBezTo>
                    <a:cubicBezTo>
                      <a:pt x="2525" y="434"/>
                      <a:pt x="2528" y="432"/>
                      <a:pt x="2531" y="430"/>
                    </a:cubicBezTo>
                    <a:moveTo>
                      <a:pt x="1955" y="427"/>
                    </a:moveTo>
                    <a:cubicBezTo>
                      <a:pt x="1957" y="430"/>
                      <a:pt x="1960" y="432"/>
                      <a:pt x="1963" y="434"/>
                    </a:cubicBezTo>
                    <a:cubicBezTo>
                      <a:pt x="1965" y="435"/>
                      <a:pt x="1967" y="436"/>
                      <a:pt x="1970" y="436"/>
                    </a:cubicBezTo>
                    <a:cubicBezTo>
                      <a:pt x="1967" y="434"/>
                      <a:pt x="1965" y="432"/>
                      <a:pt x="1963" y="429"/>
                    </a:cubicBezTo>
                    <a:cubicBezTo>
                      <a:pt x="1960" y="429"/>
                      <a:pt x="1957" y="428"/>
                      <a:pt x="1955" y="427"/>
                    </a:cubicBezTo>
                    <a:moveTo>
                      <a:pt x="1937" y="422"/>
                    </a:moveTo>
                    <a:cubicBezTo>
                      <a:pt x="1941" y="425"/>
                      <a:pt x="1945" y="428"/>
                      <a:pt x="1948" y="431"/>
                    </a:cubicBezTo>
                    <a:cubicBezTo>
                      <a:pt x="1950" y="431"/>
                      <a:pt x="1951" y="431"/>
                      <a:pt x="1952" y="432"/>
                    </a:cubicBezTo>
                    <a:cubicBezTo>
                      <a:pt x="1949" y="429"/>
                      <a:pt x="1947" y="427"/>
                      <a:pt x="1944" y="424"/>
                    </a:cubicBezTo>
                    <a:cubicBezTo>
                      <a:pt x="1942" y="423"/>
                      <a:pt x="1939" y="423"/>
                      <a:pt x="1937" y="422"/>
                    </a:cubicBezTo>
                    <a:moveTo>
                      <a:pt x="1919" y="416"/>
                    </a:moveTo>
                    <a:cubicBezTo>
                      <a:pt x="1923" y="419"/>
                      <a:pt x="1927" y="421"/>
                      <a:pt x="1931" y="423"/>
                    </a:cubicBezTo>
                    <a:cubicBezTo>
                      <a:pt x="1928" y="421"/>
                      <a:pt x="1926" y="419"/>
                      <a:pt x="1923" y="418"/>
                    </a:cubicBezTo>
                    <a:cubicBezTo>
                      <a:pt x="1922" y="417"/>
                      <a:pt x="1921" y="417"/>
                      <a:pt x="1919" y="416"/>
                    </a:cubicBezTo>
                    <a:moveTo>
                      <a:pt x="2793" y="380"/>
                    </a:moveTo>
                    <a:cubicBezTo>
                      <a:pt x="2708" y="407"/>
                      <a:pt x="2624" y="422"/>
                      <a:pt x="2538" y="430"/>
                    </a:cubicBezTo>
                    <a:cubicBezTo>
                      <a:pt x="2535" y="432"/>
                      <a:pt x="2532" y="433"/>
                      <a:pt x="2530" y="435"/>
                    </a:cubicBezTo>
                    <a:cubicBezTo>
                      <a:pt x="2620" y="427"/>
                      <a:pt x="2708" y="413"/>
                      <a:pt x="2796" y="383"/>
                    </a:cubicBezTo>
                    <a:cubicBezTo>
                      <a:pt x="2795" y="382"/>
                      <a:pt x="2794" y="381"/>
                      <a:pt x="2793" y="380"/>
                    </a:cubicBezTo>
                    <a:moveTo>
                      <a:pt x="3000" y="282"/>
                    </a:moveTo>
                    <a:cubicBezTo>
                      <a:pt x="2933" y="324"/>
                      <a:pt x="2867" y="354"/>
                      <a:pt x="2801" y="377"/>
                    </a:cubicBezTo>
                    <a:cubicBezTo>
                      <a:pt x="2803" y="378"/>
                      <a:pt x="2804" y="379"/>
                      <a:pt x="2805" y="381"/>
                    </a:cubicBezTo>
                    <a:cubicBezTo>
                      <a:pt x="2870" y="358"/>
                      <a:pt x="2936" y="328"/>
                      <a:pt x="3003" y="286"/>
                    </a:cubicBezTo>
                    <a:cubicBezTo>
                      <a:pt x="3000" y="282"/>
                      <a:pt x="3000" y="282"/>
                      <a:pt x="3000" y="282"/>
                    </a:cubicBezTo>
                    <a:moveTo>
                      <a:pt x="1624" y="272"/>
                    </a:moveTo>
                    <a:cubicBezTo>
                      <a:pt x="1622" y="273"/>
                      <a:pt x="1621" y="274"/>
                      <a:pt x="1619" y="275"/>
                    </a:cubicBezTo>
                    <a:cubicBezTo>
                      <a:pt x="1643" y="287"/>
                      <a:pt x="1666" y="299"/>
                      <a:pt x="1687" y="311"/>
                    </a:cubicBezTo>
                    <a:cubicBezTo>
                      <a:pt x="1702" y="319"/>
                      <a:pt x="1717" y="327"/>
                      <a:pt x="1731" y="334"/>
                    </a:cubicBezTo>
                    <a:cubicBezTo>
                      <a:pt x="1733" y="335"/>
                      <a:pt x="1735" y="336"/>
                      <a:pt x="1737" y="337"/>
                    </a:cubicBezTo>
                    <a:cubicBezTo>
                      <a:pt x="1741" y="339"/>
                      <a:pt x="1745" y="341"/>
                      <a:pt x="1749" y="343"/>
                    </a:cubicBezTo>
                    <a:cubicBezTo>
                      <a:pt x="1751" y="344"/>
                      <a:pt x="1753" y="346"/>
                      <a:pt x="1755" y="347"/>
                    </a:cubicBezTo>
                    <a:cubicBezTo>
                      <a:pt x="1759" y="349"/>
                      <a:pt x="1763" y="351"/>
                      <a:pt x="1767" y="353"/>
                    </a:cubicBezTo>
                    <a:cubicBezTo>
                      <a:pt x="1769" y="354"/>
                      <a:pt x="1771" y="355"/>
                      <a:pt x="1774" y="356"/>
                    </a:cubicBezTo>
                    <a:cubicBezTo>
                      <a:pt x="1777" y="358"/>
                      <a:pt x="1781" y="360"/>
                      <a:pt x="1784" y="361"/>
                    </a:cubicBezTo>
                    <a:cubicBezTo>
                      <a:pt x="1787" y="363"/>
                      <a:pt x="1789" y="364"/>
                      <a:pt x="1792" y="366"/>
                    </a:cubicBezTo>
                    <a:cubicBezTo>
                      <a:pt x="1795" y="367"/>
                      <a:pt x="1798" y="368"/>
                      <a:pt x="1800" y="370"/>
                    </a:cubicBezTo>
                    <a:cubicBezTo>
                      <a:pt x="1804" y="371"/>
                      <a:pt x="1807" y="373"/>
                      <a:pt x="1810" y="375"/>
                    </a:cubicBezTo>
                    <a:cubicBezTo>
                      <a:pt x="1812" y="376"/>
                      <a:pt x="1814" y="376"/>
                      <a:pt x="1816" y="377"/>
                    </a:cubicBezTo>
                    <a:cubicBezTo>
                      <a:pt x="1819" y="379"/>
                      <a:pt x="1822" y="381"/>
                      <a:pt x="1826" y="382"/>
                    </a:cubicBezTo>
                    <a:cubicBezTo>
                      <a:pt x="1839" y="389"/>
                      <a:pt x="1852" y="395"/>
                      <a:pt x="1865" y="400"/>
                    </a:cubicBezTo>
                    <a:cubicBezTo>
                      <a:pt x="1877" y="405"/>
                      <a:pt x="1888" y="410"/>
                      <a:pt x="1900" y="414"/>
                    </a:cubicBezTo>
                    <a:cubicBezTo>
                      <a:pt x="1887" y="408"/>
                      <a:pt x="1874" y="401"/>
                      <a:pt x="1861" y="393"/>
                    </a:cubicBezTo>
                    <a:cubicBezTo>
                      <a:pt x="1857" y="391"/>
                      <a:pt x="1852" y="389"/>
                      <a:pt x="1848" y="387"/>
                    </a:cubicBezTo>
                    <a:cubicBezTo>
                      <a:pt x="1846" y="386"/>
                      <a:pt x="1844" y="385"/>
                      <a:pt x="1842" y="384"/>
                    </a:cubicBezTo>
                    <a:cubicBezTo>
                      <a:pt x="1838" y="383"/>
                      <a:pt x="1834" y="381"/>
                      <a:pt x="1830" y="379"/>
                    </a:cubicBezTo>
                    <a:cubicBezTo>
                      <a:pt x="1827" y="377"/>
                      <a:pt x="1824" y="376"/>
                      <a:pt x="1821" y="375"/>
                    </a:cubicBezTo>
                    <a:cubicBezTo>
                      <a:pt x="1818" y="373"/>
                      <a:pt x="1815" y="371"/>
                      <a:pt x="1811" y="370"/>
                    </a:cubicBezTo>
                    <a:cubicBezTo>
                      <a:pt x="1808" y="368"/>
                      <a:pt x="1804" y="366"/>
                      <a:pt x="1801" y="365"/>
                    </a:cubicBezTo>
                    <a:cubicBezTo>
                      <a:pt x="1798" y="363"/>
                      <a:pt x="1796" y="362"/>
                      <a:pt x="1793" y="361"/>
                    </a:cubicBezTo>
                    <a:cubicBezTo>
                      <a:pt x="1789" y="359"/>
                      <a:pt x="1785" y="357"/>
                      <a:pt x="1781" y="355"/>
                    </a:cubicBezTo>
                    <a:cubicBezTo>
                      <a:pt x="1779" y="354"/>
                      <a:pt x="1777" y="352"/>
                      <a:pt x="1774" y="351"/>
                    </a:cubicBezTo>
                    <a:cubicBezTo>
                      <a:pt x="1770" y="349"/>
                      <a:pt x="1766" y="347"/>
                      <a:pt x="1762" y="345"/>
                    </a:cubicBezTo>
                    <a:cubicBezTo>
                      <a:pt x="1760" y="344"/>
                      <a:pt x="1758" y="343"/>
                      <a:pt x="1756" y="342"/>
                    </a:cubicBezTo>
                    <a:cubicBezTo>
                      <a:pt x="1752" y="339"/>
                      <a:pt x="1747" y="337"/>
                      <a:pt x="1743" y="335"/>
                    </a:cubicBezTo>
                    <a:cubicBezTo>
                      <a:pt x="1741" y="334"/>
                      <a:pt x="1739" y="333"/>
                      <a:pt x="1737" y="332"/>
                    </a:cubicBezTo>
                    <a:cubicBezTo>
                      <a:pt x="1722" y="324"/>
                      <a:pt x="1706" y="315"/>
                      <a:pt x="1689" y="306"/>
                    </a:cubicBezTo>
                    <a:cubicBezTo>
                      <a:pt x="1669" y="295"/>
                      <a:pt x="1647" y="284"/>
                      <a:pt x="1624" y="272"/>
                    </a:cubicBezTo>
                    <a:moveTo>
                      <a:pt x="126" y="256"/>
                    </a:moveTo>
                    <a:cubicBezTo>
                      <a:pt x="46" y="319"/>
                      <a:pt x="1" y="368"/>
                      <a:pt x="0" y="369"/>
                    </a:cubicBezTo>
                    <a:cubicBezTo>
                      <a:pt x="4" y="372"/>
                      <a:pt x="4" y="372"/>
                      <a:pt x="4" y="372"/>
                    </a:cubicBezTo>
                    <a:cubicBezTo>
                      <a:pt x="4" y="372"/>
                      <a:pt x="50" y="321"/>
                      <a:pt x="131" y="258"/>
                    </a:cubicBezTo>
                    <a:cubicBezTo>
                      <a:pt x="129" y="258"/>
                      <a:pt x="127" y="257"/>
                      <a:pt x="126" y="256"/>
                    </a:cubicBezTo>
                    <a:moveTo>
                      <a:pt x="204" y="199"/>
                    </a:moveTo>
                    <a:cubicBezTo>
                      <a:pt x="178" y="217"/>
                      <a:pt x="154" y="234"/>
                      <a:pt x="133" y="251"/>
                    </a:cubicBezTo>
                    <a:cubicBezTo>
                      <a:pt x="134" y="251"/>
                      <a:pt x="136" y="252"/>
                      <a:pt x="138" y="253"/>
                    </a:cubicBezTo>
                    <a:cubicBezTo>
                      <a:pt x="159" y="237"/>
                      <a:pt x="182" y="220"/>
                      <a:pt x="208" y="202"/>
                    </a:cubicBezTo>
                    <a:cubicBezTo>
                      <a:pt x="207" y="201"/>
                      <a:pt x="206" y="200"/>
                      <a:pt x="204" y="199"/>
                    </a:cubicBezTo>
                    <a:moveTo>
                      <a:pt x="1468" y="192"/>
                    </a:moveTo>
                    <a:cubicBezTo>
                      <a:pt x="1467" y="193"/>
                      <a:pt x="1465" y="194"/>
                      <a:pt x="1464" y="195"/>
                    </a:cubicBezTo>
                    <a:cubicBezTo>
                      <a:pt x="1519" y="222"/>
                      <a:pt x="1567" y="247"/>
                      <a:pt x="1611" y="270"/>
                    </a:cubicBezTo>
                    <a:cubicBezTo>
                      <a:pt x="1612" y="270"/>
                      <a:pt x="1613" y="269"/>
                      <a:pt x="1614" y="268"/>
                    </a:cubicBezTo>
                    <a:cubicBezTo>
                      <a:pt x="1615" y="268"/>
                      <a:pt x="1615" y="268"/>
                      <a:pt x="1616" y="267"/>
                    </a:cubicBezTo>
                    <a:cubicBezTo>
                      <a:pt x="1572" y="244"/>
                      <a:pt x="1523" y="219"/>
                      <a:pt x="1468" y="192"/>
                    </a:cubicBezTo>
                    <a:moveTo>
                      <a:pt x="1215" y="76"/>
                    </a:moveTo>
                    <a:cubicBezTo>
                      <a:pt x="1213" y="77"/>
                      <a:pt x="1211" y="78"/>
                      <a:pt x="1210" y="79"/>
                    </a:cubicBezTo>
                    <a:cubicBezTo>
                      <a:pt x="1228" y="86"/>
                      <a:pt x="1246" y="94"/>
                      <a:pt x="1264" y="102"/>
                    </a:cubicBezTo>
                    <a:cubicBezTo>
                      <a:pt x="1336" y="134"/>
                      <a:pt x="1399" y="164"/>
                      <a:pt x="1455" y="191"/>
                    </a:cubicBezTo>
                    <a:cubicBezTo>
                      <a:pt x="1457" y="190"/>
                      <a:pt x="1458" y="189"/>
                      <a:pt x="1460" y="188"/>
                    </a:cubicBezTo>
                    <a:cubicBezTo>
                      <a:pt x="1403" y="160"/>
                      <a:pt x="1339" y="130"/>
                      <a:pt x="1266" y="97"/>
                    </a:cubicBezTo>
                    <a:cubicBezTo>
                      <a:pt x="1249" y="90"/>
                      <a:pt x="1232" y="83"/>
                      <a:pt x="1215" y="76"/>
                    </a:cubicBezTo>
                    <a:moveTo>
                      <a:pt x="546" y="39"/>
                    </a:moveTo>
                    <a:cubicBezTo>
                      <a:pt x="521" y="46"/>
                      <a:pt x="496" y="54"/>
                      <a:pt x="472" y="63"/>
                    </a:cubicBezTo>
                    <a:cubicBezTo>
                      <a:pt x="470" y="63"/>
                      <a:pt x="468" y="64"/>
                      <a:pt x="466" y="65"/>
                    </a:cubicBezTo>
                    <a:cubicBezTo>
                      <a:pt x="430" y="78"/>
                      <a:pt x="394" y="93"/>
                      <a:pt x="358" y="111"/>
                    </a:cubicBezTo>
                    <a:cubicBezTo>
                      <a:pt x="304" y="137"/>
                      <a:pt x="255" y="166"/>
                      <a:pt x="211" y="195"/>
                    </a:cubicBezTo>
                    <a:cubicBezTo>
                      <a:pt x="212" y="196"/>
                      <a:pt x="214" y="197"/>
                      <a:pt x="215" y="198"/>
                    </a:cubicBezTo>
                    <a:cubicBezTo>
                      <a:pt x="258" y="170"/>
                      <a:pt x="307" y="141"/>
                      <a:pt x="360" y="115"/>
                    </a:cubicBezTo>
                    <a:cubicBezTo>
                      <a:pt x="396" y="98"/>
                      <a:pt x="434" y="81"/>
                      <a:pt x="476" y="66"/>
                    </a:cubicBezTo>
                    <a:cubicBezTo>
                      <a:pt x="479" y="65"/>
                      <a:pt x="482" y="64"/>
                      <a:pt x="486" y="63"/>
                    </a:cubicBezTo>
                    <a:cubicBezTo>
                      <a:pt x="487" y="63"/>
                      <a:pt x="488" y="62"/>
                      <a:pt x="489" y="62"/>
                    </a:cubicBezTo>
                    <a:cubicBezTo>
                      <a:pt x="490" y="62"/>
                      <a:pt x="491" y="61"/>
                      <a:pt x="492" y="61"/>
                    </a:cubicBezTo>
                    <a:cubicBezTo>
                      <a:pt x="508" y="54"/>
                      <a:pt x="525" y="48"/>
                      <a:pt x="541" y="42"/>
                    </a:cubicBezTo>
                    <a:cubicBezTo>
                      <a:pt x="543" y="41"/>
                      <a:pt x="544" y="40"/>
                      <a:pt x="546" y="39"/>
                    </a:cubicBezTo>
                    <a:moveTo>
                      <a:pt x="580" y="30"/>
                    </a:moveTo>
                    <a:cubicBezTo>
                      <a:pt x="572" y="32"/>
                      <a:pt x="564" y="34"/>
                      <a:pt x="556" y="36"/>
                    </a:cubicBezTo>
                    <a:cubicBezTo>
                      <a:pt x="556" y="36"/>
                      <a:pt x="556" y="36"/>
                      <a:pt x="556" y="36"/>
                    </a:cubicBezTo>
                    <a:cubicBezTo>
                      <a:pt x="555" y="37"/>
                      <a:pt x="554" y="38"/>
                      <a:pt x="553" y="38"/>
                    </a:cubicBezTo>
                    <a:cubicBezTo>
                      <a:pt x="562" y="36"/>
                      <a:pt x="571" y="33"/>
                      <a:pt x="580" y="30"/>
                    </a:cubicBezTo>
                    <a:moveTo>
                      <a:pt x="907" y="3"/>
                    </a:moveTo>
                    <a:cubicBezTo>
                      <a:pt x="910" y="5"/>
                      <a:pt x="913" y="7"/>
                      <a:pt x="916" y="9"/>
                    </a:cubicBezTo>
                    <a:cubicBezTo>
                      <a:pt x="1006" y="17"/>
                      <a:pt x="1101" y="38"/>
                      <a:pt x="1200" y="75"/>
                    </a:cubicBezTo>
                    <a:cubicBezTo>
                      <a:pt x="1202" y="74"/>
                      <a:pt x="1204" y="73"/>
                      <a:pt x="1205" y="72"/>
                    </a:cubicBezTo>
                    <a:cubicBezTo>
                      <a:pt x="1107" y="34"/>
                      <a:pt x="1007" y="11"/>
                      <a:pt x="907" y="3"/>
                    </a:cubicBezTo>
                    <a:moveTo>
                      <a:pt x="825" y="0"/>
                    </a:moveTo>
                    <a:cubicBezTo>
                      <a:pt x="803" y="0"/>
                      <a:pt x="781" y="0"/>
                      <a:pt x="759" y="2"/>
                    </a:cubicBezTo>
                    <a:cubicBezTo>
                      <a:pt x="731" y="4"/>
                      <a:pt x="703" y="7"/>
                      <a:pt x="675" y="11"/>
                    </a:cubicBezTo>
                    <a:cubicBezTo>
                      <a:pt x="671" y="13"/>
                      <a:pt x="667" y="16"/>
                      <a:pt x="663" y="18"/>
                    </a:cubicBezTo>
                    <a:cubicBezTo>
                      <a:pt x="714" y="10"/>
                      <a:pt x="769" y="5"/>
                      <a:pt x="826" y="5"/>
                    </a:cubicBezTo>
                    <a:cubicBezTo>
                      <a:pt x="853" y="5"/>
                      <a:pt x="880" y="6"/>
                      <a:pt x="908" y="8"/>
                    </a:cubicBezTo>
                    <a:cubicBezTo>
                      <a:pt x="905" y="6"/>
                      <a:pt x="902" y="4"/>
                      <a:pt x="899" y="2"/>
                    </a:cubicBezTo>
                    <a:cubicBezTo>
                      <a:pt x="874" y="0"/>
                      <a:pt x="850" y="0"/>
                      <a:pt x="8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4" name="Freeform 14">
                <a:extLst>
                  <a:ext uri="{FF2B5EF4-FFF2-40B4-BE49-F238E27FC236}">
                    <a16:creationId xmlns:a16="http://schemas.microsoft.com/office/drawing/2014/main" id="{7B4D2A71-B31D-4ED7-AC1F-0B570606671F}"/>
                  </a:ext>
                </a:extLst>
              </p:cNvPr>
              <p:cNvSpPr>
                <a:spLocks noEditPoints="1"/>
              </p:cNvSpPr>
              <p:nvPr/>
            </p:nvSpPr>
            <p:spPr bwMode="auto">
              <a:xfrm>
                <a:off x="4" y="1330"/>
                <a:ext cx="5754" cy="939"/>
              </a:xfrm>
              <a:custGeom>
                <a:avLst/>
                <a:gdLst>
                  <a:gd name="T0" fmla="*/ 2134 w 3003"/>
                  <a:gd name="T1" fmla="*/ 489 h 489"/>
                  <a:gd name="T2" fmla="*/ 2195 w 3003"/>
                  <a:gd name="T3" fmla="*/ 487 h 489"/>
                  <a:gd name="T4" fmla="*/ 2167 w 3003"/>
                  <a:gd name="T5" fmla="*/ 484 h 489"/>
                  <a:gd name="T6" fmla="*/ 2022 w 3003"/>
                  <a:gd name="T7" fmla="*/ 472 h 489"/>
                  <a:gd name="T8" fmla="*/ 2032 w 3003"/>
                  <a:gd name="T9" fmla="*/ 475 h 489"/>
                  <a:gd name="T10" fmla="*/ 2010 w 3003"/>
                  <a:gd name="T11" fmla="*/ 474 h 489"/>
                  <a:gd name="T12" fmla="*/ 2004 w 3003"/>
                  <a:gd name="T13" fmla="*/ 468 h 489"/>
                  <a:gd name="T14" fmla="*/ 2002 w 3003"/>
                  <a:gd name="T15" fmla="*/ 472 h 489"/>
                  <a:gd name="T16" fmla="*/ 2508 w 3003"/>
                  <a:gd name="T17" fmla="*/ 461 h 489"/>
                  <a:gd name="T18" fmla="*/ 2499 w 3003"/>
                  <a:gd name="T19" fmla="*/ 467 h 489"/>
                  <a:gd name="T20" fmla="*/ 1981 w 3003"/>
                  <a:gd name="T21" fmla="*/ 466 h 489"/>
                  <a:gd name="T22" fmla="*/ 1970 w 3003"/>
                  <a:gd name="T23" fmla="*/ 457 h 489"/>
                  <a:gd name="T24" fmla="*/ 1956 w 3003"/>
                  <a:gd name="T25" fmla="*/ 451 h 489"/>
                  <a:gd name="T26" fmla="*/ 2516 w 3003"/>
                  <a:gd name="T27" fmla="*/ 460 h 489"/>
                  <a:gd name="T28" fmla="*/ 2797 w 3003"/>
                  <a:gd name="T29" fmla="*/ 400 h 489"/>
                  <a:gd name="T30" fmla="*/ 2809 w 3003"/>
                  <a:gd name="T31" fmla="*/ 401 h 489"/>
                  <a:gd name="T32" fmla="*/ 147 w 3003"/>
                  <a:gd name="T33" fmla="*/ 283 h 489"/>
                  <a:gd name="T34" fmla="*/ 151 w 3003"/>
                  <a:gd name="T35" fmla="*/ 285 h 489"/>
                  <a:gd name="T36" fmla="*/ 1643 w 3003"/>
                  <a:gd name="T37" fmla="*/ 277 h 489"/>
                  <a:gd name="T38" fmla="*/ 1766 w 3003"/>
                  <a:gd name="T39" fmla="*/ 352 h 489"/>
                  <a:gd name="T40" fmla="*/ 1787 w 3003"/>
                  <a:gd name="T41" fmla="*/ 365 h 489"/>
                  <a:gd name="T42" fmla="*/ 1811 w 3003"/>
                  <a:gd name="T43" fmla="*/ 380 h 489"/>
                  <a:gd name="T44" fmla="*/ 1838 w 3003"/>
                  <a:gd name="T45" fmla="*/ 396 h 489"/>
                  <a:gd name="T46" fmla="*/ 1861 w 3003"/>
                  <a:gd name="T47" fmla="*/ 409 h 489"/>
                  <a:gd name="T48" fmla="*/ 1896 w 3003"/>
                  <a:gd name="T49" fmla="*/ 423 h 489"/>
                  <a:gd name="T50" fmla="*/ 1866 w 3003"/>
                  <a:gd name="T51" fmla="*/ 407 h 489"/>
                  <a:gd name="T52" fmla="*/ 1838 w 3003"/>
                  <a:gd name="T53" fmla="*/ 390 h 489"/>
                  <a:gd name="T54" fmla="*/ 1812 w 3003"/>
                  <a:gd name="T55" fmla="*/ 375 h 489"/>
                  <a:gd name="T56" fmla="*/ 1781 w 3003"/>
                  <a:gd name="T57" fmla="*/ 355 h 489"/>
                  <a:gd name="T58" fmla="*/ 1762 w 3003"/>
                  <a:gd name="T59" fmla="*/ 344 h 489"/>
                  <a:gd name="T60" fmla="*/ 218 w 3003"/>
                  <a:gd name="T61" fmla="*/ 228 h 489"/>
                  <a:gd name="T62" fmla="*/ 222 w 3003"/>
                  <a:gd name="T63" fmla="*/ 231 h 489"/>
                  <a:gd name="T64" fmla="*/ 1492 w 3003"/>
                  <a:gd name="T65" fmla="*/ 194 h 489"/>
                  <a:gd name="T66" fmla="*/ 1496 w 3003"/>
                  <a:gd name="T67" fmla="*/ 191 h 489"/>
                  <a:gd name="T68" fmla="*/ 1279 w 3003"/>
                  <a:gd name="T69" fmla="*/ 93 h 489"/>
                  <a:gd name="T70" fmla="*/ 1281 w 3003"/>
                  <a:gd name="T71" fmla="*/ 88 h 489"/>
                  <a:gd name="T72" fmla="*/ 492 w 3003"/>
                  <a:gd name="T73" fmla="*/ 77 h 489"/>
                  <a:gd name="T74" fmla="*/ 478 w 3003"/>
                  <a:gd name="T75" fmla="*/ 83 h 489"/>
                  <a:gd name="T76" fmla="*/ 229 w 3003"/>
                  <a:gd name="T77" fmla="*/ 227 h 489"/>
                  <a:gd name="T78" fmla="*/ 496 w 3003"/>
                  <a:gd name="T79" fmla="*/ 81 h 489"/>
                  <a:gd name="T80" fmla="*/ 510 w 3003"/>
                  <a:gd name="T81" fmla="*/ 75 h 489"/>
                  <a:gd name="T82" fmla="*/ 541 w 3003"/>
                  <a:gd name="T83" fmla="*/ 58 h 489"/>
                  <a:gd name="T84" fmla="*/ 553 w 3003"/>
                  <a:gd name="T85" fmla="*/ 54 h 489"/>
                  <a:gd name="T86" fmla="*/ 871 w 3003"/>
                  <a:gd name="T87" fmla="*/ 0 h 489"/>
                  <a:gd name="T88" fmla="*/ 687 w 3003"/>
                  <a:gd name="T89" fmla="*/ 20 h 489"/>
                  <a:gd name="T90" fmla="*/ 880 w 3003"/>
                  <a:gd name="T91" fmla="*/ 6 h 489"/>
                  <a:gd name="T92" fmla="*/ 887 w 3003"/>
                  <a:gd name="T93" fmla="*/ 6 h 489"/>
                  <a:gd name="T94" fmla="*/ 879 w 3003"/>
                  <a:gd name="T95" fmla="*/ 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3" h="489">
                    <a:moveTo>
                      <a:pt x="2039" y="476"/>
                    </a:moveTo>
                    <a:cubicBezTo>
                      <a:pt x="2040" y="478"/>
                      <a:pt x="2042" y="480"/>
                      <a:pt x="2043" y="482"/>
                    </a:cubicBezTo>
                    <a:cubicBezTo>
                      <a:pt x="2071" y="487"/>
                      <a:pt x="2101" y="489"/>
                      <a:pt x="2134" y="489"/>
                    </a:cubicBezTo>
                    <a:cubicBezTo>
                      <a:pt x="2145" y="489"/>
                      <a:pt x="2155" y="489"/>
                      <a:pt x="2167" y="489"/>
                    </a:cubicBezTo>
                    <a:cubicBezTo>
                      <a:pt x="2183" y="488"/>
                      <a:pt x="2183" y="488"/>
                      <a:pt x="2183" y="488"/>
                    </a:cubicBezTo>
                    <a:cubicBezTo>
                      <a:pt x="2187" y="488"/>
                      <a:pt x="2191" y="487"/>
                      <a:pt x="2195" y="487"/>
                    </a:cubicBezTo>
                    <a:cubicBezTo>
                      <a:pt x="2193" y="486"/>
                      <a:pt x="2191" y="484"/>
                      <a:pt x="2188" y="483"/>
                    </a:cubicBezTo>
                    <a:cubicBezTo>
                      <a:pt x="2186" y="483"/>
                      <a:pt x="2184" y="483"/>
                      <a:pt x="2182" y="483"/>
                    </a:cubicBezTo>
                    <a:cubicBezTo>
                      <a:pt x="2167" y="484"/>
                      <a:pt x="2167" y="484"/>
                      <a:pt x="2167" y="484"/>
                    </a:cubicBezTo>
                    <a:cubicBezTo>
                      <a:pt x="2155" y="484"/>
                      <a:pt x="2145" y="485"/>
                      <a:pt x="2134" y="485"/>
                    </a:cubicBezTo>
                    <a:cubicBezTo>
                      <a:pt x="2099" y="485"/>
                      <a:pt x="2068" y="482"/>
                      <a:pt x="2039" y="476"/>
                    </a:cubicBezTo>
                    <a:moveTo>
                      <a:pt x="2022" y="472"/>
                    </a:moveTo>
                    <a:cubicBezTo>
                      <a:pt x="2024" y="474"/>
                      <a:pt x="2025" y="476"/>
                      <a:pt x="2027" y="478"/>
                    </a:cubicBezTo>
                    <a:cubicBezTo>
                      <a:pt x="2030" y="479"/>
                      <a:pt x="2033" y="480"/>
                      <a:pt x="2036" y="480"/>
                    </a:cubicBezTo>
                    <a:cubicBezTo>
                      <a:pt x="2035" y="478"/>
                      <a:pt x="2033" y="476"/>
                      <a:pt x="2032" y="475"/>
                    </a:cubicBezTo>
                    <a:cubicBezTo>
                      <a:pt x="2029" y="474"/>
                      <a:pt x="2025" y="473"/>
                      <a:pt x="2022" y="472"/>
                    </a:cubicBezTo>
                    <a:moveTo>
                      <a:pt x="2004" y="468"/>
                    </a:moveTo>
                    <a:cubicBezTo>
                      <a:pt x="2006" y="470"/>
                      <a:pt x="2008" y="472"/>
                      <a:pt x="2010" y="474"/>
                    </a:cubicBezTo>
                    <a:cubicBezTo>
                      <a:pt x="2013" y="475"/>
                      <a:pt x="2016" y="476"/>
                      <a:pt x="2019" y="477"/>
                    </a:cubicBezTo>
                    <a:cubicBezTo>
                      <a:pt x="2018" y="475"/>
                      <a:pt x="2016" y="472"/>
                      <a:pt x="2014" y="470"/>
                    </a:cubicBezTo>
                    <a:cubicBezTo>
                      <a:pt x="2011" y="470"/>
                      <a:pt x="2008" y="469"/>
                      <a:pt x="2004" y="468"/>
                    </a:cubicBezTo>
                    <a:moveTo>
                      <a:pt x="1987" y="462"/>
                    </a:moveTo>
                    <a:cubicBezTo>
                      <a:pt x="1989" y="465"/>
                      <a:pt x="1992" y="467"/>
                      <a:pt x="1995" y="470"/>
                    </a:cubicBezTo>
                    <a:cubicBezTo>
                      <a:pt x="1997" y="471"/>
                      <a:pt x="1999" y="471"/>
                      <a:pt x="2002" y="472"/>
                    </a:cubicBezTo>
                    <a:cubicBezTo>
                      <a:pt x="2000" y="470"/>
                      <a:pt x="1997" y="467"/>
                      <a:pt x="1995" y="465"/>
                    </a:cubicBezTo>
                    <a:cubicBezTo>
                      <a:pt x="1992" y="464"/>
                      <a:pt x="1990" y="463"/>
                      <a:pt x="1987" y="462"/>
                    </a:cubicBezTo>
                    <a:moveTo>
                      <a:pt x="2508" y="461"/>
                    </a:moveTo>
                    <a:cubicBezTo>
                      <a:pt x="2411" y="472"/>
                      <a:pt x="2307" y="477"/>
                      <a:pt x="2195" y="482"/>
                    </a:cubicBezTo>
                    <a:cubicBezTo>
                      <a:pt x="2197" y="484"/>
                      <a:pt x="2200" y="485"/>
                      <a:pt x="2202" y="487"/>
                    </a:cubicBezTo>
                    <a:cubicBezTo>
                      <a:pt x="2307" y="482"/>
                      <a:pt x="2406" y="477"/>
                      <a:pt x="2499" y="467"/>
                    </a:cubicBezTo>
                    <a:cubicBezTo>
                      <a:pt x="2502" y="465"/>
                      <a:pt x="2505" y="463"/>
                      <a:pt x="2508" y="461"/>
                    </a:cubicBezTo>
                    <a:moveTo>
                      <a:pt x="1970" y="457"/>
                    </a:moveTo>
                    <a:cubicBezTo>
                      <a:pt x="1974" y="460"/>
                      <a:pt x="1977" y="463"/>
                      <a:pt x="1981" y="466"/>
                    </a:cubicBezTo>
                    <a:cubicBezTo>
                      <a:pt x="1982" y="466"/>
                      <a:pt x="1983" y="466"/>
                      <a:pt x="1984" y="467"/>
                    </a:cubicBezTo>
                    <a:cubicBezTo>
                      <a:pt x="1982" y="464"/>
                      <a:pt x="1979" y="461"/>
                      <a:pt x="1976" y="459"/>
                    </a:cubicBezTo>
                    <a:cubicBezTo>
                      <a:pt x="1974" y="458"/>
                      <a:pt x="1972" y="457"/>
                      <a:pt x="1970" y="457"/>
                    </a:cubicBezTo>
                    <a:moveTo>
                      <a:pt x="1953" y="450"/>
                    </a:moveTo>
                    <a:cubicBezTo>
                      <a:pt x="1956" y="452"/>
                      <a:pt x="1960" y="454"/>
                      <a:pt x="1963" y="457"/>
                    </a:cubicBezTo>
                    <a:cubicBezTo>
                      <a:pt x="1961" y="455"/>
                      <a:pt x="1959" y="453"/>
                      <a:pt x="1956" y="451"/>
                    </a:cubicBezTo>
                    <a:cubicBezTo>
                      <a:pt x="1955" y="451"/>
                      <a:pt x="1954" y="450"/>
                      <a:pt x="1953" y="450"/>
                    </a:cubicBezTo>
                    <a:moveTo>
                      <a:pt x="2797" y="400"/>
                    </a:moveTo>
                    <a:cubicBezTo>
                      <a:pt x="2708" y="431"/>
                      <a:pt x="2615" y="448"/>
                      <a:pt x="2516" y="460"/>
                    </a:cubicBezTo>
                    <a:cubicBezTo>
                      <a:pt x="2513" y="462"/>
                      <a:pt x="2510" y="464"/>
                      <a:pt x="2507" y="466"/>
                    </a:cubicBezTo>
                    <a:cubicBezTo>
                      <a:pt x="2610" y="454"/>
                      <a:pt x="2707" y="436"/>
                      <a:pt x="2801" y="404"/>
                    </a:cubicBezTo>
                    <a:cubicBezTo>
                      <a:pt x="2800" y="403"/>
                      <a:pt x="2798" y="402"/>
                      <a:pt x="2797" y="400"/>
                    </a:cubicBezTo>
                    <a:moveTo>
                      <a:pt x="3000" y="304"/>
                    </a:moveTo>
                    <a:cubicBezTo>
                      <a:pt x="2937" y="344"/>
                      <a:pt x="2872" y="374"/>
                      <a:pt x="2806" y="397"/>
                    </a:cubicBezTo>
                    <a:cubicBezTo>
                      <a:pt x="2807" y="399"/>
                      <a:pt x="2808" y="400"/>
                      <a:pt x="2809" y="401"/>
                    </a:cubicBezTo>
                    <a:cubicBezTo>
                      <a:pt x="2875" y="378"/>
                      <a:pt x="2940" y="348"/>
                      <a:pt x="3003" y="308"/>
                    </a:cubicBezTo>
                    <a:cubicBezTo>
                      <a:pt x="3000" y="304"/>
                      <a:pt x="3000" y="304"/>
                      <a:pt x="3000" y="304"/>
                    </a:cubicBezTo>
                    <a:moveTo>
                      <a:pt x="147" y="283"/>
                    </a:moveTo>
                    <a:cubicBezTo>
                      <a:pt x="54" y="358"/>
                      <a:pt x="1" y="419"/>
                      <a:pt x="0" y="420"/>
                    </a:cubicBezTo>
                    <a:cubicBezTo>
                      <a:pt x="4" y="423"/>
                      <a:pt x="4" y="423"/>
                      <a:pt x="4" y="423"/>
                    </a:cubicBezTo>
                    <a:cubicBezTo>
                      <a:pt x="4" y="422"/>
                      <a:pt x="58" y="360"/>
                      <a:pt x="151" y="285"/>
                    </a:cubicBezTo>
                    <a:cubicBezTo>
                      <a:pt x="150" y="284"/>
                      <a:pt x="148" y="283"/>
                      <a:pt x="147" y="283"/>
                    </a:cubicBezTo>
                    <a:moveTo>
                      <a:pt x="1647" y="274"/>
                    </a:moveTo>
                    <a:cubicBezTo>
                      <a:pt x="1646" y="275"/>
                      <a:pt x="1644" y="276"/>
                      <a:pt x="1643" y="277"/>
                    </a:cubicBezTo>
                    <a:cubicBezTo>
                      <a:pt x="1683" y="301"/>
                      <a:pt x="1719" y="323"/>
                      <a:pt x="1751" y="343"/>
                    </a:cubicBezTo>
                    <a:cubicBezTo>
                      <a:pt x="1753" y="344"/>
                      <a:pt x="1755" y="345"/>
                      <a:pt x="1757" y="346"/>
                    </a:cubicBezTo>
                    <a:cubicBezTo>
                      <a:pt x="1760" y="348"/>
                      <a:pt x="1763" y="350"/>
                      <a:pt x="1766" y="352"/>
                    </a:cubicBezTo>
                    <a:cubicBezTo>
                      <a:pt x="1767" y="352"/>
                      <a:pt x="1768" y="353"/>
                      <a:pt x="1769" y="354"/>
                    </a:cubicBezTo>
                    <a:cubicBezTo>
                      <a:pt x="1771" y="355"/>
                      <a:pt x="1773" y="356"/>
                      <a:pt x="1775" y="357"/>
                    </a:cubicBezTo>
                    <a:cubicBezTo>
                      <a:pt x="1779" y="360"/>
                      <a:pt x="1783" y="362"/>
                      <a:pt x="1787" y="365"/>
                    </a:cubicBezTo>
                    <a:cubicBezTo>
                      <a:pt x="1789" y="366"/>
                      <a:pt x="1791" y="367"/>
                      <a:pt x="1793" y="369"/>
                    </a:cubicBezTo>
                    <a:cubicBezTo>
                      <a:pt x="1797" y="371"/>
                      <a:pt x="1801" y="373"/>
                      <a:pt x="1805" y="375"/>
                    </a:cubicBezTo>
                    <a:cubicBezTo>
                      <a:pt x="1807" y="377"/>
                      <a:pt x="1809" y="378"/>
                      <a:pt x="1811" y="380"/>
                    </a:cubicBezTo>
                    <a:cubicBezTo>
                      <a:pt x="1815" y="382"/>
                      <a:pt x="1818" y="384"/>
                      <a:pt x="1821" y="386"/>
                    </a:cubicBezTo>
                    <a:cubicBezTo>
                      <a:pt x="1824" y="387"/>
                      <a:pt x="1827" y="389"/>
                      <a:pt x="1829" y="390"/>
                    </a:cubicBezTo>
                    <a:cubicBezTo>
                      <a:pt x="1832" y="392"/>
                      <a:pt x="1835" y="394"/>
                      <a:pt x="1838" y="396"/>
                    </a:cubicBezTo>
                    <a:cubicBezTo>
                      <a:pt x="1841" y="397"/>
                      <a:pt x="1844" y="399"/>
                      <a:pt x="1847" y="401"/>
                    </a:cubicBezTo>
                    <a:cubicBezTo>
                      <a:pt x="1848" y="402"/>
                      <a:pt x="1850" y="403"/>
                      <a:pt x="1852" y="404"/>
                    </a:cubicBezTo>
                    <a:cubicBezTo>
                      <a:pt x="1855" y="406"/>
                      <a:pt x="1858" y="408"/>
                      <a:pt x="1861" y="409"/>
                    </a:cubicBezTo>
                    <a:cubicBezTo>
                      <a:pt x="1874" y="417"/>
                      <a:pt x="1887" y="424"/>
                      <a:pt x="1900" y="430"/>
                    </a:cubicBezTo>
                    <a:cubicBezTo>
                      <a:pt x="1911" y="436"/>
                      <a:pt x="1922" y="442"/>
                      <a:pt x="1934" y="447"/>
                    </a:cubicBezTo>
                    <a:cubicBezTo>
                      <a:pt x="1921" y="439"/>
                      <a:pt x="1909" y="431"/>
                      <a:pt x="1896" y="423"/>
                    </a:cubicBezTo>
                    <a:cubicBezTo>
                      <a:pt x="1892" y="421"/>
                      <a:pt x="1888" y="419"/>
                      <a:pt x="1884" y="417"/>
                    </a:cubicBezTo>
                    <a:cubicBezTo>
                      <a:pt x="1882" y="416"/>
                      <a:pt x="1881" y="415"/>
                      <a:pt x="1879" y="413"/>
                    </a:cubicBezTo>
                    <a:cubicBezTo>
                      <a:pt x="1874" y="411"/>
                      <a:pt x="1870" y="409"/>
                      <a:pt x="1866" y="407"/>
                    </a:cubicBezTo>
                    <a:cubicBezTo>
                      <a:pt x="1863" y="405"/>
                      <a:pt x="1860" y="403"/>
                      <a:pt x="1858" y="402"/>
                    </a:cubicBezTo>
                    <a:cubicBezTo>
                      <a:pt x="1855" y="400"/>
                      <a:pt x="1852" y="398"/>
                      <a:pt x="1849" y="396"/>
                    </a:cubicBezTo>
                    <a:cubicBezTo>
                      <a:pt x="1845" y="394"/>
                      <a:pt x="1842" y="392"/>
                      <a:pt x="1838" y="390"/>
                    </a:cubicBezTo>
                    <a:cubicBezTo>
                      <a:pt x="1836" y="389"/>
                      <a:pt x="1833" y="387"/>
                      <a:pt x="1831" y="386"/>
                    </a:cubicBezTo>
                    <a:cubicBezTo>
                      <a:pt x="1827" y="383"/>
                      <a:pt x="1823" y="381"/>
                      <a:pt x="1819" y="379"/>
                    </a:cubicBezTo>
                    <a:cubicBezTo>
                      <a:pt x="1817" y="377"/>
                      <a:pt x="1815" y="376"/>
                      <a:pt x="1812" y="375"/>
                    </a:cubicBezTo>
                    <a:cubicBezTo>
                      <a:pt x="1808" y="372"/>
                      <a:pt x="1804" y="370"/>
                      <a:pt x="1800" y="367"/>
                    </a:cubicBezTo>
                    <a:cubicBezTo>
                      <a:pt x="1798" y="366"/>
                      <a:pt x="1796" y="365"/>
                      <a:pt x="1794" y="363"/>
                    </a:cubicBezTo>
                    <a:cubicBezTo>
                      <a:pt x="1790" y="361"/>
                      <a:pt x="1786" y="358"/>
                      <a:pt x="1781" y="355"/>
                    </a:cubicBezTo>
                    <a:cubicBezTo>
                      <a:pt x="1779" y="354"/>
                      <a:pt x="1777" y="353"/>
                      <a:pt x="1776" y="352"/>
                    </a:cubicBezTo>
                    <a:cubicBezTo>
                      <a:pt x="1773" y="351"/>
                      <a:pt x="1771" y="349"/>
                      <a:pt x="1769" y="348"/>
                    </a:cubicBezTo>
                    <a:cubicBezTo>
                      <a:pt x="1766" y="346"/>
                      <a:pt x="1764" y="345"/>
                      <a:pt x="1762" y="344"/>
                    </a:cubicBezTo>
                    <a:cubicBezTo>
                      <a:pt x="1761" y="343"/>
                      <a:pt x="1759" y="342"/>
                      <a:pt x="1757" y="341"/>
                    </a:cubicBezTo>
                    <a:cubicBezTo>
                      <a:pt x="1725" y="321"/>
                      <a:pt x="1688" y="298"/>
                      <a:pt x="1647" y="274"/>
                    </a:cubicBezTo>
                    <a:moveTo>
                      <a:pt x="218" y="228"/>
                    </a:moveTo>
                    <a:cubicBezTo>
                      <a:pt x="195" y="245"/>
                      <a:pt x="173" y="261"/>
                      <a:pt x="154" y="277"/>
                    </a:cubicBezTo>
                    <a:cubicBezTo>
                      <a:pt x="155" y="278"/>
                      <a:pt x="157" y="279"/>
                      <a:pt x="158" y="279"/>
                    </a:cubicBezTo>
                    <a:cubicBezTo>
                      <a:pt x="178" y="264"/>
                      <a:pt x="199" y="248"/>
                      <a:pt x="222" y="231"/>
                    </a:cubicBezTo>
                    <a:cubicBezTo>
                      <a:pt x="221" y="230"/>
                      <a:pt x="220" y="229"/>
                      <a:pt x="218" y="228"/>
                    </a:cubicBezTo>
                    <a:moveTo>
                      <a:pt x="1496" y="191"/>
                    </a:moveTo>
                    <a:cubicBezTo>
                      <a:pt x="1495" y="192"/>
                      <a:pt x="1493" y="193"/>
                      <a:pt x="1492" y="194"/>
                    </a:cubicBezTo>
                    <a:cubicBezTo>
                      <a:pt x="1545" y="222"/>
                      <a:pt x="1592" y="248"/>
                      <a:pt x="1635" y="273"/>
                    </a:cubicBezTo>
                    <a:cubicBezTo>
                      <a:pt x="1636" y="272"/>
                      <a:pt x="1638" y="271"/>
                      <a:pt x="1639" y="270"/>
                    </a:cubicBezTo>
                    <a:cubicBezTo>
                      <a:pt x="1597" y="245"/>
                      <a:pt x="1550" y="219"/>
                      <a:pt x="1496" y="191"/>
                    </a:cubicBezTo>
                    <a:moveTo>
                      <a:pt x="1246" y="74"/>
                    </a:moveTo>
                    <a:cubicBezTo>
                      <a:pt x="1244" y="75"/>
                      <a:pt x="1242" y="76"/>
                      <a:pt x="1240" y="77"/>
                    </a:cubicBezTo>
                    <a:cubicBezTo>
                      <a:pt x="1253" y="82"/>
                      <a:pt x="1266" y="87"/>
                      <a:pt x="1279" y="93"/>
                    </a:cubicBezTo>
                    <a:cubicBezTo>
                      <a:pt x="1356" y="127"/>
                      <a:pt x="1424" y="159"/>
                      <a:pt x="1483" y="190"/>
                    </a:cubicBezTo>
                    <a:cubicBezTo>
                      <a:pt x="1485" y="189"/>
                      <a:pt x="1487" y="188"/>
                      <a:pt x="1488" y="187"/>
                    </a:cubicBezTo>
                    <a:cubicBezTo>
                      <a:pt x="1428" y="156"/>
                      <a:pt x="1359" y="123"/>
                      <a:pt x="1281" y="88"/>
                    </a:cubicBezTo>
                    <a:cubicBezTo>
                      <a:pt x="1269" y="83"/>
                      <a:pt x="1258" y="78"/>
                      <a:pt x="1246" y="74"/>
                    </a:cubicBezTo>
                    <a:moveTo>
                      <a:pt x="541" y="58"/>
                    </a:moveTo>
                    <a:cubicBezTo>
                      <a:pt x="525" y="64"/>
                      <a:pt x="508" y="70"/>
                      <a:pt x="492" y="77"/>
                    </a:cubicBezTo>
                    <a:cubicBezTo>
                      <a:pt x="491" y="77"/>
                      <a:pt x="490" y="78"/>
                      <a:pt x="490" y="78"/>
                    </a:cubicBezTo>
                    <a:cubicBezTo>
                      <a:pt x="488" y="78"/>
                      <a:pt x="487" y="79"/>
                      <a:pt x="486" y="79"/>
                    </a:cubicBezTo>
                    <a:cubicBezTo>
                      <a:pt x="483" y="80"/>
                      <a:pt x="481" y="82"/>
                      <a:pt x="478" y="83"/>
                    </a:cubicBezTo>
                    <a:cubicBezTo>
                      <a:pt x="441" y="98"/>
                      <a:pt x="405" y="115"/>
                      <a:pt x="369" y="135"/>
                    </a:cubicBezTo>
                    <a:cubicBezTo>
                      <a:pt x="316" y="163"/>
                      <a:pt x="268" y="193"/>
                      <a:pt x="225" y="223"/>
                    </a:cubicBezTo>
                    <a:cubicBezTo>
                      <a:pt x="226" y="224"/>
                      <a:pt x="228" y="225"/>
                      <a:pt x="229" y="227"/>
                    </a:cubicBezTo>
                    <a:cubicBezTo>
                      <a:pt x="271" y="197"/>
                      <a:pt x="319" y="167"/>
                      <a:pt x="371" y="139"/>
                    </a:cubicBezTo>
                    <a:cubicBezTo>
                      <a:pt x="406" y="120"/>
                      <a:pt x="445" y="101"/>
                      <a:pt x="487" y="84"/>
                    </a:cubicBezTo>
                    <a:cubicBezTo>
                      <a:pt x="490" y="83"/>
                      <a:pt x="493" y="82"/>
                      <a:pt x="496" y="81"/>
                    </a:cubicBezTo>
                    <a:cubicBezTo>
                      <a:pt x="497" y="80"/>
                      <a:pt x="499" y="80"/>
                      <a:pt x="500" y="79"/>
                    </a:cubicBezTo>
                    <a:cubicBezTo>
                      <a:pt x="503" y="78"/>
                      <a:pt x="506" y="77"/>
                      <a:pt x="510" y="75"/>
                    </a:cubicBezTo>
                    <a:cubicBezTo>
                      <a:pt x="510" y="75"/>
                      <a:pt x="510" y="75"/>
                      <a:pt x="510" y="75"/>
                    </a:cubicBezTo>
                    <a:cubicBezTo>
                      <a:pt x="511" y="75"/>
                      <a:pt x="511" y="75"/>
                      <a:pt x="512" y="75"/>
                    </a:cubicBezTo>
                    <a:cubicBezTo>
                      <a:pt x="519" y="71"/>
                      <a:pt x="526" y="68"/>
                      <a:pt x="533" y="66"/>
                    </a:cubicBezTo>
                    <a:cubicBezTo>
                      <a:pt x="536" y="63"/>
                      <a:pt x="539" y="61"/>
                      <a:pt x="541" y="58"/>
                    </a:cubicBezTo>
                    <a:moveTo>
                      <a:pt x="603" y="39"/>
                    </a:moveTo>
                    <a:cubicBezTo>
                      <a:pt x="595" y="41"/>
                      <a:pt x="588" y="43"/>
                      <a:pt x="580" y="46"/>
                    </a:cubicBezTo>
                    <a:cubicBezTo>
                      <a:pt x="571" y="49"/>
                      <a:pt x="562" y="52"/>
                      <a:pt x="553" y="54"/>
                    </a:cubicBezTo>
                    <a:cubicBezTo>
                      <a:pt x="551" y="56"/>
                      <a:pt x="548" y="58"/>
                      <a:pt x="546" y="60"/>
                    </a:cubicBezTo>
                    <a:cubicBezTo>
                      <a:pt x="565" y="53"/>
                      <a:pt x="584" y="45"/>
                      <a:pt x="603" y="39"/>
                    </a:cubicBezTo>
                    <a:moveTo>
                      <a:pt x="871" y="0"/>
                    </a:moveTo>
                    <a:cubicBezTo>
                      <a:pt x="839" y="1"/>
                      <a:pt x="807" y="2"/>
                      <a:pt x="775" y="6"/>
                    </a:cubicBezTo>
                    <a:cubicBezTo>
                      <a:pt x="750" y="8"/>
                      <a:pt x="725" y="12"/>
                      <a:pt x="700" y="16"/>
                    </a:cubicBezTo>
                    <a:cubicBezTo>
                      <a:pt x="696" y="17"/>
                      <a:pt x="692" y="18"/>
                      <a:pt x="687" y="20"/>
                    </a:cubicBezTo>
                    <a:cubicBezTo>
                      <a:pt x="683" y="22"/>
                      <a:pt x="679" y="24"/>
                      <a:pt x="675" y="27"/>
                    </a:cubicBezTo>
                    <a:cubicBezTo>
                      <a:pt x="738" y="14"/>
                      <a:pt x="806" y="6"/>
                      <a:pt x="876" y="6"/>
                    </a:cubicBezTo>
                    <a:cubicBezTo>
                      <a:pt x="878" y="6"/>
                      <a:pt x="879" y="6"/>
                      <a:pt x="880" y="6"/>
                    </a:cubicBezTo>
                    <a:cubicBezTo>
                      <a:pt x="877" y="4"/>
                      <a:pt x="874" y="2"/>
                      <a:pt x="871" y="0"/>
                    </a:cubicBezTo>
                    <a:moveTo>
                      <a:pt x="879" y="0"/>
                    </a:moveTo>
                    <a:cubicBezTo>
                      <a:pt x="881" y="2"/>
                      <a:pt x="884" y="4"/>
                      <a:pt x="887" y="6"/>
                    </a:cubicBezTo>
                    <a:cubicBezTo>
                      <a:pt x="995" y="7"/>
                      <a:pt x="1110" y="26"/>
                      <a:pt x="1231" y="73"/>
                    </a:cubicBezTo>
                    <a:cubicBezTo>
                      <a:pt x="1233" y="72"/>
                      <a:pt x="1234" y="71"/>
                      <a:pt x="1236" y="70"/>
                    </a:cubicBezTo>
                    <a:cubicBezTo>
                      <a:pt x="1119" y="24"/>
                      <a:pt x="999" y="1"/>
                      <a:pt x="87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5" name="Freeform 15">
                <a:extLst>
                  <a:ext uri="{FF2B5EF4-FFF2-40B4-BE49-F238E27FC236}">
                    <a16:creationId xmlns:a16="http://schemas.microsoft.com/office/drawing/2014/main" id="{3FB27306-E58E-4E55-A5DB-0F6C88AE163F}"/>
                  </a:ext>
                </a:extLst>
              </p:cNvPr>
              <p:cNvSpPr>
                <a:spLocks noEditPoints="1"/>
              </p:cNvSpPr>
              <p:nvPr/>
            </p:nvSpPr>
            <p:spPr bwMode="auto">
              <a:xfrm>
                <a:off x="4" y="1300"/>
                <a:ext cx="5754" cy="1012"/>
              </a:xfrm>
              <a:custGeom>
                <a:avLst/>
                <a:gdLst>
                  <a:gd name="T0" fmla="*/ 2158 w 3003"/>
                  <a:gd name="T1" fmla="*/ 527 h 527"/>
                  <a:gd name="T2" fmla="*/ 2229 w 3003"/>
                  <a:gd name="T3" fmla="*/ 524 h 527"/>
                  <a:gd name="T4" fmla="*/ 2159 w 3003"/>
                  <a:gd name="T5" fmla="*/ 523 h 527"/>
                  <a:gd name="T6" fmla="*/ 2041 w 3003"/>
                  <a:gd name="T7" fmla="*/ 512 h 527"/>
                  <a:gd name="T8" fmla="*/ 2036 w 3003"/>
                  <a:gd name="T9" fmla="*/ 505 h 527"/>
                  <a:gd name="T10" fmla="*/ 2033 w 3003"/>
                  <a:gd name="T11" fmla="*/ 509 h 527"/>
                  <a:gd name="T12" fmla="*/ 2477 w 3003"/>
                  <a:gd name="T13" fmla="*/ 496 h 527"/>
                  <a:gd name="T14" fmla="*/ 2466 w 3003"/>
                  <a:gd name="T15" fmla="*/ 502 h 527"/>
                  <a:gd name="T16" fmla="*/ 2012 w 3003"/>
                  <a:gd name="T17" fmla="*/ 502 h 527"/>
                  <a:gd name="T18" fmla="*/ 2001 w 3003"/>
                  <a:gd name="T19" fmla="*/ 492 h 527"/>
                  <a:gd name="T20" fmla="*/ 1988 w 3003"/>
                  <a:gd name="T21" fmla="*/ 487 h 527"/>
                  <a:gd name="T22" fmla="*/ 2486 w 3003"/>
                  <a:gd name="T23" fmla="*/ 494 h 527"/>
                  <a:gd name="T24" fmla="*/ 2802 w 3003"/>
                  <a:gd name="T25" fmla="*/ 421 h 527"/>
                  <a:gd name="T26" fmla="*/ 2814 w 3003"/>
                  <a:gd name="T27" fmla="*/ 422 h 527"/>
                  <a:gd name="T28" fmla="*/ 167 w 3003"/>
                  <a:gd name="T29" fmla="*/ 308 h 527"/>
                  <a:gd name="T30" fmla="*/ 171 w 3003"/>
                  <a:gd name="T31" fmla="*/ 311 h 527"/>
                  <a:gd name="T32" fmla="*/ 1666 w 3003"/>
                  <a:gd name="T33" fmla="*/ 280 h 527"/>
                  <a:gd name="T34" fmla="*/ 1790 w 3003"/>
                  <a:gd name="T35" fmla="*/ 364 h 527"/>
                  <a:gd name="T36" fmla="*/ 1813 w 3003"/>
                  <a:gd name="T37" fmla="*/ 381 h 527"/>
                  <a:gd name="T38" fmla="*/ 1831 w 3003"/>
                  <a:gd name="T39" fmla="*/ 393 h 527"/>
                  <a:gd name="T40" fmla="*/ 1859 w 3003"/>
                  <a:gd name="T41" fmla="*/ 413 h 527"/>
                  <a:gd name="T42" fmla="*/ 1883 w 3003"/>
                  <a:gd name="T43" fmla="*/ 430 h 527"/>
                  <a:gd name="T44" fmla="*/ 1934 w 3003"/>
                  <a:gd name="T45" fmla="*/ 463 h 527"/>
                  <a:gd name="T46" fmla="*/ 1919 w 3003"/>
                  <a:gd name="T47" fmla="*/ 448 h 527"/>
                  <a:gd name="T48" fmla="*/ 1894 w 3003"/>
                  <a:gd name="T49" fmla="*/ 432 h 527"/>
                  <a:gd name="T50" fmla="*/ 1868 w 3003"/>
                  <a:gd name="T51" fmla="*/ 414 h 527"/>
                  <a:gd name="T52" fmla="*/ 1838 w 3003"/>
                  <a:gd name="T53" fmla="*/ 393 h 527"/>
                  <a:gd name="T54" fmla="*/ 1819 w 3003"/>
                  <a:gd name="T55" fmla="*/ 379 h 527"/>
                  <a:gd name="T56" fmla="*/ 1796 w 3003"/>
                  <a:gd name="T57" fmla="*/ 362 h 527"/>
                  <a:gd name="T58" fmla="*/ 1671 w 3003"/>
                  <a:gd name="T59" fmla="*/ 277 h 527"/>
                  <a:gd name="T60" fmla="*/ 178 w 3003"/>
                  <a:gd name="T61" fmla="*/ 305 h 527"/>
                  <a:gd name="T62" fmla="*/ 1525 w 3003"/>
                  <a:gd name="T63" fmla="*/ 191 h 527"/>
                  <a:gd name="T64" fmla="*/ 1663 w 3003"/>
                  <a:gd name="T65" fmla="*/ 272 h 527"/>
                  <a:gd name="T66" fmla="*/ 512 w 3003"/>
                  <a:gd name="T67" fmla="*/ 91 h 527"/>
                  <a:gd name="T68" fmla="*/ 501 w 3003"/>
                  <a:gd name="T69" fmla="*/ 95 h 527"/>
                  <a:gd name="T70" fmla="*/ 379 w 3003"/>
                  <a:gd name="T71" fmla="*/ 159 h 527"/>
                  <a:gd name="T72" fmla="*/ 381 w 3003"/>
                  <a:gd name="T73" fmla="*/ 163 h 527"/>
                  <a:gd name="T74" fmla="*/ 511 w 3003"/>
                  <a:gd name="T75" fmla="*/ 96 h 527"/>
                  <a:gd name="T76" fmla="*/ 533 w 3003"/>
                  <a:gd name="T77" fmla="*/ 82 h 527"/>
                  <a:gd name="T78" fmla="*/ 1294 w 3003"/>
                  <a:gd name="T79" fmla="*/ 84 h 527"/>
                  <a:gd name="T80" fmla="*/ 1296 w 3003"/>
                  <a:gd name="T81" fmla="*/ 80 h 527"/>
                  <a:gd name="T82" fmla="*/ 603 w 3003"/>
                  <a:gd name="T83" fmla="*/ 55 h 527"/>
                  <a:gd name="T84" fmla="*/ 627 w 3003"/>
                  <a:gd name="T85" fmla="*/ 47 h 527"/>
                  <a:gd name="T86" fmla="*/ 727 w 3003"/>
                  <a:gd name="T87" fmla="*/ 21 h 527"/>
                  <a:gd name="T88" fmla="*/ 700 w 3003"/>
                  <a:gd name="T89" fmla="*/ 32 h 527"/>
                  <a:gd name="T90" fmla="*/ 922 w 3003"/>
                  <a:gd name="T91" fmla="*/ 0 h 527"/>
                  <a:gd name="T92" fmla="*/ 924 w 3003"/>
                  <a:gd name="T93" fmla="*/ 6 h 527"/>
                  <a:gd name="T94" fmla="*/ 922 w 3003"/>
                  <a:gd name="T95" fmla="*/ 0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3" h="527">
                    <a:moveTo>
                      <a:pt x="2052" y="510"/>
                    </a:moveTo>
                    <a:cubicBezTo>
                      <a:pt x="2053" y="512"/>
                      <a:pt x="2055" y="514"/>
                      <a:pt x="2057" y="516"/>
                    </a:cubicBezTo>
                    <a:cubicBezTo>
                      <a:pt x="2087" y="523"/>
                      <a:pt x="2121" y="527"/>
                      <a:pt x="2158" y="527"/>
                    </a:cubicBezTo>
                    <a:cubicBezTo>
                      <a:pt x="2158" y="527"/>
                      <a:pt x="2158" y="527"/>
                      <a:pt x="2158" y="527"/>
                    </a:cubicBezTo>
                    <a:cubicBezTo>
                      <a:pt x="2168" y="527"/>
                      <a:pt x="2178" y="527"/>
                      <a:pt x="2189" y="527"/>
                    </a:cubicBezTo>
                    <a:cubicBezTo>
                      <a:pt x="2202" y="526"/>
                      <a:pt x="2216" y="525"/>
                      <a:pt x="2229" y="524"/>
                    </a:cubicBezTo>
                    <a:cubicBezTo>
                      <a:pt x="2226" y="523"/>
                      <a:pt x="2224" y="521"/>
                      <a:pt x="2221" y="520"/>
                    </a:cubicBezTo>
                    <a:cubicBezTo>
                      <a:pt x="2210" y="521"/>
                      <a:pt x="2200" y="521"/>
                      <a:pt x="2188" y="522"/>
                    </a:cubicBezTo>
                    <a:cubicBezTo>
                      <a:pt x="2178" y="522"/>
                      <a:pt x="2168" y="523"/>
                      <a:pt x="2159" y="523"/>
                    </a:cubicBezTo>
                    <a:cubicBezTo>
                      <a:pt x="2119" y="523"/>
                      <a:pt x="2084" y="518"/>
                      <a:pt x="2052" y="510"/>
                    </a:cubicBezTo>
                    <a:moveTo>
                      <a:pt x="2036" y="505"/>
                    </a:moveTo>
                    <a:cubicBezTo>
                      <a:pt x="2038" y="507"/>
                      <a:pt x="2039" y="509"/>
                      <a:pt x="2041" y="512"/>
                    </a:cubicBezTo>
                    <a:cubicBezTo>
                      <a:pt x="2044" y="512"/>
                      <a:pt x="2046" y="513"/>
                      <a:pt x="2049" y="514"/>
                    </a:cubicBezTo>
                    <a:cubicBezTo>
                      <a:pt x="2047" y="512"/>
                      <a:pt x="2046" y="510"/>
                      <a:pt x="2044" y="507"/>
                    </a:cubicBezTo>
                    <a:cubicBezTo>
                      <a:pt x="2041" y="507"/>
                      <a:pt x="2038" y="506"/>
                      <a:pt x="2036" y="505"/>
                    </a:cubicBezTo>
                    <a:moveTo>
                      <a:pt x="2018" y="499"/>
                    </a:moveTo>
                    <a:cubicBezTo>
                      <a:pt x="2021" y="502"/>
                      <a:pt x="2023" y="504"/>
                      <a:pt x="2026" y="507"/>
                    </a:cubicBezTo>
                    <a:cubicBezTo>
                      <a:pt x="2028" y="508"/>
                      <a:pt x="2031" y="508"/>
                      <a:pt x="2033" y="509"/>
                    </a:cubicBezTo>
                    <a:cubicBezTo>
                      <a:pt x="2031" y="507"/>
                      <a:pt x="2029" y="504"/>
                      <a:pt x="2027" y="502"/>
                    </a:cubicBezTo>
                    <a:cubicBezTo>
                      <a:pt x="2024" y="501"/>
                      <a:pt x="2021" y="500"/>
                      <a:pt x="2018" y="499"/>
                    </a:cubicBezTo>
                    <a:moveTo>
                      <a:pt x="2477" y="496"/>
                    </a:moveTo>
                    <a:cubicBezTo>
                      <a:pt x="2402" y="506"/>
                      <a:pt x="2319" y="514"/>
                      <a:pt x="2228" y="520"/>
                    </a:cubicBezTo>
                    <a:cubicBezTo>
                      <a:pt x="2231" y="521"/>
                      <a:pt x="2233" y="522"/>
                      <a:pt x="2236" y="524"/>
                    </a:cubicBezTo>
                    <a:cubicBezTo>
                      <a:pt x="2319" y="519"/>
                      <a:pt x="2396" y="511"/>
                      <a:pt x="2466" y="502"/>
                    </a:cubicBezTo>
                    <a:cubicBezTo>
                      <a:pt x="2470" y="500"/>
                      <a:pt x="2473" y="498"/>
                      <a:pt x="2477" y="496"/>
                    </a:cubicBezTo>
                    <a:moveTo>
                      <a:pt x="2001" y="492"/>
                    </a:moveTo>
                    <a:cubicBezTo>
                      <a:pt x="2005" y="495"/>
                      <a:pt x="2008" y="499"/>
                      <a:pt x="2012" y="502"/>
                    </a:cubicBezTo>
                    <a:cubicBezTo>
                      <a:pt x="2013" y="502"/>
                      <a:pt x="2014" y="503"/>
                      <a:pt x="2016" y="503"/>
                    </a:cubicBezTo>
                    <a:cubicBezTo>
                      <a:pt x="2013" y="500"/>
                      <a:pt x="2011" y="498"/>
                      <a:pt x="2008" y="495"/>
                    </a:cubicBezTo>
                    <a:cubicBezTo>
                      <a:pt x="2006" y="494"/>
                      <a:pt x="2004" y="493"/>
                      <a:pt x="2001" y="492"/>
                    </a:cubicBezTo>
                    <a:moveTo>
                      <a:pt x="1985" y="485"/>
                    </a:moveTo>
                    <a:cubicBezTo>
                      <a:pt x="1988" y="487"/>
                      <a:pt x="1991" y="490"/>
                      <a:pt x="1994" y="492"/>
                    </a:cubicBezTo>
                    <a:cubicBezTo>
                      <a:pt x="1992" y="490"/>
                      <a:pt x="1990" y="488"/>
                      <a:pt x="1988" y="487"/>
                    </a:cubicBezTo>
                    <a:cubicBezTo>
                      <a:pt x="1987" y="486"/>
                      <a:pt x="1986" y="486"/>
                      <a:pt x="1985" y="485"/>
                    </a:cubicBezTo>
                    <a:moveTo>
                      <a:pt x="2802" y="421"/>
                    </a:moveTo>
                    <a:cubicBezTo>
                      <a:pt x="2711" y="453"/>
                      <a:pt x="2608" y="477"/>
                      <a:pt x="2486" y="494"/>
                    </a:cubicBezTo>
                    <a:cubicBezTo>
                      <a:pt x="2482" y="497"/>
                      <a:pt x="2479" y="499"/>
                      <a:pt x="2475" y="501"/>
                    </a:cubicBezTo>
                    <a:cubicBezTo>
                      <a:pt x="2603" y="483"/>
                      <a:pt x="2711" y="459"/>
                      <a:pt x="2805" y="425"/>
                    </a:cubicBezTo>
                    <a:cubicBezTo>
                      <a:pt x="2804" y="424"/>
                      <a:pt x="2803" y="423"/>
                      <a:pt x="2802" y="421"/>
                    </a:cubicBezTo>
                    <a:moveTo>
                      <a:pt x="3000" y="327"/>
                    </a:moveTo>
                    <a:cubicBezTo>
                      <a:pt x="2943" y="363"/>
                      <a:pt x="2881" y="393"/>
                      <a:pt x="2810" y="418"/>
                    </a:cubicBezTo>
                    <a:cubicBezTo>
                      <a:pt x="2812" y="420"/>
                      <a:pt x="2813" y="421"/>
                      <a:pt x="2814" y="422"/>
                    </a:cubicBezTo>
                    <a:cubicBezTo>
                      <a:pt x="2884" y="397"/>
                      <a:pt x="2946" y="366"/>
                      <a:pt x="3003" y="331"/>
                    </a:cubicBezTo>
                    <a:cubicBezTo>
                      <a:pt x="3000" y="327"/>
                      <a:pt x="3000" y="327"/>
                      <a:pt x="3000" y="327"/>
                    </a:cubicBezTo>
                    <a:moveTo>
                      <a:pt x="167" y="308"/>
                    </a:moveTo>
                    <a:cubicBezTo>
                      <a:pt x="62" y="396"/>
                      <a:pt x="1" y="470"/>
                      <a:pt x="0" y="471"/>
                    </a:cubicBezTo>
                    <a:cubicBezTo>
                      <a:pt x="4" y="474"/>
                      <a:pt x="4" y="474"/>
                      <a:pt x="4" y="474"/>
                    </a:cubicBezTo>
                    <a:cubicBezTo>
                      <a:pt x="5" y="473"/>
                      <a:pt x="66" y="399"/>
                      <a:pt x="171" y="311"/>
                    </a:cubicBezTo>
                    <a:cubicBezTo>
                      <a:pt x="170" y="310"/>
                      <a:pt x="168" y="309"/>
                      <a:pt x="167" y="308"/>
                    </a:cubicBezTo>
                    <a:moveTo>
                      <a:pt x="1671" y="277"/>
                    </a:moveTo>
                    <a:cubicBezTo>
                      <a:pt x="1669" y="278"/>
                      <a:pt x="1668" y="279"/>
                      <a:pt x="1666" y="280"/>
                    </a:cubicBezTo>
                    <a:cubicBezTo>
                      <a:pt x="1705" y="305"/>
                      <a:pt x="1740" y="329"/>
                      <a:pt x="1772" y="351"/>
                    </a:cubicBezTo>
                    <a:cubicBezTo>
                      <a:pt x="1773" y="352"/>
                      <a:pt x="1775" y="353"/>
                      <a:pt x="1776" y="355"/>
                    </a:cubicBezTo>
                    <a:cubicBezTo>
                      <a:pt x="1781" y="358"/>
                      <a:pt x="1785" y="361"/>
                      <a:pt x="1790" y="364"/>
                    </a:cubicBezTo>
                    <a:cubicBezTo>
                      <a:pt x="1791" y="365"/>
                      <a:pt x="1793" y="366"/>
                      <a:pt x="1795" y="368"/>
                    </a:cubicBezTo>
                    <a:cubicBezTo>
                      <a:pt x="1799" y="371"/>
                      <a:pt x="1803" y="374"/>
                      <a:pt x="1808" y="377"/>
                    </a:cubicBezTo>
                    <a:cubicBezTo>
                      <a:pt x="1809" y="378"/>
                      <a:pt x="1811" y="379"/>
                      <a:pt x="1813" y="381"/>
                    </a:cubicBezTo>
                    <a:cubicBezTo>
                      <a:pt x="1814" y="382"/>
                      <a:pt x="1816" y="382"/>
                      <a:pt x="1817" y="383"/>
                    </a:cubicBezTo>
                    <a:cubicBezTo>
                      <a:pt x="1820" y="385"/>
                      <a:pt x="1822" y="387"/>
                      <a:pt x="1825" y="389"/>
                    </a:cubicBezTo>
                    <a:cubicBezTo>
                      <a:pt x="1827" y="391"/>
                      <a:pt x="1829" y="392"/>
                      <a:pt x="1831" y="393"/>
                    </a:cubicBezTo>
                    <a:cubicBezTo>
                      <a:pt x="1835" y="396"/>
                      <a:pt x="1838" y="399"/>
                      <a:pt x="1842" y="401"/>
                    </a:cubicBezTo>
                    <a:cubicBezTo>
                      <a:pt x="1844" y="403"/>
                      <a:pt x="1846" y="404"/>
                      <a:pt x="1849" y="406"/>
                    </a:cubicBezTo>
                    <a:cubicBezTo>
                      <a:pt x="1852" y="408"/>
                      <a:pt x="1855" y="411"/>
                      <a:pt x="1859" y="413"/>
                    </a:cubicBezTo>
                    <a:cubicBezTo>
                      <a:pt x="1861" y="415"/>
                      <a:pt x="1863" y="416"/>
                      <a:pt x="1866" y="418"/>
                    </a:cubicBezTo>
                    <a:cubicBezTo>
                      <a:pt x="1868" y="420"/>
                      <a:pt x="1871" y="422"/>
                      <a:pt x="1874" y="424"/>
                    </a:cubicBezTo>
                    <a:cubicBezTo>
                      <a:pt x="1877" y="426"/>
                      <a:pt x="1880" y="428"/>
                      <a:pt x="1883" y="430"/>
                    </a:cubicBezTo>
                    <a:cubicBezTo>
                      <a:pt x="1885" y="431"/>
                      <a:pt x="1887" y="433"/>
                      <a:pt x="1888" y="434"/>
                    </a:cubicBezTo>
                    <a:cubicBezTo>
                      <a:pt x="1891" y="436"/>
                      <a:pt x="1894" y="437"/>
                      <a:pt x="1896" y="439"/>
                    </a:cubicBezTo>
                    <a:cubicBezTo>
                      <a:pt x="1909" y="447"/>
                      <a:pt x="1921" y="455"/>
                      <a:pt x="1934" y="463"/>
                    </a:cubicBezTo>
                    <a:cubicBezTo>
                      <a:pt x="1945" y="469"/>
                      <a:pt x="1956" y="476"/>
                      <a:pt x="1967" y="482"/>
                    </a:cubicBezTo>
                    <a:cubicBezTo>
                      <a:pt x="1955" y="473"/>
                      <a:pt x="1943" y="465"/>
                      <a:pt x="1931" y="455"/>
                    </a:cubicBezTo>
                    <a:cubicBezTo>
                      <a:pt x="1927" y="453"/>
                      <a:pt x="1923" y="451"/>
                      <a:pt x="1919" y="448"/>
                    </a:cubicBezTo>
                    <a:cubicBezTo>
                      <a:pt x="1918" y="447"/>
                      <a:pt x="1916" y="446"/>
                      <a:pt x="1914" y="445"/>
                    </a:cubicBezTo>
                    <a:cubicBezTo>
                      <a:pt x="1910" y="443"/>
                      <a:pt x="1906" y="440"/>
                      <a:pt x="1902" y="437"/>
                    </a:cubicBezTo>
                    <a:cubicBezTo>
                      <a:pt x="1900" y="435"/>
                      <a:pt x="1897" y="434"/>
                      <a:pt x="1894" y="432"/>
                    </a:cubicBezTo>
                    <a:cubicBezTo>
                      <a:pt x="1891" y="430"/>
                      <a:pt x="1888" y="428"/>
                      <a:pt x="1885" y="426"/>
                    </a:cubicBezTo>
                    <a:cubicBezTo>
                      <a:pt x="1882" y="423"/>
                      <a:pt x="1878" y="421"/>
                      <a:pt x="1875" y="419"/>
                    </a:cubicBezTo>
                    <a:cubicBezTo>
                      <a:pt x="1872" y="417"/>
                      <a:pt x="1870" y="415"/>
                      <a:pt x="1868" y="414"/>
                    </a:cubicBezTo>
                    <a:cubicBezTo>
                      <a:pt x="1864" y="411"/>
                      <a:pt x="1860" y="408"/>
                      <a:pt x="1856" y="406"/>
                    </a:cubicBezTo>
                    <a:cubicBezTo>
                      <a:pt x="1854" y="404"/>
                      <a:pt x="1852" y="403"/>
                      <a:pt x="1850" y="401"/>
                    </a:cubicBezTo>
                    <a:cubicBezTo>
                      <a:pt x="1846" y="398"/>
                      <a:pt x="1842" y="395"/>
                      <a:pt x="1838" y="393"/>
                    </a:cubicBezTo>
                    <a:cubicBezTo>
                      <a:pt x="1836" y="391"/>
                      <a:pt x="1834" y="390"/>
                      <a:pt x="1832" y="388"/>
                    </a:cubicBezTo>
                    <a:cubicBezTo>
                      <a:pt x="1828" y="385"/>
                      <a:pt x="1824" y="383"/>
                      <a:pt x="1820" y="380"/>
                    </a:cubicBezTo>
                    <a:cubicBezTo>
                      <a:pt x="1820" y="379"/>
                      <a:pt x="1819" y="379"/>
                      <a:pt x="1819" y="379"/>
                    </a:cubicBezTo>
                    <a:cubicBezTo>
                      <a:pt x="1818" y="378"/>
                      <a:pt x="1816" y="377"/>
                      <a:pt x="1814" y="375"/>
                    </a:cubicBezTo>
                    <a:cubicBezTo>
                      <a:pt x="1810" y="372"/>
                      <a:pt x="1805" y="369"/>
                      <a:pt x="1801" y="366"/>
                    </a:cubicBezTo>
                    <a:cubicBezTo>
                      <a:pt x="1799" y="365"/>
                      <a:pt x="1797" y="364"/>
                      <a:pt x="1796" y="362"/>
                    </a:cubicBezTo>
                    <a:cubicBezTo>
                      <a:pt x="1791" y="359"/>
                      <a:pt x="1787" y="356"/>
                      <a:pt x="1782" y="353"/>
                    </a:cubicBezTo>
                    <a:cubicBezTo>
                      <a:pt x="1780" y="351"/>
                      <a:pt x="1779" y="350"/>
                      <a:pt x="1777" y="349"/>
                    </a:cubicBezTo>
                    <a:cubicBezTo>
                      <a:pt x="1746" y="327"/>
                      <a:pt x="1711" y="303"/>
                      <a:pt x="1671" y="277"/>
                    </a:cubicBezTo>
                    <a:moveTo>
                      <a:pt x="232" y="256"/>
                    </a:moveTo>
                    <a:cubicBezTo>
                      <a:pt x="211" y="272"/>
                      <a:pt x="192" y="288"/>
                      <a:pt x="174" y="303"/>
                    </a:cubicBezTo>
                    <a:cubicBezTo>
                      <a:pt x="175" y="304"/>
                      <a:pt x="177" y="304"/>
                      <a:pt x="178" y="305"/>
                    </a:cubicBezTo>
                    <a:cubicBezTo>
                      <a:pt x="196" y="290"/>
                      <a:pt x="215" y="275"/>
                      <a:pt x="236" y="260"/>
                    </a:cubicBezTo>
                    <a:cubicBezTo>
                      <a:pt x="235" y="259"/>
                      <a:pt x="233" y="257"/>
                      <a:pt x="232" y="256"/>
                    </a:cubicBezTo>
                    <a:moveTo>
                      <a:pt x="1525" y="191"/>
                    </a:moveTo>
                    <a:cubicBezTo>
                      <a:pt x="1523" y="191"/>
                      <a:pt x="1521" y="192"/>
                      <a:pt x="1520" y="193"/>
                    </a:cubicBezTo>
                    <a:cubicBezTo>
                      <a:pt x="1572" y="222"/>
                      <a:pt x="1618" y="249"/>
                      <a:pt x="1658" y="275"/>
                    </a:cubicBezTo>
                    <a:cubicBezTo>
                      <a:pt x="1660" y="274"/>
                      <a:pt x="1662" y="273"/>
                      <a:pt x="1663" y="272"/>
                    </a:cubicBezTo>
                    <a:cubicBezTo>
                      <a:pt x="1622" y="246"/>
                      <a:pt x="1577" y="219"/>
                      <a:pt x="1525" y="191"/>
                    </a:cubicBezTo>
                    <a:moveTo>
                      <a:pt x="533" y="82"/>
                    </a:moveTo>
                    <a:cubicBezTo>
                      <a:pt x="526" y="84"/>
                      <a:pt x="519" y="87"/>
                      <a:pt x="512" y="91"/>
                    </a:cubicBezTo>
                    <a:cubicBezTo>
                      <a:pt x="511" y="91"/>
                      <a:pt x="511" y="91"/>
                      <a:pt x="511" y="91"/>
                    </a:cubicBezTo>
                    <a:cubicBezTo>
                      <a:pt x="510" y="91"/>
                      <a:pt x="510" y="91"/>
                      <a:pt x="510" y="91"/>
                    </a:cubicBezTo>
                    <a:cubicBezTo>
                      <a:pt x="507" y="93"/>
                      <a:pt x="504" y="94"/>
                      <a:pt x="501" y="95"/>
                    </a:cubicBezTo>
                    <a:cubicBezTo>
                      <a:pt x="500" y="96"/>
                      <a:pt x="499" y="97"/>
                      <a:pt x="497" y="97"/>
                    </a:cubicBezTo>
                    <a:cubicBezTo>
                      <a:pt x="495" y="98"/>
                      <a:pt x="492" y="100"/>
                      <a:pt x="489" y="101"/>
                    </a:cubicBezTo>
                    <a:cubicBezTo>
                      <a:pt x="452" y="118"/>
                      <a:pt x="416" y="137"/>
                      <a:pt x="379" y="159"/>
                    </a:cubicBezTo>
                    <a:cubicBezTo>
                      <a:pt x="328" y="188"/>
                      <a:pt x="281" y="220"/>
                      <a:pt x="239" y="251"/>
                    </a:cubicBezTo>
                    <a:cubicBezTo>
                      <a:pt x="240" y="253"/>
                      <a:pt x="241" y="254"/>
                      <a:pt x="242" y="255"/>
                    </a:cubicBezTo>
                    <a:cubicBezTo>
                      <a:pt x="284" y="224"/>
                      <a:pt x="331" y="192"/>
                      <a:pt x="381" y="163"/>
                    </a:cubicBezTo>
                    <a:cubicBezTo>
                      <a:pt x="417" y="142"/>
                      <a:pt x="456" y="121"/>
                      <a:pt x="498" y="102"/>
                    </a:cubicBezTo>
                    <a:cubicBezTo>
                      <a:pt x="501" y="101"/>
                      <a:pt x="503" y="100"/>
                      <a:pt x="506" y="99"/>
                    </a:cubicBezTo>
                    <a:cubicBezTo>
                      <a:pt x="508" y="98"/>
                      <a:pt x="509" y="97"/>
                      <a:pt x="511" y="96"/>
                    </a:cubicBezTo>
                    <a:cubicBezTo>
                      <a:pt x="514" y="95"/>
                      <a:pt x="517" y="94"/>
                      <a:pt x="520" y="93"/>
                    </a:cubicBezTo>
                    <a:cubicBezTo>
                      <a:pt x="520" y="93"/>
                      <a:pt x="520" y="92"/>
                      <a:pt x="521" y="92"/>
                    </a:cubicBezTo>
                    <a:cubicBezTo>
                      <a:pt x="525" y="89"/>
                      <a:pt x="529" y="85"/>
                      <a:pt x="533" y="82"/>
                    </a:cubicBezTo>
                    <a:moveTo>
                      <a:pt x="1277" y="71"/>
                    </a:moveTo>
                    <a:cubicBezTo>
                      <a:pt x="1275" y="72"/>
                      <a:pt x="1273" y="73"/>
                      <a:pt x="1271" y="74"/>
                    </a:cubicBezTo>
                    <a:cubicBezTo>
                      <a:pt x="1279" y="77"/>
                      <a:pt x="1287" y="81"/>
                      <a:pt x="1294" y="84"/>
                    </a:cubicBezTo>
                    <a:cubicBezTo>
                      <a:pt x="1377" y="120"/>
                      <a:pt x="1449" y="155"/>
                      <a:pt x="1512" y="189"/>
                    </a:cubicBezTo>
                    <a:cubicBezTo>
                      <a:pt x="1513" y="188"/>
                      <a:pt x="1515" y="187"/>
                      <a:pt x="1516" y="186"/>
                    </a:cubicBezTo>
                    <a:cubicBezTo>
                      <a:pt x="1453" y="152"/>
                      <a:pt x="1381" y="116"/>
                      <a:pt x="1296" y="80"/>
                    </a:cubicBezTo>
                    <a:cubicBezTo>
                      <a:pt x="1290" y="77"/>
                      <a:pt x="1283" y="74"/>
                      <a:pt x="1277" y="71"/>
                    </a:cubicBezTo>
                    <a:moveTo>
                      <a:pt x="627" y="47"/>
                    </a:moveTo>
                    <a:cubicBezTo>
                      <a:pt x="619" y="50"/>
                      <a:pt x="611" y="52"/>
                      <a:pt x="603" y="55"/>
                    </a:cubicBezTo>
                    <a:cubicBezTo>
                      <a:pt x="584" y="61"/>
                      <a:pt x="565" y="69"/>
                      <a:pt x="546" y="76"/>
                    </a:cubicBezTo>
                    <a:cubicBezTo>
                      <a:pt x="542" y="80"/>
                      <a:pt x="538" y="83"/>
                      <a:pt x="534" y="87"/>
                    </a:cubicBezTo>
                    <a:cubicBezTo>
                      <a:pt x="565" y="72"/>
                      <a:pt x="596" y="59"/>
                      <a:pt x="627" y="47"/>
                    </a:cubicBezTo>
                    <a:moveTo>
                      <a:pt x="850" y="3"/>
                    </a:moveTo>
                    <a:cubicBezTo>
                      <a:pt x="830" y="4"/>
                      <a:pt x="811" y="7"/>
                      <a:pt x="791" y="9"/>
                    </a:cubicBezTo>
                    <a:cubicBezTo>
                      <a:pt x="769" y="13"/>
                      <a:pt x="748" y="16"/>
                      <a:pt x="727" y="21"/>
                    </a:cubicBezTo>
                    <a:cubicBezTo>
                      <a:pt x="718" y="23"/>
                      <a:pt x="709" y="26"/>
                      <a:pt x="700" y="28"/>
                    </a:cubicBezTo>
                    <a:cubicBezTo>
                      <a:pt x="695" y="31"/>
                      <a:pt x="691" y="33"/>
                      <a:pt x="687" y="36"/>
                    </a:cubicBezTo>
                    <a:cubicBezTo>
                      <a:pt x="692" y="34"/>
                      <a:pt x="696" y="33"/>
                      <a:pt x="700" y="32"/>
                    </a:cubicBezTo>
                    <a:cubicBezTo>
                      <a:pt x="751" y="20"/>
                      <a:pt x="803" y="12"/>
                      <a:pt x="858" y="8"/>
                    </a:cubicBezTo>
                    <a:cubicBezTo>
                      <a:pt x="855" y="6"/>
                      <a:pt x="853" y="5"/>
                      <a:pt x="850" y="3"/>
                    </a:cubicBezTo>
                    <a:moveTo>
                      <a:pt x="922" y="0"/>
                    </a:moveTo>
                    <a:cubicBezTo>
                      <a:pt x="900" y="0"/>
                      <a:pt x="878" y="1"/>
                      <a:pt x="857" y="2"/>
                    </a:cubicBezTo>
                    <a:cubicBezTo>
                      <a:pt x="859" y="4"/>
                      <a:pt x="862" y="6"/>
                      <a:pt x="865" y="7"/>
                    </a:cubicBezTo>
                    <a:cubicBezTo>
                      <a:pt x="884" y="6"/>
                      <a:pt x="904" y="6"/>
                      <a:pt x="924" y="6"/>
                    </a:cubicBezTo>
                    <a:cubicBezTo>
                      <a:pt x="1030" y="6"/>
                      <a:pt x="1144" y="24"/>
                      <a:pt x="1262" y="71"/>
                    </a:cubicBezTo>
                    <a:cubicBezTo>
                      <a:pt x="1264" y="70"/>
                      <a:pt x="1265" y="68"/>
                      <a:pt x="1267" y="67"/>
                    </a:cubicBezTo>
                    <a:cubicBezTo>
                      <a:pt x="1154" y="23"/>
                      <a:pt x="1039" y="0"/>
                      <a:pt x="92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6" name="Freeform 16">
                <a:extLst>
                  <a:ext uri="{FF2B5EF4-FFF2-40B4-BE49-F238E27FC236}">
                    <a16:creationId xmlns:a16="http://schemas.microsoft.com/office/drawing/2014/main" id="{2AD0801D-F4ED-441A-B54F-70CD1EBC16E5}"/>
                  </a:ext>
                </a:extLst>
              </p:cNvPr>
              <p:cNvSpPr>
                <a:spLocks noEditPoints="1"/>
              </p:cNvSpPr>
              <p:nvPr/>
            </p:nvSpPr>
            <p:spPr bwMode="auto">
              <a:xfrm>
                <a:off x="4" y="1267"/>
                <a:ext cx="5754" cy="1087"/>
              </a:xfrm>
              <a:custGeom>
                <a:avLst/>
                <a:gdLst>
                  <a:gd name="T0" fmla="*/ 2182 w 3003"/>
                  <a:gd name="T1" fmla="*/ 566 h 566"/>
                  <a:gd name="T2" fmla="*/ 2268 w 3003"/>
                  <a:gd name="T3" fmla="*/ 562 h 566"/>
                  <a:gd name="T4" fmla="*/ 2182 w 3003"/>
                  <a:gd name="T5" fmla="*/ 562 h 566"/>
                  <a:gd name="T6" fmla="*/ 2267 w 3003"/>
                  <a:gd name="T7" fmla="*/ 557 h 566"/>
                  <a:gd name="T8" fmla="*/ 2431 w 3003"/>
                  <a:gd name="T9" fmla="*/ 538 h 566"/>
                  <a:gd name="T10" fmla="*/ 2062 w 3003"/>
                  <a:gd name="T11" fmla="*/ 547 h 566"/>
                  <a:gd name="T12" fmla="*/ 2032 w 3003"/>
                  <a:gd name="T13" fmla="*/ 530 h 566"/>
                  <a:gd name="T14" fmla="*/ 2039 w 3003"/>
                  <a:gd name="T15" fmla="*/ 533 h 566"/>
                  <a:gd name="T16" fmla="*/ 2027 w 3003"/>
                  <a:gd name="T17" fmla="*/ 532 h 566"/>
                  <a:gd name="T18" fmla="*/ 4 w 3003"/>
                  <a:gd name="T19" fmla="*/ 518 h 566"/>
                  <a:gd name="T20" fmla="*/ 4 w 3003"/>
                  <a:gd name="T21" fmla="*/ 518 h 566"/>
                  <a:gd name="T22" fmla="*/ 2428 w 3003"/>
                  <a:gd name="T23" fmla="*/ 544 h 566"/>
                  <a:gd name="T24" fmla="*/ 3000 w 3003"/>
                  <a:gd name="T25" fmla="*/ 350 h 566"/>
                  <a:gd name="T26" fmla="*/ 3003 w 3003"/>
                  <a:gd name="T27" fmla="*/ 354 h 566"/>
                  <a:gd name="T28" fmla="*/ 4 w 3003"/>
                  <a:gd name="T29" fmla="*/ 518 h 566"/>
                  <a:gd name="T30" fmla="*/ 186 w 3003"/>
                  <a:gd name="T31" fmla="*/ 335 h 566"/>
                  <a:gd name="T32" fmla="*/ 198 w 3003"/>
                  <a:gd name="T33" fmla="*/ 331 h 566"/>
                  <a:gd name="T34" fmla="*/ 1694 w 3003"/>
                  <a:gd name="T35" fmla="*/ 281 h 566"/>
                  <a:gd name="T36" fmla="*/ 1797 w 3003"/>
                  <a:gd name="T37" fmla="*/ 364 h 566"/>
                  <a:gd name="T38" fmla="*/ 1828 w 3003"/>
                  <a:gd name="T39" fmla="*/ 390 h 566"/>
                  <a:gd name="T40" fmla="*/ 1851 w 3003"/>
                  <a:gd name="T41" fmla="*/ 408 h 566"/>
                  <a:gd name="T42" fmla="*/ 1868 w 3003"/>
                  <a:gd name="T43" fmla="*/ 422 h 566"/>
                  <a:gd name="T44" fmla="*/ 1894 w 3003"/>
                  <a:gd name="T45" fmla="*/ 444 h 566"/>
                  <a:gd name="T46" fmla="*/ 1919 w 3003"/>
                  <a:gd name="T47" fmla="*/ 463 h 566"/>
                  <a:gd name="T48" fmla="*/ 1967 w 3003"/>
                  <a:gd name="T49" fmla="*/ 499 h 566"/>
                  <a:gd name="T50" fmla="*/ 1953 w 3003"/>
                  <a:gd name="T51" fmla="*/ 483 h 566"/>
                  <a:gd name="T52" fmla="*/ 1929 w 3003"/>
                  <a:gd name="T53" fmla="*/ 465 h 566"/>
                  <a:gd name="T54" fmla="*/ 1904 w 3003"/>
                  <a:gd name="T55" fmla="*/ 445 h 566"/>
                  <a:gd name="T56" fmla="*/ 1875 w 3003"/>
                  <a:gd name="T57" fmla="*/ 422 h 566"/>
                  <a:gd name="T58" fmla="*/ 1857 w 3003"/>
                  <a:gd name="T59" fmla="*/ 407 h 566"/>
                  <a:gd name="T60" fmla="*/ 1834 w 3003"/>
                  <a:gd name="T61" fmla="*/ 388 h 566"/>
                  <a:gd name="T62" fmla="*/ 1802 w 3003"/>
                  <a:gd name="T63" fmla="*/ 362 h 566"/>
                  <a:gd name="T64" fmla="*/ 1553 w 3003"/>
                  <a:gd name="T65" fmla="*/ 191 h 566"/>
                  <a:gd name="T66" fmla="*/ 1687 w 3003"/>
                  <a:gd name="T67" fmla="*/ 276 h 566"/>
                  <a:gd name="T68" fmla="*/ 513 w 3003"/>
                  <a:gd name="T69" fmla="*/ 114 h 566"/>
                  <a:gd name="T70" fmla="*/ 389 w 3003"/>
                  <a:gd name="T71" fmla="*/ 183 h 566"/>
                  <a:gd name="T72" fmla="*/ 392 w 3003"/>
                  <a:gd name="T73" fmla="*/ 188 h 566"/>
                  <a:gd name="T74" fmla="*/ 1307 w 3003"/>
                  <a:gd name="T75" fmla="*/ 70 h 566"/>
                  <a:gd name="T76" fmla="*/ 1540 w 3003"/>
                  <a:gd name="T77" fmla="*/ 189 h 566"/>
                  <a:gd name="T78" fmla="*/ 1307 w 3003"/>
                  <a:gd name="T79" fmla="*/ 70 h 566"/>
                  <a:gd name="T80" fmla="*/ 534 w 3003"/>
                  <a:gd name="T81" fmla="*/ 104 h 566"/>
                  <a:gd name="T82" fmla="*/ 530 w 3003"/>
                  <a:gd name="T83" fmla="*/ 111 h 566"/>
                  <a:gd name="T84" fmla="*/ 545 w 3003"/>
                  <a:gd name="T85" fmla="*/ 104 h 566"/>
                  <a:gd name="T86" fmla="*/ 834 w 3003"/>
                  <a:gd name="T87" fmla="*/ 10 h 566"/>
                  <a:gd name="T88" fmla="*/ 712 w 3003"/>
                  <a:gd name="T89" fmla="*/ 38 h 566"/>
                  <a:gd name="T90" fmla="*/ 841 w 3003"/>
                  <a:gd name="T91" fmla="*/ 14 h 566"/>
                  <a:gd name="T92" fmla="*/ 840 w 3003"/>
                  <a:gd name="T93" fmla="*/ 9 h 566"/>
                  <a:gd name="T94" fmla="*/ 1293 w 3003"/>
                  <a:gd name="T95" fmla="*/ 69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3" h="566">
                    <a:moveTo>
                      <a:pt x="2065" y="543"/>
                    </a:moveTo>
                    <a:cubicBezTo>
                      <a:pt x="2066" y="545"/>
                      <a:pt x="2068" y="548"/>
                      <a:pt x="2070" y="550"/>
                    </a:cubicBezTo>
                    <a:cubicBezTo>
                      <a:pt x="2103" y="561"/>
                      <a:pt x="2140" y="566"/>
                      <a:pt x="2182" y="566"/>
                    </a:cubicBezTo>
                    <a:cubicBezTo>
                      <a:pt x="2182" y="566"/>
                      <a:pt x="2182" y="566"/>
                      <a:pt x="2182" y="566"/>
                    </a:cubicBezTo>
                    <a:cubicBezTo>
                      <a:pt x="2191" y="566"/>
                      <a:pt x="2201" y="566"/>
                      <a:pt x="2211" y="566"/>
                    </a:cubicBezTo>
                    <a:cubicBezTo>
                      <a:pt x="2230" y="565"/>
                      <a:pt x="2249" y="563"/>
                      <a:pt x="2268" y="562"/>
                    </a:cubicBezTo>
                    <a:cubicBezTo>
                      <a:pt x="2265" y="560"/>
                      <a:pt x="2262" y="559"/>
                      <a:pt x="2259" y="558"/>
                    </a:cubicBezTo>
                    <a:cubicBezTo>
                      <a:pt x="2243" y="559"/>
                      <a:pt x="2227" y="560"/>
                      <a:pt x="2210" y="561"/>
                    </a:cubicBezTo>
                    <a:cubicBezTo>
                      <a:pt x="2201" y="561"/>
                      <a:pt x="2191" y="562"/>
                      <a:pt x="2182" y="562"/>
                    </a:cubicBezTo>
                    <a:cubicBezTo>
                      <a:pt x="2138" y="562"/>
                      <a:pt x="2099" y="555"/>
                      <a:pt x="2065" y="543"/>
                    </a:cubicBezTo>
                    <a:moveTo>
                      <a:pt x="2431" y="538"/>
                    </a:moveTo>
                    <a:cubicBezTo>
                      <a:pt x="2378" y="546"/>
                      <a:pt x="2323" y="552"/>
                      <a:pt x="2267" y="557"/>
                    </a:cubicBezTo>
                    <a:cubicBezTo>
                      <a:pt x="2270" y="558"/>
                      <a:pt x="2273" y="560"/>
                      <a:pt x="2276" y="561"/>
                    </a:cubicBezTo>
                    <a:cubicBezTo>
                      <a:pt x="2324" y="557"/>
                      <a:pt x="2371" y="552"/>
                      <a:pt x="2417" y="545"/>
                    </a:cubicBezTo>
                    <a:cubicBezTo>
                      <a:pt x="2422" y="543"/>
                      <a:pt x="2426" y="541"/>
                      <a:pt x="2431" y="538"/>
                    </a:cubicBezTo>
                    <a:moveTo>
                      <a:pt x="2049" y="537"/>
                    </a:moveTo>
                    <a:cubicBezTo>
                      <a:pt x="2051" y="540"/>
                      <a:pt x="2054" y="543"/>
                      <a:pt x="2056" y="545"/>
                    </a:cubicBezTo>
                    <a:cubicBezTo>
                      <a:pt x="2058" y="546"/>
                      <a:pt x="2060" y="547"/>
                      <a:pt x="2062" y="547"/>
                    </a:cubicBezTo>
                    <a:cubicBezTo>
                      <a:pt x="2060" y="545"/>
                      <a:pt x="2058" y="542"/>
                      <a:pt x="2056" y="540"/>
                    </a:cubicBezTo>
                    <a:cubicBezTo>
                      <a:pt x="2054" y="539"/>
                      <a:pt x="2051" y="538"/>
                      <a:pt x="2049" y="537"/>
                    </a:cubicBezTo>
                    <a:moveTo>
                      <a:pt x="2032" y="530"/>
                    </a:moveTo>
                    <a:cubicBezTo>
                      <a:pt x="2036" y="533"/>
                      <a:pt x="2039" y="537"/>
                      <a:pt x="2042" y="540"/>
                    </a:cubicBezTo>
                    <a:cubicBezTo>
                      <a:pt x="2043" y="540"/>
                      <a:pt x="2045" y="541"/>
                      <a:pt x="2046" y="541"/>
                    </a:cubicBezTo>
                    <a:cubicBezTo>
                      <a:pt x="2044" y="539"/>
                      <a:pt x="2041" y="536"/>
                      <a:pt x="2039" y="533"/>
                    </a:cubicBezTo>
                    <a:cubicBezTo>
                      <a:pt x="2037" y="532"/>
                      <a:pt x="2034" y="531"/>
                      <a:pt x="2032" y="530"/>
                    </a:cubicBezTo>
                    <a:moveTo>
                      <a:pt x="2015" y="522"/>
                    </a:moveTo>
                    <a:cubicBezTo>
                      <a:pt x="2019" y="525"/>
                      <a:pt x="2023" y="529"/>
                      <a:pt x="2027" y="532"/>
                    </a:cubicBezTo>
                    <a:cubicBezTo>
                      <a:pt x="2025" y="529"/>
                      <a:pt x="2022" y="527"/>
                      <a:pt x="2019" y="524"/>
                    </a:cubicBezTo>
                    <a:cubicBezTo>
                      <a:pt x="2018" y="523"/>
                      <a:pt x="2017" y="522"/>
                      <a:pt x="2015" y="522"/>
                    </a:cubicBezTo>
                    <a:moveTo>
                      <a:pt x="4" y="518"/>
                    </a:moveTo>
                    <a:cubicBezTo>
                      <a:pt x="1" y="521"/>
                      <a:pt x="0" y="522"/>
                      <a:pt x="0" y="522"/>
                    </a:cubicBezTo>
                    <a:cubicBezTo>
                      <a:pt x="1" y="523"/>
                      <a:pt x="1" y="523"/>
                      <a:pt x="1" y="523"/>
                    </a:cubicBezTo>
                    <a:cubicBezTo>
                      <a:pt x="4" y="518"/>
                      <a:pt x="4" y="518"/>
                      <a:pt x="4" y="518"/>
                    </a:cubicBezTo>
                    <a:moveTo>
                      <a:pt x="2807" y="444"/>
                    </a:moveTo>
                    <a:cubicBezTo>
                      <a:pt x="2699" y="484"/>
                      <a:pt x="2575" y="516"/>
                      <a:pt x="2441" y="537"/>
                    </a:cubicBezTo>
                    <a:cubicBezTo>
                      <a:pt x="2437" y="539"/>
                      <a:pt x="2432" y="541"/>
                      <a:pt x="2428" y="544"/>
                    </a:cubicBezTo>
                    <a:cubicBezTo>
                      <a:pt x="2568" y="523"/>
                      <a:pt x="2698" y="490"/>
                      <a:pt x="2810" y="448"/>
                    </a:cubicBezTo>
                    <a:cubicBezTo>
                      <a:pt x="2809" y="446"/>
                      <a:pt x="2808" y="445"/>
                      <a:pt x="2807" y="444"/>
                    </a:cubicBezTo>
                    <a:moveTo>
                      <a:pt x="3000" y="350"/>
                    </a:moveTo>
                    <a:cubicBezTo>
                      <a:pt x="2947" y="384"/>
                      <a:pt x="2885" y="414"/>
                      <a:pt x="2815" y="441"/>
                    </a:cubicBezTo>
                    <a:cubicBezTo>
                      <a:pt x="2816" y="442"/>
                      <a:pt x="2818" y="443"/>
                      <a:pt x="2819" y="445"/>
                    </a:cubicBezTo>
                    <a:cubicBezTo>
                      <a:pt x="2888" y="418"/>
                      <a:pt x="2950" y="388"/>
                      <a:pt x="3003" y="354"/>
                    </a:cubicBezTo>
                    <a:cubicBezTo>
                      <a:pt x="3000" y="350"/>
                      <a:pt x="3000" y="350"/>
                      <a:pt x="3000" y="350"/>
                    </a:cubicBezTo>
                    <a:moveTo>
                      <a:pt x="186" y="335"/>
                    </a:moveTo>
                    <a:cubicBezTo>
                      <a:pt x="85" y="423"/>
                      <a:pt x="19" y="499"/>
                      <a:pt x="4" y="518"/>
                    </a:cubicBezTo>
                    <a:cubicBezTo>
                      <a:pt x="4" y="518"/>
                      <a:pt x="5" y="519"/>
                      <a:pt x="8" y="520"/>
                    </a:cubicBezTo>
                    <a:cubicBezTo>
                      <a:pt x="25" y="500"/>
                      <a:pt x="90" y="424"/>
                      <a:pt x="191" y="337"/>
                    </a:cubicBezTo>
                    <a:cubicBezTo>
                      <a:pt x="189" y="336"/>
                      <a:pt x="188" y="335"/>
                      <a:pt x="186" y="335"/>
                    </a:cubicBezTo>
                    <a:moveTo>
                      <a:pt x="246" y="285"/>
                    </a:moveTo>
                    <a:cubicBezTo>
                      <a:pt x="227" y="300"/>
                      <a:pt x="210" y="315"/>
                      <a:pt x="193" y="329"/>
                    </a:cubicBezTo>
                    <a:cubicBezTo>
                      <a:pt x="194" y="330"/>
                      <a:pt x="196" y="330"/>
                      <a:pt x="198" y="331"/>
                    </a:cubicBezTo>
                    <a:cubicBezTo>
                      <a:pt x="214" y="317"/>
                      <a:pt x="231" y="303"/>
                      <a:pt x="250" y="288"/>
                    </a:cubicBezTo>
                    <a:cubicBezTo>
                      <a:pt x="248" y="287"/>
                      <a:pt x="247" y="286"/>
                      <a:pt x="246" y="285"/>
                    </a:cubicBezTo>
                    <a:moveTo>
                      <a:pt x="1694" y="281"/>
                    </a:moveTo>
                    <a:cubicBezTo>
                      <a:pt x="1693" y="282"/>
                      <a:pt x="1691" y="283"/>
                      <a:pt x="1689" y="284"/>
                    </a:cubicBezTo>
                    <a:cubicBezTo>
                      <a:pt x="1728" y="311"/>
                      <a:pt x="1762" y="336"/>
                      <a:pt x="1792" y="361"/>
                    </a:cubicBezTo>
                    <a:cubicBezTo>
                      <a:pt x="1794" y="362"/>
                      <a:pt x="1795" y="363"/>
                      <a:pt x="1797" y="364"/>
                    </a:cubicBezTo>
                    <a:cubicBezTo>
                      <a:pt x="1801" y="368"/>
                      <a:pt x="1806" y="372"/>
                      <a:pt x="1810" y="375"/>
                    </a:cubicBezTo>
                    <a:cubicBezTo>
                      <a:pt x="1812" y="376"/>
                      <a:pt x="1813" y="378"/>
                      <a:pt x="1815" y="379"/>
                    </a:cubicBezTo>
                    <a:cubicBezTo>
                      <a:pt x="1819" y="382"/>
                      <a:pt x="1824" y="386"/>
                      <a:pt x="1828" y="390"/>
                    </a:cubicBezTo>
                    <a:cubicBezTo>
                      <a:pt x="1830" y="391"/>
                      <a:pt x="1831" y="392"/>
                      <a:pt x="1833" y="393"/>
                    </a:cubicBezTo>
                    <a:cubicBezTo>
                      <a:pt x="1837" y="397"/>
                      <a:pt x="1841" y="400"/>
                      <a:pt x="1845" y="404"/>
                    </a:cubicBezTo>
                    <a:cubicBezTo>
                      <a:pt x="1847" y="405"/>
                      <a:pt x="1849" y="407"/>
                      <a:pt x="1851" y="408"/>
                    </a:cubicBezTo>
                    <a:cubicBezTo>
                      <a:pt x="1852" y="409"/>
                      <a:pt x="1854" y="411"/>
                      <a:pt x="1856" y="412"/>
                    </a:cubicBezTo>
                    <a:cubicBezTo>
                      <a:pt x="1858" y="414"/>
                      <a:pt x="1860" y="416"/>
                      <a:pt x="1862" y="418"/>
                    </a:cubicBezTo>
                    <a:cubicBezTo>
                      <a:pt x="1864" y="419"/>
                      <a:pt x="1866" y="421"/>
                      <a:pt x="1868" y="422"/>
                    </a:cubicBezTo>
                    <a:cubicBezTo>
                      <a:pt x="1872" y="425"/>
                      <a:pt x="1875" y="428"/>
                      <a:pt x="1879" y="431"/>
                    </a:cubicBezTo>
                    <a:cubicBezTo>
                      <a:pt x="1881" y="433"/>
                      <a:pt x="1883" y="434"/>
                      <a:pt x="1885" y="436"/>
                    </a:cubicBezTo>
                    <a:cubicBezTo>
                      <a:pt x="1888" y="439"/>
                      <a:pt x="1891" y="441"/>
                      <a:pt x="1894" y="444"/>
                    </a:cubicBezTo>
                    <a:cubicBezTo>
                      <a:pt x="1897" y="446"/>
                      <a:pt x="1899" y="448"/>
                      <a:pt x="1902" y="450"/>
                    </a:cubicBezTo>
                    <a:cubicBezTo>
                      <a:pt x="1904" y="452"/>
                      <a:pt x="1907" y="454"/>
                      <a:pt x="1910" y="456"/>
                    </a:cubicBezTo>
                    <a:cubicBezTo>
                      <a:pt x="1913" y="458"/>
                      <a:pt x="1916" y="461"/>
                      <a:pt x="1919" y="463"/>
                    </a:cubicBezTo>
                    <a:cubicBezTo>
                      <a:pt x="1920" y="464"/>
                      <a:pt x="1922" y="465"/>
                      <a:pt x="1923" y="467"/>
                    </a:cubicBezTo>
                    <a:cubicBezTo>
                      <a:pt x="1926" y="468"/>
                      <a:pt x="1928" y="470"/>
                      <a:pt x="1931" y="472"/>
                    </a:cubicBezTo>
                    <a:cubicBezTo>
                      <a:pt x="1943" y="482"/>
                      <a:pt x="1955" y="490"/>
                      <a:pt x="1967" y="499"/>
                    </a:cubicBezTo>
                    <a:cubicBezTo>
                      <a:pt x="1977" y="505"/>
                      <a:pt x="1987" y="512"/>
                      <a:pt x="1997" y="517"/>
                    </a:cubicBezTo>
                    <a:cubicBezTo>
                      <a:pt x="1986" y="509"/>
                      <a:pt x="1974" y="500"/>
                      <a:pt x="1963" y="490"/>
                    </a:cubicBezTo>
                    <a:cubicBezTo>
                      <a:pt x="1960" y="487"/>
                      <a:pt x="1956" y="485"/>
                      <a:pt x="1953" y="483"/>
                    </a:cubicBezTo>
                    <a:cubicBezTo>
                      <a:pt x="1952" y="482"/>
                      <a:pt x="1950" y="481"/>
                      <a:pt x="1948" y="480"/>
                    </a:cubicBezTo>
                    <a:cubicBezTo>
                      <a:pt x="1945" y="477"/>
                      <a:pt x="1941" y="474"/>
                      <a:pt x="1937" y="471"/>
                    </a:cubicBezTo>
                    <a:cubicBezTo>
                      <a:pt x="1934" y="469"/>
                      <a:pt x="1932" y="467"/>
                      <a:pt x="1929" y="465"/>
                    </a:cubicBezTo>
                    <a:cubicBezTo>
                      <a:pt x="1927" y="463"/>
                      <a:pt x="1924" y="461"/>
                      <a:pt x="1921" y="459"/>
                    </a:cubicBezTo>
                    <a:cubicBezTo>
                      <a:pt x="1917" y="456"/>
                      <a:pt x="1914" y="453"/>
                      <a:pt x="1911" y="451"/>
                    </a:cubicBezTo>
                    <a:cubicBezTo>
                      <a:pt x="1908" y="449"/>
                      <a:pt x="1906" y="447"/>
                      <a:pt x="1904" y="445"/>
                    </a:cubicBezTo>
                    <a:cubicBezTo>
                      <a:pt x="1900" y="442"/>
                      <a:pt x="1896" y="439"/>
                      <a:pt x="1893" y="436"/>
                    </a:cubicBezTo>
                    <a:cubicBezTo>
                      <a:pt x="1891" y="435"/>
                      <a:pt x="1889" y="433"/>
                      <a:pt x="1887" y="432"/>
                    </a:cubicBezTo>
                    <a:cubicBezTo>
                      <a:pt x="1883" y="428"/>
                      <a:pt x="1879" y="425"/>
                      <a:pt x="1875" y="422"/>
                    </a:cubicBezTo>
                    <a:cubicBezTo>
                      <a:pt x="1873" y="420"/>
                      <a:pt x="1871" y="419"/>
                      <a:pt x="1870" y="417"/>
                    </a:cubicBezTo>
                    <a:cubicBezTo>
                      <a:pt x="1866" y="414"/>
                      <a:pt x="1862" y="411"/>
                      <a:pt x="1859" y="408"/>
                    </a:cubicBezTo>
                    <a:cubicBezTo>
                      <a:pt x="1858" y="408"/>
                      <a:pt x="1858" y="408"/>
                      <a:pt x="1857" y="407"/>
                    </a:cubicBezTo>
                    <a:cubicBezTo>
                      <a:pt x="1855" y="406"/>
                      <a:pt x="1854" y="404"/>
                      <a:pt x="1852" y="403"/>
                    </a:cubicBezTo>
                    <a:cubicBezTo>
                      <a:pt x="1848" y="399"/>
                      <a:pt x="1843" y="396"/>
                      <a:pt x="1839" y="392"/>
                    </a:cubicBezTo>
                    <a:cubicBezTo>
                      <a:pt x="1837" y="391"/>
                      <a:pt x="1836" y="390"/>
                      <a:pt x="1834" y="388"/>
                    </a:cubicBezTo>
                    <a:cubicBezTo>
                      <a:pt x="1830" y="385"/>
                      <a:pt x="1825" y="381"/>
                      <a:pt x="1821" y="377"/>
                    </a:cubicBezTo>
                    <a:cubicBezTo>
                      <a:pt x="1819" y="376"/>
                      <a:pt x="1818" y="375"/>
                      <a:pt x="1816" y="374"/>
                    </a:cubicBezTo>
                    <a:cubicBezTo>
                      <a:pt x="1811" y="370"/>
                      <a:pt x="1807" y="366"/>
                      <a:pt x="1802" y="362"/>
                    </a:cubicBezTo>
                    <a:cubicBezTo>
                      <a:pt x="1801" y="361"/>
                      <a:pt x="1799" y="360"/>
                      <a:pt x="1798" y="359"/>
                    </a:cubicBezTo>
                    <a:cubicBezTo>
                      <a:pt x="1767" y="334"/>
                      <a:pt x="1733" y="308"/>
                      <a:pt x="1694" y="281"/>
                    </a:cubicBezTo>
                    <a:moveTo>
                      <a:pt x="1553" y="191"/>
                    </a:moveTo>
                    <a:cubicBezTo>
                      <a:pt x="1551" y="192"/>
                      <a:pt x="1550" y="193"/>
                      <a:pt x="1548" y="194"/>
                    </a:cubicBezTo>
                    <a:cubicBezTo>
                      <a:pt x="1598" y="223"/>
                      <a:pt x="1643" y="251"/>
                      <a:pt x="1682" y="279"/>
                    </a:cubicBezTo>
                    <a:cubicBezTo>
                      <a:pt x="1684" y="278"/>
                      <a:pt x="1685" y="277"/>
                      <a:pt x="1687" y="276"/>
                    </a:cubicBezTo>
                    <a:cubicBezTo>
                      <a:pt x="1647" y="249"/>
                      <a:pt x="1603" y="220"/>
                      <a:pt x="1553" y="191"/>
                    </a:cubicBezTo>
                    <a:moveTo>
                      <a:pt x="519" y="111"/>
                    </a:moveTo>
                    <a:cubicBezTo>
                      <a:pt x="517" y="112"/>
                      <a:pt x="515" y="113"/>
                      <a:pt x="513" y="114"/>
                    </a:cubicBezTo>
                    <a:cubicBezTo>
                      <a:pt x="511" y="115"/>
                      <a:pt x="510" y="115"/>
                      <a:pt x="508" y="116"/>
                    </a:cubicBezTo>
                    <a:cubicBezTo>
                      <a:pt x="506" y="117"/>
                      <a:pt x="503" y="119"/>
                      <a:pt x="501" y="120"/>
                    </a:cubicBezTo>
                    <a:cubicBezTo>
                      <a:pt x="464" y="139"/>
                      <a:pt x="426" y="160"/>
                      <a:pt x="389" y="183"/>
                    </a:cubicBezTo>
                    <a:cubicBezTo>
                      <a:pt x="340" y="215"/>
                      <a:pt x="294" y="248"/>
                      <a:pt x="252" y="280"/>
                    </a:cubicBezTo>
                    <a:cubicBezTo>
                      <a:pt x="253" y="281"/>
                      <a:pt x="255" y="282"/>
                      <a:pt x="256" y="283"/>
                    </a:cubicBezTo>
                    <a:cubicBezTo>
                      <a:pt x="297" y="251"/>
                      <a:pt x="343" y="218"/>
                      <a:pt x="392" y="188"/>
                    </a:cubicBezTo>
                    <a:cubicBezTo>
                      <a:pt x="426" y="166"/>
                      <a:pt x="464" y="144"/>
                      <a:pt x="504" y="124"/>
                    </a:cubicBezTo>
                    <a:cubicBezTo>
                      <a:pt x="509" y="119"/>
                      <a:pt x="514" y="115"/>
                      <a:pt x="519" y="111"/>
                    </a:cubicBezTo>
                    <a:moveTo>
                      <a:pt x="1307" y="70"/>
                    </a:moveTo>
                    <a:cubicBezTo>
                      <a:pt x="1306" y="71"/>
                      <a:pt x="1304" y="72"/>
                      <a:pt x="1302" y="73"/>
                    </a:cubicBezTo>
                    <a:cubicBezTo>
                      <a:pt x="1305" y="74"/>
                      <a:pt x="1307" y="75"/>
                      <a:pt x="1310" y="76"/>
                    </a:cubicBezTo>
                    <a:cubicBezTo>
                      <a:pt x="1399" y="114"/>
                      <a:pt x="1474" y="152"/>
                      <a:pt x="1540" y="189"/>
                    </a:cubicBezTo>
                    <a:cubicBezTo>
                      <a:pt x="1542" y="188"/>
                      <a:pt x="1543" y="188"/>
                      <a:pt x="1545" y="187"/>
                    </a:cubicBezTo>
                    <a:cubicBezTo>
                      <a:pt x="1479" y="149"/>
                      <a:pt x="1402" y="110"/>
                      <a:pt x="1311" y="72"/>
                    </a:cubicBezTo>
                    <a:cubicBezTo>
                      <a:pt x="1310" y="71"/>
                      <a:pt x="1309" y="70"/>
                      <a:pt x="1307" y="70"/>
                    </a:cubicBezTo>
                    <a:moveTo>
                      <a:pt x="651" y="56"/>
                    </a:moveTo>
                    <a:cubicBezTo>
                      <a:pt x="643" y="58"/>
                      <a:pt x="635" y="61"/>
                      <a:pt x="627" y="64"/>
                    </a:cubicBezTo>
                    <a:cubicBezTo>
                      <a:pt x="596" y="76"/>
                      <a:pt x="565" y="89"/>
                      <a:pt x="534" y="104"/>
                    </a:cubicBezTo>
                    <a:cubicBezTo>
                      <a:pt x="529" y="108"/>
                      <a:pt x="524" y="112"/>
                      <a:pt x="519" y="116"/>
                    </a:cubicBezTo>
                    <a:cubicBezTo>
                      <a:pt x="520" y="116"/>
                      <a:pt x="521" y="115"/>
                      <a:pt x="522" y="115"/>
                    </a:cubicBezTo>
                    <a:cubicBezTo>
                      <a:pt x="525" y="114"/>
                      <a:pt x="527" y="112"/>
                      <a:pt x="530" y="111"/>
                    </a:cubicBezTo>
                    <a:cubicBezTo>
                      <a:pt x="531" y="111"/>
                      <a:pt x="532" y="110"/>
                      <a:pt x="533" y="110"/>
                    </a:cubicBezTo>
                    <a:cubicBezTo>
                      <a:pt x="536" y="108"/>
                      <a:pt x="539" y="107"/>
                      <a:pt x="542" y="105"/>
                    </a:cubicBezTo>
                    <a:cubicBezTo>
                      <a:pt x="543" y="105"/>
                      <a:pt x="544" y="105"/>
                      <a:pt x="545" y="104"/>
                    </a:cubicBezTo>
                    <a:cubicBezTo>
                      <a:pt x="547" y="103"/>
                      <a:pt x="550" y="102"/>
                      <a:pt x="552" y="101"/>
                    </a:cubicBezTo>
                    <a:cubicBezTo>
                      <a:pt x="585" y="84"/>
                      <a:pt x="618" y="69"/>
                      <a:pt x="651" y="56"/>
                    </a:cubicBezTo>
                    <a:moveTo>
                      <a:pt x="834" y="10"/>
                    </a:moveTo>
                    <a:cubicBezTo>
                      <a:pt x="825" y="11"/>
                      <a:pt x="816" y="13"/>
                      <a:pt x="807" y="14"/>
                    </a:cubicBezTo>
                    <a:cubicBezTo>
                      <a:pt x="789" y="17"/>
                      <a:pt x="771" y="21"/>
                      <a:pt x="753" y="25"/>
                    </a:cubicBezTo>
                    <a:cubicBezTo>
                      <a:pt x="739" y="30"/>
                      <a:pt x="726" y="34"/>
                      <a:pt x="712" y="38"/>
                    </a:cubicBezTo>
                    <a:cubicBezTo>
                      <a:pt x="708" y="41"/>
                      <a:pt x="704" y="43"/>
                      <a:pt x="700" y="45"/>
                    </a:cubicBezTo>
                    <a:cubicBezTo>
                      <a:pt x="709" y="43"/>
                      <a:pt x="718" y="40"/>
                      <a:pt x="727" y="38"/>
                    </a:cubicBezTo>
                    <a:cubicBezTo>
                      <a:pt x="764" y="28"/>
                      <a:pt x="802" y="20"/>
                      <a:pt x="841" y="14"/>
                    </a:cubicBezTo>
                    <a:cubicBezTo>
                      <a:pt x="839" y="13"/>
                      <a:pt x="836" y="11"/>
                      <a:pt x="834" y="10"/>
                    </a:cubicBezTo>
                    <a:moveTo>
                      <a:pt x="966" y="0"/>
                    </a:moveTo>
                    <a:cubicBezTo>
                      <a:pt x="924" y="0"/>
                      <a:pt x="882" y="3"/>
                      <a:pt x="840" y="9"/>
                    </a:cubicBezTo>
                    <a:cubicBezTo>
                      <a:pt x="842" y="10"/>
                      <a:pt x="845" y="12"/>
                      <a:pt x="847" y="13"/>
                    </a:cubicBezTo>
                    <a:cubicBezTo>
                      <a:pt x="886" y="8"/>
                      <a:pt x="927" y="5"/>
                      <a:pt x="968" y="5"/>
                    </a:cubicBezTo>
                    <a:cubicBezTo>
                      <a:pt x="1072" y="5"/>
                      <a:pt x="1181" y="24"/>
                      <a:pt x="1293" y="69"/>
                    </a:cubicBezTo>
                    <a:cubicBezTo>
                      <a:pt x="1295" y="68"/>
                      <a:pt x="1296" y="67"/>
                      <a:pt x="1298" y="66"/>
                    </a:cubicBezTo>
                    <a:cubicBezTo>
                      <a:pt x="1190" y="22"/>
                      <a:pt x="1079" y="0"/>
                      <a:pt x="96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7" name="Freeform 17">
                <a:extLst>
                  <a:ext uri="{FF2B5EF4-FFF2-40B4-BE49-F238E27FC236}">
                    <a16:creationId xmlns:a16="http://schemas.microsoft.com/office/drawing/2014/main" id="{8BB4BE42-0E5F-406F-B10D-00EBE55EB084}"/>
                  </a:ext>
                </a:extLst>
              </p:cNvPr>
              <p:cNvSpPr>
                <a:spLocks noEditPoints="1"/>
              </p:cNvSpPr>
              <p:nvPr/>
            </p:nvSpPr>
            <p:spPr bwMode="auto">
              <a:xfrm>
                <a:off x="4" y="1232"/>
                <a:ext cx="5754" cy="1164"/>
              </a:xfrm>
              <a:custGeom>
                <a:avLst/>
                <a:gdLst>
                  <a:gd name="T0" fmla="*/ 2319 w 3003"/>
                  <a:gd name="T1" fmla="*/ 595 h 606"/>
                  <a:gd name="T2" fmla="*/ 2364 w 3003"/>
                  <a:gd name="T3" fmla="*/ 588 h 606"/>
                  <a:gd name="T4" fmla="*/ 2204 w 3003"/>
                  <a:gd name="T5" fmla="*/ 606 h 606"/>
                  <a:gd name="T6" fmla="*/ 2316 w 3003"/>
                  <a:gd name="T7" fmla="*/ 598 h 606"/>
                  <a:gd name="T8" fmla="*/ 2205 w 3003"/>
                  <a:gd name="T9" fmla="*/ 602 h 606"/>
                  <a:gd name="T10" fmla="*/ 2072 w 3003"/>
                  <a:gd name="T11" fmla="*/ 580 h 606"/>
                  <a:gd name="T12" fmla="*/ 2063 w 3003"/>
                  <a:gd name="T13" fmla="*/ 570 h 606"/>
                  <a:gd name="T14" fmla="*/ 2050 w 3003"/>
                  <a:gd name="T15" fmla="*/ 564 h 606"/>
                  <a:gd name="T16" fmla="*/ 0 w 3003"/>
                  <a:gd name="T17" fmla="*/ 575 h 606"/>
                  <a:gd name="T18" fmla="*/ 19 w 3003"/>
                  <a:gd name="T19" fmla="*/ 552 h 606"/>
                  <a:gd name="T20" fmla="*/ 2366 w 3003"/>
                  <a:gd name="T21" fmla="*/ 590 h 606"/>
                  <a:gd name="T22" fmla="*/ 2813 w 3003"/>
                  <a:gd name="T23" fmla="*/ 469 h 606"/>
                  <a:gd name="T24" fmla="*/ 2825 w 3003"/>
                  <a:gd name="T25" fmla="*/ 469 h 606"/>
                  <a:gd name="T26" fmla="*/ 205 w 3003"/>
                  <a:gd name="T27" fmla="*/ 361 h 606"/>
                  <a:gd name="T28" fmla="*/ 210 w 3003"/>
                  <a:gd name="T29" fmla="*/ 364 h 606"/>
                  <a:gd name="T30" fmla="*/ 212 w 3003"/>
                  <a:gd name="T31" fmla="*/ 356 h 606"/>
                  <a:gd name="T32" fmla="*/ 259 w 3003"/>
                  <a:gd name="T33" fmla="*/ 315 h 606"/>
                  <a:gd name="T34" fmla="*/ 1813 w 3003"/>
                  <a:gd name="T35" fmla="*/ 371 h 606"/>
                  <a:gd name="T36" fmla="*/ 1835 w 3003"/>
                  <a:gd name="T37" fmla="*/ 391 h 606"/>
                  <a:gd name="T38" fmla="*/ 1866 w 3003"/>
                  <a:gd name="T39" fmla="*/ 419 h 606"/>
                  <a:gd name="T40" fmla="*/ 1887 w 3003"/>
                  <a:gd name="T41" fmla="*/ 439 h 606"/>
                  <a:gd name="T42" fmla="*/ 1904 w 3003"/>
                  <a:gd name="T43" fmla="*/ 455 h 606"/>
                  <a:gd name="T44" fmla="*/ 1930 w 3003"/>
                  <a:gd name="T45" fmla="*/ 478 h 606"/>
                  <a:gd name="T46" fmla="*/ 1952 w 3003"/>
                  <a:gd name="T47" fmla="*/ 499 h 606"/>
                  <a:gd name="T48" fmla="*/ 1997 w 3003"/>
                  <a:gd name="T49" fmla="*/ 535 h 606"/>
                  <a:gd name="T50" fmla="*/ 1985 w 3003"/>
                  <a:gd name="T51" fmla="*/ 520 h 606"/>
                  <a:gd name="T52" fmla="*/ 1963 w 3003"/>
                  <a:gd name="T53" fmla="*/ 501 h 606"/>
                  <a:gd name="T54" fmla="*/ 1939 w 3003"/>
                  <a:gd name="T55" fmla="*/ 480 h 606"/>
                  <a:gd name="T56" fmla="*/ 1911 w 3003"/>
                  <a:gd name="T57" fmla="*/ 455 h 606"/>
                  <a:gd name="T58" fmla="*/ 1892 w 3003"/>
                  <a:gd name="T59" fmla="*/ 436 h 606"/>
                  <a:gd name="T60" fmla="*/ 1872 w 3003"/>
                  <a:gd name="T61" fmla="*/ 418 h 606"/>
                  <a:gd name="T62" fmla="*/ 1841 w 3003"/>
                  <a:gd name="T63" fmla="*/ 390 h 606"/>
                  <a:gd name="T64" fmla="*/ 1818 w 3003"/>
                  <a:gd name="T65" fmla="*/ 369 h 606"/>
                  <a:gd name="T66" fmla="*/ 1576 w 3003"/>
                  <a:gd name="T67" fmla="*/ 196 h 606"/>
                  <a:gd name="T68" fmla="*/ 1581 w 3003"/>
                  <a:gd name="T69" fmla="*/ 193 h 606"/>
                  <a:gd name="T70" fmla="*/ 265 w 3003"/>
                  <a:gd name="T71" fmla="*/ 310 h 606"/>
                  <a:gd name="T72" fmla="*/ 402 w 3003"/>
                  <a:gd name="T73" fmla="*/ 213 h 606"/>
                  <a:gd name="T74" fmla="*/ 1338 w 3003"/>
                  <a:gd name="T75" fmla="*/ 70 h 606"/>
                  <a:gd name="T76" fmla="*/ 1573 w 3003"/>
                  <a:gd name="T77" fmla="*/ 189 h 606"/>
                  <a:gd name="T78" fmla="*/ 651 w 3003"/>
                  <a:gd name="T79" fmla="*/ 74 h 606"/>
                  <a:gd name="T80" fmla="*/ 543 w 3003"/>
                  <a:gd name="T81" fmla="*/ 123 h 606"/>
                  <a:gd name="T82" fmla="*/ 525 w 3003"/>
                  <a:gd name="T83" fmla="*/ 133 h 606"/>
                  <a:gd name="T84" fmla="*/ 496 w 3003"/>
                  <a:gd name="T85" fmla="*/ 155 h 606"/>
                  <a:gd name="T86" fmla="*/ 533 w 3003"/>
                  <a:gd name="T87" fmla="*/ 134 h 606"/>
                  <a:gd name="T88" fmla="*/ 552 w 3003"/>
                  <a:gd name="T89" fmla="*/ 124 h 606"/>
                  <a:gd name="T90" fmla="*/ 568 w 3003"/>
                  <a:gd name="T91" fmla="*/ 117 h 606"/>
                  <a:gd name="T92" fmla="*/ 821 w 3003"/>
                  <a:gd name="T93" fmla="*/ 20 h 606"/>
                  <a:gd name="T94" fmla="*/ 712 w 3003"/>
                  <a:gd name="T95" fmla="*/ 56 h 606"/>
                  <a:gd name="T96" fmla="*/ 821 w 3003"/>
                  <a:gd name="T97" fmla="*/ 20 h 606"/>
                  <a:gd name="T98" fmla="*/ 834 w 3003"/>
                  <a:gd name="T99" fmla="*/ 23 h 606"/>
                  <a:gd name="T100" fmla="*/ 1329 w 3003"/>
                  <a:gd name="T101" fmla="*/ 6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003" h="606">
                    <a:moveTo>
                      <a:pt x="2364" y="588"/>
                    </a:moveTo>
                    <a:cubicBezTo>
                      <a:pt x="2347" y="590"/>
                      <a:pt x="2331" y="592"/>
                      <a:pt x="2315" y="594"/>
                    </a:cubicBezTo>
                    <a:cubicBezTo>
                      <a:pt x="2316" y="594"/>
                      <a:pt x="2317" y="595"/>
                      <a:pt x="2319" y="595"/>
                    </a:cubicBezTo>
                    <a:cubicBezTo>
                      <a:pt x="2321" y="596"/>
                      <a:pt x="2324" y="597"/>
                      <a:pt x="2326" y="597"/>
                    </a:cubicBezTo>
                    <a:cubicBezTo>
                      <a:pt x="2333" y="597"/>
                      <a:pt x="2340" y="596"/>
                      <a:pt x="2347" y="595"/>
                    </a:cubicBezTo>
                    <a:cubicBezTo>
                      <a:pt x="2352" y="593"/>
                      <a:pt x="2358" y="590"/>
                      <a:pt x="2364" y="588"/>
                    </a:cubicBezTo>
                    <a:moveTo>
                      <a:pt x="2078" y="577"/>
                    </a:moveTo>
                    <a:cubicBezTo>
                      <a:pt x="2080" y="580"/>
                      <a:pt x="2082" y="583"/>
                      <a:pt x="2084" y="585"/>
                    </a:cubicBezTo>
                    <a:cubicBezTo>
                      <a:pt x="2120" y="599"/>
                      <a:pt x="2158" y="606"/>
                      <a:pt x="2204" y="606"/>
                    </a:cubicBezTo>
                    <a:cubicBezTo>
                      <a:pt x="2204" y="606"/>
                      <a:pt x="2204" y="606"/>
                      <a:pt x="2204" y="606"/>
                    </a:cubicBezTo>
                    <a:cubicBezTo>
                      <a:pt x="2214" y="606"/>
                      <a:pt x="2223" y="606"/>
                      <a:pt x="2233" y="606"/>
                    </a:cubicBezTo>
                    <a:cubicBezTo>
                      <a:pt x="2261" y="604"/>
                      <a:pt x="2289" y="601"/>
                      <a:pt x="2316" y="598"/>
                    </a:cubicBezTo>
                    <a:cubicBezTo>
                      <a:pt x="2313" y="597"/>
                      <a:pt x="2309" y="596"/>
                      <a:pt x="2305" y="595"/>
                    </a:cubicBezTo>
                    <a:cubicBezTo>
                      <a:pt x="2281" y="597"/>
                      <a:pt x="2257" y="599"/>
                      <a:pt x="2232" y="601"/>
                    </a:cubicBezTo>
                    <a:cubicBezTo>
                      <a:pt x="2223" y="601"/>
                      <a:pt x="2214" y="602"/>
                      <a:pt x="2205" y="602"/>
                    </a:cubicBezTo>
                    <a:cubicBezTo>
                      <a:pt x="2155" y="602"/>
                      <a:pt x="2115" y="593"/>
                      <a:pt x="2078" y="577"/>
                    </a:cubicBezTo>
                    <a:moveTo>
                      <a:pt x="2063" y="570"/>
                    </a:moveTo>
                    <a:cubicBezTo>
                      <a:pt x="2066" y="574"/>
                      <a:pt x="2069" y="577"/>
                      <a:pt x="2072" y="580"/>
                    </a:cubicBezTo>
                    <a:cubicBezTo>
                      <a:pt x="2073" y="581"/>
                      <a:pt x="2074" y="581"/>
                      <a:pt x="2075" y="581"/>
                    </a:cubicBezTo>
                    <a:cubicBezTo>
                      <a:pt x="2072" y="578"/>
                      <a:pt x="2070" y="576"/>
                      <a:pt x="2068" y="573"/>
                    </a:cubicBezTo>
                    <a:cubicBezTo>
                      <a:pt x="2066" y="572"/>
                      <a:pt x="2064" y="571"/>
                      <a:pt x="2063" y="570"/>
                    </a:cubicBezTo>
                    <a:moveTo>
                      <a:pt x="2047" y="562"/>
                    </a:moveTo>
                    <a:cubicBezTo>
                      <a:pt x="2050" y="565"/>
                      <a:pt x="2053" y="568"/>
                      <a:pt x="2056" y="570"/>
                    </a:cubicBezTo>
                    <a:cubicBezTo>
                      <a:pt x="2054" y="568"/>
                      <a:pt x="2052" y="566"/>
                      <a:pt x="2050" y="564"/>
                    </a:cubicBezTo>
                    <a:cubicBezTo>
                      <a:pt x="2049" y="563"/>
                      <a:pt x="2048" y="563"/>
                      <a:pt x="2047" y="562"/>
                    </a:cubicBezTo>
                    <a:moveTo>
                      <a:pt x="19" y="552"/>
                    </a:moveTo>
                    <a:cubicBezTo>
                      <a:pt x="7" y="566"/>
                      <a:pt x="0" y="575"/>
                      <a:pt x="0" y="575"/>
                    </a:cubicBezTo>
                    <a:cubicBezTo>
                      <a:pt x="4" y="578"/>
                      <a:pt x="4" y="578"/>
                      <a:pt x="4" y="578"/>
                    </a:cubicBezTo>
                    <a:cubicBezTo>
                      <a:pt x="4" y="578"/>
                      <a:pt x="11" y="569"/>
                      <a:pt x="23" y="554"/>
                    </a:cubicBezTo>
                    <a:cubicBezTo>
                      <a:pt x="22" y="553"/>
                      <a:pt x="20" y="553"/>
                      <a:pt x="19" y="552"/>
                    </a:cubicBezTo>
                    <a:moveTo>
                      <a:pt x="2813" y="469"/>
                    </a:moveTo>
                    <a:cubicBezTo>
                      <a:pt x="2693" y="518"/>
                      <a:pt x="2543" y="562"/>
                      <a:pt x="2376" y="586"/>
                    </a:cubicBezTo>
                    <a:cubicBezTo>
                      <a:pt x="2373" y="588"/>
                      <a:pt x="2369" y="589"/>
                      <a:pt x="2366" y="590"/>
                    </a:cubicBezTo>
                    <a:cubicBezTo>
                      <a:pt x="2364" y="591"/>
                      <a:pt x="2362" y="592"/>
                      <a:pt x="2359" y="593"/>
                    </a:cubicBezTo>
                    <a:cubicBezTo>
                      <a:pt x="2534" y="570"/>
                      <a:pt x="2692" y="523"/>
                      <a:pt x="2816" y="472"/>
                    </a:cubicBezTo>
                    <a:cubicBezTo>
                      <a:pt x="2815" y="471"/>
                      <a:pt x="2814" y="470"/>
                      <a:pt x="2813" y="469"/>
                    </a:cubicBezTo>
                    <a:moveTo>
                      <a:pt x="3000" y="375"/>
                    </a:moveTo>
                    <a:cubicBezTo>
                      <a:pt x="2954" y="404"/>
                      <a:pt x="2893" y="435"/>
                      <a:pt x="2821" y="465"/>
                    </a:cubicBezTo>
                    <a:cubicBezTo>
                      <a:pt x="2822" y="466"/>
                      <a:pt x="2823" y="468"/>
                      <a:pt x="2825" y="469"/>
                    </a:cubicBezTo>
                    <a:cubicBezTo>
                      <a:pt x="2896" y="439"/>
                      <a:pt x="2957" y="408"/>
                      <a:pt x="3003" y="379"/>
                    </a:cubicBezTo>
                    <a:cubicBezTo>
                      <a:pt x="3000" y="375"/>
                      <a:pt x="3000" y="375"/>
                      <a:pt x="3000" y="375"/>
                    </a:cubicBezTo>
                    <a:moveTo>
                      <a:pt x="205" y="361"/>
                    </a:moveTo>
                    <a:cubicBezTo>
                      <a:pt x="119" y="438"/>
                      <a:pt x="56" y="508"/>
                      <a:pt x="24" y="546"/>
                    </a:cubicBezTo>
                    <a:cubicBezTo>
                      <a:pt x="26" y="546"/>
                      <a:pt x="27" y="547"/>
                      <a:pt x="29" y="548"/>
                    </a:cubicBezTo>
                    <a:cubicBezTo>
                      <a:pt x="61" y="510"/>
                      <a:pt x="124" y="440"/>
                      <a:pt x="210" y="364"/>
                    </a:cubicBezTo>
                    <a:cubicBezTo>
                      <a:pt x="208" y="363"/>
                      <a:pt x="207" y="362"/>
                      <a:pt x="205" y="361"/>
                    </a:cubicBezTo>
                    <a:moveTo>
                      <a:pt x="259" y="315"/>
                    </a:moveTo>
                    <a:cubicBezTo>
                      <a:pt x="243" y="328"/>
                      <a:pt x="227" y="342"/>
                      <a:pt x="212" y="356"/>
                    </a:cubicBezTo>
                    <a:cubicBezTo>
                      <a:pt x="213" y="356"/>
                      <a:pt x="215" y="357"/>
                      <a:pt x="217" y="358"/>
                    </a:cubicBezTo>
                    <a:cubicBezTo>
                      <a:pt x="231" y="345"/>
                      <a:pt x="247" y="331"/>
                      <a:pt x="263" y="318"/>
                    </a:cubicBezTo>
                    <a:cubicBezTo>
                      <a:pt x="262" y="317"/>
                      <a:pt x="260" y="316"/>
                      <a:pt x="259" y="315"/>
                    </a:cubicBezTo>
                    <a:moveTo>
                      <a:pt x="1717" y="286"/>
                    </a:moveTo>
                    <a:cubicBezTo>
                      <a:pt x="1716" y="287"/>
                      <a:pt x="1714" y="288"/>
                      <a:pt x="1713" y="289"/>
                    </a:cubicBezTo>
                    <a:cubicBezTo>
                      <a:pt x="1750" y="317"/>
                      <a:pt x="1783" y="345"/>
                      <a:pt x="1813" y="371"/>
                    </a:cubicBezTo>
                    <a:cubicBezTo>
                      <a:pt x="1815" y="372"/>
                      <a:pt x="1816" y="374"/>
                      <a:pt x="1817" y="375"/>
                    </a:cubicBezTo>
                    <a:cubicBezTo>
                      <a:pt x="1822" y="379"/>
                      <a:pt x="1827" y="383"/>
                      <a:pt x="1831" y="387"/>
                    </a:cubicBezTo>
                    <a:cubicBezTo>
                      <a:pt x="1833" y="388"/>
                      <a:pt x="1834" y="390"/>
                      <a:pt x="1835" y="391"/>
                    </a:cubicBezTo>
                    <a:cubicBezTo>
                      <a:pt x="1840" y="395"/>
                      <a:pt x="1844" y="399"/>
                      <a:pt x="1849" y="403"/>
                    </a:cubicBezTo>
                    <a:cubicBezTo>
                      <a:pt x="1850" y="405"/>
                      <a:pt x="1852" y="406"/>
                      <a:pt x="1853" y="407"/>
                    </a:cubicBezTo>
                    <a:cubicBezTo>
                      <a:pt x="1857" y="411"/>
                      <a:pt x="1862" y="415"/>
                      <a:pt x="1866" y="419"/>
                    </a:cubicBezTo>
                    <a:cubicBezTo>
                      <a:pt x="1867" y="421"/>
                      <a:pt x="1869" y="422"/>
                      <a:pt x="1871" y="423"/>
                    </a:cubicBezTo>
                    <a:cubicBezTo>
                      <a:pt x="1875" y="427"/>
                      <a:pt x="1879" y="431"/>
                      <a:pt x="1883" y="435"/>
                    </a:cubicBezTo>
                    <a:cubicBezTo>
                      <a:pt x="1884" y="436"/>
                      <a:pt x="1886" y="438"/>
                      <a:pt x="1887" y="439"/>
                    </a:cubicBezTo>
                    <a:cubicBezTo>
                      <a:pt x="1888" y="439"/>
                      <a:pt x="1888" y="440"/>
                      <a:pt x="1888" y="440"/>
                    </a:cubicBezTo>
                    <a:cubicBezTo>
                      <a:pt x="1892" y="443"/>
                      <a:pt x="1895" y="447"/>
                      <a:pt x="1899" y="450"/>
                    </a:cubicBezTo>
                    <a:cubicBezTo>
                      <a:pt x="1901" y="451"/>
                      <a:pt x="1902" y="453"/>
                      <a:pt x="1904" y="455"/>
                    </a:cubicBezTo>
                    <a:cubicBezTo>
                      <a:pt x="1908" y="458"/>
                      <a:pt x="1911" y="461"/>
                      <a:pt x="1914" y="464"/>
                    </a:cubicBezTo>
                    <a:cubicBezTo>
                      <a:pt x="1916" y="466"/>
                      <a:pt x="1918" y="468"/>
                      <a:pt x="1920" y="470"/>
                    </a:cubicBezTo>
                    <a:cubicBezTo>
                      <a:pt x="1924" y="473"/>
                      <a:pt x="1927" y="476"/>
                      <a:pt x="1930" y="478"/>
                    </a:cubicBezTo>
                    <a:cubicBezTo>
                      <a:pt x="1932" y="481"/>
                      <a:pt x="1934" y="483"/>
                      <a:pt x="1937" y="485"/>
                    </a:cubicBezTo>
                    <a:cubicBezTo>
                      <a:pt x="1939" y="487"/>
                      <a:pt x="1941" y="489"/>
                      <a:pt x="1944" y="491"/>
                    </a:cubicBezTo>
                    <a:cubicBezTo>
                      <a:pt x="1947" y="494"/>
                      <a:pt x="1949" y="496"/>
                      <a:pt x="1952" y="499"/>
                    </a:cubicBezTo>
                    <a:cubicBezTo>
                      <a:pt x="1954" y="500"/>
                      <a:pt x="1955" y="501"/>
                      <a:pt x="1956" y="502"/>
                    </a:cubicBezTo>
                    <a:cubicBezTo>
                      <a:pt x="1959" y="504"/>
                      <a:pt x="1961" y="506"/>
                      <a:pt x="1963" y="508"/>
                    </a:cubicBezTo>
                    <a:cubicBezTo>
                      <a:pt x="1974" y="518"/>
                      <a:pt x="1986" y="527"/>
                      <a:pt x="1997" y="535"/>
                    </a:cubicBezTo>
                    <a:cubicBezTo>
                      <a:pt x="2008" y="543"/>
                      <a:pt x="2018" y="550"/>
                      <a:pt x="2029" y="557"/>
                    </a:cubicBezTo>
                    <a:cubicBezTo>
                      <a:pt x="2017" y="548"/>
                      <a:pt x="2006" y="538"/>
                      <a:pt x="1994" y="527"/>
                    </a:cubicBezTo>
                    <a:cubicBezTo>
                      <a:pt x="1991" y="525"/>
                      <a:pt x="1988" y="522"/>
                      <a:pt x="1985" y="520"/>
                    </a:cubicBezTo>
                    <a:cubicBezTo>
                      <a:pt x="1984" y="519"/>
                      <a:pt x="1982" y="518"/>
                      <a:pt x="1981" y="517"/>
                    </a:cubicBezTo>
                    <a:cubicBezTo>
                      <a:pt x="1977" y="514"/>
                      <a:pt x="1974" y="511"/>
                      <a:pt x="1970" y="508"/>
                    </a:cubicBezTo>
                    <a:cubicBezTo>
                      <a:pt x="1968" y="506"/>
                      <a:pt x="1965" y="503"/>
                      <a:pt x="1963" y="501"/>
                    </a:cubicBezTo>
                    <a:cubicBezTo>
                      <a:pt x="1960" y="499"/>
                      <a:pt x="1957" y="497"/>
                      <a:pt x="1955" y="494"/>
                    </a:cubicBezTo>
                    <a:cubicBezTo>
                      <a:pt x="1952" y="492"/>
                      <a:pt x="1949" y="489"/>
                      <a:pt x="1946" y="486"/>
                    </a:cubicBezTo>
                    <a:cubicBezTo>
                      <a:pt x="1943" y="484"/>
                      <a:pt x="1941" y="482"/>
                      <a:pt x="1939" y="480"/>
                    </a:cubicBezTo>
                    <a:cubicBezTo>
                      <a:pt x="1935" y="477"/>
                      <a:pt x="1932" y="474"/>
                      <a:pt x="1928" y="471"/>
                    </a:cubicBezTo>
                    <a:cubicBezTo>
                      <a:pt x="1926" y="469"/>
                      <a:pt x="1924" y="467"/>
                      <a:pt x="1922" y="465"/>
                    </a:cubicBezTo>
                    <a:cubicBezTo>
                      <a:pt x="1919" y="462"/>
                      <a:pt x="1915" y="458"/>
                      <a:pt x="1911" y="455"/>
                    </a:cubicBezTo>
                    <a:cubicBezTo>
                      <a:pt x="1910" y="453"/>
                      <a:pt x="1908" y="452"/>
                      <a:pt x="1906" y="450"/>
                    </a:cubicBezTo>
                    <a:cubicBezTo>
                      <a:pt x="1902" y="446"/>
                      <a:pt x="1898" y="443"/>
                      <a:pt x="1894" y="439"/>
                    </a:cubicBezTo>
                    <a:cubicBezTo>
                      <a:pt x="1893" y="438"/>
                      <a:pt x="1892" y="437"/>
                      <a:pt x="1892" y="436"/>
                    </a:cubicBezTo>
                    <a:cubicBezTo>
                      <a:pt x="1891" y="436"/>
                      <a:pt x="1890" y="435"/>
                      <a:pt x="1889" y="434"/>
                    </a:cubicBezTo>
                    <a:cubicBezTo>
                      <a:pt x="1885" y="430"/>
                      <a:pt x="1881" y="427"/>
                      <a:pt x="1877" y="423"/>
                    </a:cubicBezTo>
                    <a:cubicBezTo>
                      <a:pt x="1875" y="421"/>
                      <a:pt x="1874" y="420"/>
                      <a:pt x="1872" y="418"/>
                    </a:cubicBezTo>
                    <a:cubicBezTo>
                      <a:pt x="1868" y="414"/>
                      <a:pt x="1863" y="410"/>
                      <a:pt x="1859" y="406"/>
                    </a:cubicBezTo>
                    <a:cubicBezTo>
                      <a:pt x="1858" y="405"/>
                      <a:pt x="1856" y="403"/>
                      <a:pt x="1855" y="402"/>
                    </a:cubicBezTo>
                    <a:cubicBezTo>
                      <a:pt x="1850" y="398"/>
                      <a:pt x="1846" y="394"/>
                      <a:pt x="1841" y="390"/>
                    </a:cubicBezTo>
                    <a:cubicBezTo>
                      <a:pt x="1840" y="388"/>
                      <a:pt x="1838" y="387"/>
                      <a:pt x="1837" y="386"/>
                    </a:cubicBezTo>
                    <a:cubicBezTo>
                      <a:pt x="1832" y="381"/>
                      <a:pt x="1827" y="377"/>
                      <a:pt x="1822" y="373"/>
                    </a:cubicBezTo>
                    <a:cubicBezTo>
                      <a:pt x="1821" y="372"/>
                      <a:pt x="1820" y="371"/>
                      <a:pt x="1818" y="369"/>
                    </a:cubicBezTo>
                    <a:cubicBezTo>
                      <a:pt x="1788" y="343"/>
                      <a:pt x="1755" y="315"/>
                      <a:pt x="1717" y="286"/>
                    </a:cubicBezTo>
                    <a:moveTo>
                      <a:pt x="1581" y="193"/>
                    </a:moveTo>
                    <a:cubicBezTo>
                      <a:pt x="1580" y="194"/>
                      <a:pt x="1578" y="195"/>
                      <a:pt x="1576" y="196"/>
                    </a:cubicBezTo>
                    <a:cubicBezTo>
                      <a:pt x="1625" y="226"/>
                      <a:pt x="1668" y="255"/>
                      <a:pt x="1706" y="283"/>
                    </a:cubicBezTo>
                    <a:cubicBezTo>
                      <a:pt x="1707" y="282"/>
                      <a:pt x="1709" y="282"/>
                      <a:pt x="1710" y="281"/>
                    </a:cubicBezTo>
                    <a:cubicBezTo>
                      <a:pt x="1672" y="252"/>
                      <a:pt x="1630" y="223"/>
                      <a:pt x="1581" y="193"/>
                    </a:cubicBezTo>
                    <a:moveTo>
                      <a:pt x="496" y="149"/>
                    </a:moveTo>
                    <a:cubicBezTo>
                      <a:pt x="464" y="167"/>
                      <a:pt x="432" y="188"/>
                      <a:pt x="399" y="209"/>
                    </a:cubicBezTo>
                    <a:cubicBezTo>
                      <a:pt x="351" y="242"/>
                      <a:pt x="306" y="276"/>
                      <a:pt x="265" y="310"/>
                    </a:cubicBezTo>
                    <a:cubicBezTo>
                      <a:pt x="267" y="310"/>
                      <a:pt x="268" y="311"/>
                      <a:pt x="269" y="312"/>
                    </a:cubicBezTo>
                    <a:cubicBezTo>
                      <a:pt x="269" y="312"/>
                      <a:pt x="269" y="313"/>
                      <a:pt x="269" y="313"/>
                    </a:cubicBezTo>
                    <a:cubicBezTo>
                      <a:pt x="310" y="279"/>
                      <a:pt x="354" y="246"/>
                      <a:pt x="402" y="213"/>
                    </a:cubicBezTo>
                    <a:cubicBezTo>
                      <a:pt x="426" y="197"/>
                      <a:pt x="452" y="180"/>
                      <a:pt x="479" y="165"/>
                    </a:cubicBezTo>
                    <a:cubicBezTo>
                      <a:pt x="485" y="159"/>
                      <a:pt x="491" y="154"/>
                      <a:pt x="496" y="149"/>
                    </a:cubicBezTo>
                    <a:moveTo>
                      <a:pt x="1338" y="70"/>
                    </a:moveTo>
                    <a:cubicBezTo>
                      <a:pt x="1337" y="71"/>
                      <a:pt x="1335" y="72"/>
                      <a:pt x="1333" y="73"/>
                    </a:cubicBezTo>
                    <a:cubicBezTo>
                      <a:pt x="1425" y="112"/>
                      <a:pt x="1502" y="152"/>
                      <a:pt x="1569" y="191"/>
                    </a:cubicBezTo>
                    <a:cubicBezTo>
                      <a:pt x="1570" y="190"/>
                      <a:pt x="1572" y="190"/>
                      <a:pt x="1573" y="189"/>
                    </a:cubicBezTo>
                    <a:cubicBezTo>
                      <a:pt x="1507" y="149"/>
                      <a:pt x="1430" y="109"/>
                      <a:pt x="1338" y="70"/>
                    </a:cubicBezTo>
                    <a:moveTo>
                      <a:pt x="675" y="64"/>
                    </a:moveTo>
                    <a:cubicBezTo>
                      <a:pt x="667" y="67"/>
                      <a:pt x="659" y="70"/>
                      <a:pt x="651" y="74"/>
                    </a:cubicBezTo>
                    <a:cubicBezTo>
                      <a:pt x="618" y="87"/>
                      <a:pt x="585" y="102"/>
                      <a:pt x="552" y="119"/>
                    </a:cubicBezTo>
                    <a:cubicBezTo>
                      <a:pt x="550" y="120"/>
                      <a:pt x="548" y="121"/>
                      <a:pt x="545" y="122"/>
                    </a:cubicBezTo>
                    <a:cubicBezTo>
                      <a:pt x="545" y="123"/>
                      <a:pt x="544" y="123"/>
                      <a:pt x="543" y="123"/>
                    </a:cubicBezTo>
                    <a:cubicBezTo>
                      <a:pt x="540" y="125"/>
                      <a:pt x="537" y="126"/>
                      <a:pt x="535" y="128"/>
                    </a:cubicBezTo>
                    <a:cubicBezTo>
                      <a:pt x="534" y="128"/>
                      <a:pt x="533" y="129"/>
                      <a:pt x="532" y="129"/>
                    </a:cubicBezTo>
                    <a:cubicBezTo>
                      <a:pt x="529" y="131"/>
                      <a:pt x="527" y="132"/>
                      <a:pt x="525" y="133"/>
                    </a:cubicBezTo>
                    <a:cubicBezTo>
                      <a:pt x="523" y="134"/>
                      <a:pt x="521" y="135"/>
                      <a:pt x="519" y="136"/>
                    </a:cubicBezTo>
                    <a:cubicBezTo>
                      <a:pt x="517" y="137"/>
                      <a:pt x="515" y="138"/>
                      <a:pt x="514" y="139"/>
                    </a:cubicBezTo>
                    <a:cubicBezTo>
                      <a:pt x="508" y="144"/>
                      <a:pt x="502" y="149"/>
                      <a:pt x="496" y="155"/>
                    </a:cubicBezTo>
                    <a:cubicBezTo>
                      <a:pt x="504" y="150"/>
                      <a:pt x="512" y="146"/>
                      <a:pt x="520" y="141"/>
                    </a:cubicBezTo>
                    <a:cubicBezTo>
                      <a:pt x="522" y="140"/>
                      <a:pt x="524" y="139"/>
                      <a:pt x="527" y="138"/>
                    </a:cubicBezTo>
                    <a:cubicBezTo>
                      <a:pt x="529" y="137"/>
                      <a:pt x="531" y="136"/>
                      <a:pt x="533" y="134"/>
                    </a:cubicBezTo>
                    <a:cubicBezTo>
                      <a:pt x="535" y="133"/>
                      <a:pt x="538" y="132"/>
                      <a:pt x="540" y="131"/>
                    </a:cubicBezTo>
                    <a:cubicBezTo>
                      <a:pt x="541" y="130"/>
                      <a:pt x="543" y="129"/>
                      <a:pt x="544" y="129"/>
                    </a:cubicBezTo>
                    <a:cubicBezTo>
                      <a:pt x="547" y="127"/>
                      <a:pt x="550" y="126"/>
                      <a:pt x="552" y="124"/>
                    </a:cubicBezTo>
                    <a:cubicBezTo>
                      <a:pt x="554" y="124"/>
                      <a:pt x="555" y="123"/>
                      <a:pt x="556" y="123"/>
                    </a:cubicBezTo>
                    <a:cubicBezTo>
                      <a:pt x="559" y="121"/>
                      <a:pt x="562" y="119"/>
                      <a:pt x="565" y="118"/>
                    </a:cubicBezTo>
                    <a:cubicBezTo>
                      <a:pt x="566" y="117"/>
                      <a:pt x="567" y="117"/>
                      <a:pt x="568" y="117"/>
                    </a:cubicBezTo>
                    <a:cubicBezTo>
                      <a:pt x="569" y="116"/>
                      <a:pt x="571" y="115"/>
                      <a:pt x="573" y="114"/>
                    </a:cubicBezTo>
                    <a:cubicBezTo>
                      <a:pt x="607" y="96"/>
                      <a:pt x="641" y="79"/>
                      <a:pt x="675" y="64"/>
                    </a:cubicBezTo>
                    <a:moveTo>
                      <a:pt x="821" y="20"/>
                    </a:moveTo>
                    <a:cubicBezTo>
                      <a:pt x="808" y="23"/>
                      <a:pt x="794" y="27"/>
                      <a:pt x="780" y="30"/>
                    </a:cubicBezTo>
                    <a:cubicBezTo>
                      <a:pt x="761" y="36"/>
                      <a:pt x="742" y="43"/>
                      <a:pt x="724" y="50"/>
                    </a:cubicBezTo>
                    <a:cubicBezTo>
                      <a:pt x="720" y="52"/>
                      <a:pt x="716" y="54"/>
                      <a:pt x="712" y="56"/>
                    </a:cubicBezTo>
                    <a:cubicBezTo>
                      <a:pt x="726" y="52"/>
                      <a:pt x="739" y="48"/>
                      <a:pt x="753" y="43"/>
                    </a:cubicBezTo>
                    <a:cubicBezTo>
                      <a:pt x="778" y="36"/>
                      <a:pt x="803" y="30"/>
                      <a:pt x="828" y="24"/>
                    </a:cubicBezTo>
                    <a:cubicBezTo>
                      <a:pt x="826" y="23"/>
                      <a:pt x="824" y="22"/>
                      <a:pt x="821" y="20"/>
                    </a:cubicBezTo>
                    <a:moveTo>
                      <a:pt x="1007" y="0"/>
                    </a:moveTo>
                    <a:cubicBezTo>
                      <a:pt x="948" y="0"/>
                      <a:pt x="888" y="6"/>
                      <a:pt x="827" y="19"/>
                    </a:cubicBezTo>
                    <a:cubicBezTo>
                      <a:pt x="829" y="20"/>
                      <a:pt x="832" y="22"/>
                      <a:pt x="834" y="23"/>
                    </a:cubicBezTo>
                    <a:cubicBezTo>
                      <a:pt x="891" y="12"/>
                      <a:pt x="949" y="5"/>
                      <a:pt x="1009" y="5"/>
                    </a:cubicBezTo>
                    <a:cubicBezTo>
                      <a:pt x="1111" y="5"/>
                      <a:pt x="1216" y="24"/>
                      <a:pt x="1324" y="69"/>
                    </a:cubicBezTo>
                    <a:cubicBezTo>
                      <a:pt x="1326" y="68"/>
                      <a:pt x="1327" y="67"/>
                      <a:pt x="1329" y="66"/>
                    </a:cubicBezTo>
                    <a:cubicBezTo>
                      <a:pt x="1328" y="65"/>
                      <a:pt x="1327" y="65"/>
                      <a:pt x="1327" y="65"/>
                    </a:cubicBezTo>
                    <a:cubicBezTo>
                      <a:pt x="1224" y="21"/>
                      <a:pt x="1117" y="0"/>
                      <a:pt x="100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8" name="Freeform 18">
                <a:extLst>
                  <a:ext uri="{FF2B5EF4-FFF2-40B4-BE49-F238E27FC236}">
                    <a16:creationId xmlns:a16="http://schemas.microsoft.com/office/drawing/2014/main" id="{99EFBAD5-336E-4198-9D63-88B1F0EAD4E8}"/>
                  </a:ext>
                </a:extLst>
              </p:cNvPr>
              <p:cNvSpPr>
                <a:spLocks noEditPoints="1"/>
              </p:cNvSpPr>
              <p:nvPr/>
            </p:nvSpPr>
            <p:spPr bwMode="auto">
              <a:xfrm>
                <a:off x="4" y="1196"/>
                <a:ext cx="5754" cy="1244"/>
              </a:xfrm>
              <a:custGeom>
                <a:avLst/>
                <a:gdLst>
                  <a:gd name="T0" fmla="*/ 2266 w 3003"/>
                  <a:gd name="T1" fmla="*/ 646 h 648"/>
                  <a:gd name="T2" fmla="*/ 2091 w 3003"/>
                  <a:gd name="T3" fmla="*/ 612 h 648"/>
                  <a:gd name="T4" fmla="*/ 2227 w 3003"/>
                  <a:gd name="T5" fmla="*/ 648 h 648"/>
                  <a:gd name="T6" fmla="*/ 2254 w 3003"/>
                  <a:gd name="T7" fmla="*/ 642 h 648"/>
                  <a:gd name="T8" fmla="*/ 2077 w 3003"/>
                  <a:gd name="T9" fmla="*/ 604 h 648"/>
                  <a:gd name="T10" fmla="*/ 2077 w 3003"/>
                  <a:gd name="T11" fmla="*/ 604 h 648"/>
                  <a:gd name="T12" fmla="*/ 4 w 3003"/>
                  <a:gd name="T13" fmla="*/ 632 h 648"/>
                  <a:gd name="T14" fmla="*/ 2820 w 3003"/>
                  <a:gd name="T15" fmla="*/ 495 h 648"/>
                  <a:gd name="T16" fmla="*/ 2823 w 3003"/>
                  <a:gd name="T17" fmla="*/ 499 h 648"/>
                  <a:gd name="T18" fmla="*/ 2828 w 3003"/>
                  <a:gd name="T19" fmla="*/ 491 h 648"/>
                  <a:gd name="T20" fmla="*/ 3000 w 3003"/>
                  <a:gd name="T21" fmla="*/ 400 h 648"/>
                  <a:gd name="T22" fmla="*/ 50 w 3003"/>
                  <a:gd name="T23" fmla="*/ 576 h 648"/>
                  <a:gd name="T24" fmla="*/ 272 w 3003"/>
                  <a:gd name="T25" fmla="*/ 345 h 648"/>
                  <a:gd name="T26" fmla="*/ 276 w 3003"/>
                  <a:gd name="T27" fmla="*/ 348 h 648"/>
                  <a:gd name="T28" fmla="*/ 1736 w 3003"/>
                  <a:gd name="T29" fmla="*/ 295 h 648"/>
                  <a:gd name="T30" fmla="*/ 1852 w 3003"/>
                  <a:gd name="T31" fmla="*/ 400 h 648"/>
                  <a:gd name="T32" fmla="*/ 1874 w 3003"/>
                  <a:gd name="T33" fmla="*/ 422 h 648"/>
                  <a:gd name="T34" fmla="*/ 1903 w 3003"/>
                  <a:gd name="T35" fmla="*/ 452 h 648"/>
                  <a:gd name="T36" fmla="*/ 1919 w 3003"/>
                  <a:gd name="T37" fmla="*/ 469 h 648"/>
                  <a:gd name="T38" fmla="*/ 1939 w 3003"/>
                  <a:gd name="T39" fmla="*/ 491 h 648"/>
                  <a:gd name="T40" fmla="*/ 1963 w 3003"/>
                  <a:gd name="T41" fmla="*/ 515 h 648"/>
                  <a:gd name="T42" fmla="*/ 1984 w 3003"/>
                  <a:gd name="T43" fmla="*/ 537 h 648"/>
                  <a:gd name="T44" fmla="*/ 2029 w 3003"/>
                  <a:gd name="T45" fmla="*/ 576 h 648"/>
                  <a:gd name="T46" fmla="*/ 2015 w 3003"/>
                  <a:gd name="T47" fmla="*/ 559 h 648"/>
                  <a:gd name="T48" fmla="*/ 1995 w 3003"/>
                  <a:gd name="T49" fmla="*/ 540 h 648"/>
                  <a:gd name="T50" fmla="*/ 1972 w 3003"/>
                  <a:gd name="T51" fmla="*/ 518 h 648"/>
                  <a:gd name="T52" fmla="*/ 1946 w 3003"/>
                  <a:gd name="T53" fmla="*/ 491 h 648"/>
                  <a:gd name="T54" fmla="*/ 1925 w 3003"/>
                  <a:gd name="T55" fmla="*/ 469 h 648"/>
                  <a:gd name="T56" fmla="*/ 1909 w 3003"/>
                  <a:gd name="T57" fmla="*/ 452 h 648"/>
                  <a:gd name="T58" fmla="*/ 1879 w 3003"/>
                  <a:gd name="T59" fmla="*/ 421 h 648"/>
                  <a:gd name="T60" fmla="*/ 1858 w 3003"/>
                  <a:gd name="T61" fmla="*/ 399 h 648"/>
                  <a:gd name="T62" fmla="*/ 1741 w 3003"/>
                  <a:gd name="T63" fmla="*/ 292 h 648"/>
                  <a:gd name="T64" fmla="*/ 279 w 3003"/>
                  <a:gd name="T65" fmla="*/ 340 h 648"/>
                  <a:gd name="T66" fmla="*/ 440 w 3003"/>
                  <a:gd name="T67" fmla="*/ 220 h 648"/>
                  <a:gd name="T68" fmla="*/ 1605 w 3003"/>
                  <a:gd name="T69" fmla="*/ 200 h 648"/>
                  <a:gd name="T70" fmla="*/ 1610 w 3003"/>
                  <a:gd name="T71" fmla="*/ 197 h 648"/>
                  <a:gd name="T72" fmla="*/ 573 w 3003"/>
                  <a:gd name="T73" fmla="*/ 133 h 648"/>
                  <a:gd name="T74" fmla="*/ 557 w 3003"/>
                  <a:gd name="T75" fmla="*/ 142 h 648"/>
                  <a:gd name="T76" fmla="*/ 543 w 3003"/>
                  <a:gd name="T77" fmla="*/ 150 h 648"/>
                  <a:gd name="T78" fmla="*/ 524 w 3003"/>
                  <a:gd name="T79" fmla="*/ 161 h 648"/>
                  <a:gd name="T80" fmla="*/ 531 w 3003"/>
                  <a:gd name="T81" fmla="*/ 163 h 648"/>
                  <a:gd name="T82" fmla="*/ 551 w 3003"/>
                  <a:gd name="T83" fmla="*/ 151 h 648"/>
                  <a:gd name="T84" fmla="*/ 567 w 3003"/>
                  <a:gd name="T85" fmla="*/ 142 h 648"/>
                  <a:gd name="T86" fmla="*/ 589 w 3003"/>
                  <a:gd name="T87" fmla="*/ 130 h 648"/>
                  <a:gd name="T88" fmla="*/ 699 w 3003"/>
                  <a:gd name="T89" fmla="*/ 73 h 648"/>
                  <a:gd name="T90" fmla="*/ 1597 w 3003"/>
                  <a:gd name="T91" fmla="*/ 195 h 648"/>
                  <a:gd name="T92" fmla="*/ 812 w 3003"/>
                  <a:gd name="T93" fmla="*/ 34 h 648"/>
                  <a:gd name="T94" fmla="*/ 724 w 3003"/>
                  <a:gd name="T95" fmla="*/ 69 h 648"/>
                  <a:gd name="T96" fmla="*/ 812 w 3003"/>
                  <a:gd name="T97" fmla="*/ 34 h 648"/>
                  <a:gd name="T98" fmla="*/ 818 w 3003"/>
                  <a:gd name="T99" fmla="*/ 32 h 648"/>
                  <a:gd name="T100" fmla="*/ 1340 w 3003"/>
                  <a:gd name="T101" fmla="*/ 63 h 648"/>
                  <a:gd name="T102" fmla="*/ 1342 w 3003"/>
                  <a:gd name="T103" fmla="*/ 59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03" h="648">
                    <a:moveTo>
                      <a:pt x="2362" y="631"/>
                    </a:moveTo>
                    <a:cubicBezTo>
                      <a:pt x="2337" y="634"/>
                      <a:pt x="2312" y="637"/>
                      <a:pt x="2287" y="639"/>
                    </a:cubicBezTo>
                    <a:cubicBezTo>
                      <a:pt x="2280" y="642"/>
                      <a:pt x="2273" y="644"/>
                      <a:pt x="2266" y="646"/>
                    </a:cubicBezTo>
                    <a:cubicBezTo>
                      <a:pt x="2303" y="643"/>
                      <a:pt x="2338" y="639"/>
                      <a:pt x="2373" y="634"/>
                    </a:cubicBezTo>
                    <a:cubicBezTo>
                      <a:pt x="2369" y="633"/>
                      <a:pt x="2366" y="632"/>
                      <a:pt x="2362" y="631"/>
                    </a:cubicBezTo>
                    <a:moveTo>
                      <a:pt x="2091" y="612"/>
                    </a:moveTo>
                    <a:cubicBezTo>
                      <a:pt x="2094" y="615"/>
                      <a:pt x="2097" y="618"/>
                      <a:pt x="2099" y="621"/>
                    </a:cubicBezTo>
                    <a:cubicBezTo>
                      <a:pt x="2136" y="638"/>
                      <a:pt x="2177" y="648"/>
                      <a:pt x="2227" y="648"/>
                    </a:cubicBezTo>
                    <a:cubicBezTo>
                      <a:pt x="2227" y="648"/>
                      <a:pt x="2227" y="648"/>
                      <a:pt x="2227" y="648"/>
                    </a:cubicBezTo>
                    <a:cubicBezTo>
                      <a:pt x="2235" y="648"/>
                      <a:pt x="2243" y="647"/>
                      <a:pt x="2251" y="647"/>
                    </a:cubicBezTo>
                    <a:cubicBezTo>
                      <a:pt x="2258" y="645"/>
                      <a:pt x="2265" y="643"/>
                      <a:pt x="2272" y="641"/>
                    </a:cubicBezTo>
                    <a:cubicBezTo>
                      <a:pt x="2266" y="641"/>
                      <a:pt x="2260" y="641"/>
                      <a:pt x="2254" y="642"/>
                    </a:cubicBezTo>
                    <a:cubicBezTo>
                      <a:pt x="2244" y="642"/>
                      <a:pt x="2235" y="643"/>
                      <a:pt x="2226" y="643"/>
                    </a:cubicBezTo>
                    <a:cubicBezTo>
                      <a:pt x="2173" y="643"/>
                      <a:pt x="2130" y="632"/>
                      <a:pt x="2091" y="612"/>
                    </a:cubicBezTo>
                    <a:moveTo>
                      <a:pt x="2077" y="604"/>
                    </a:moveTo>
                    <a:cubicBezTo>
                      <a:pt x="2079" y="606"/>
                      <a:pt x="2080" y="607"/>
                      <a:pt x="2082" y="608"/>
                    </a:cubicBezTo>
                    <a:cubicBezTo>
                      <a:pt x="2081" y="607"/>
                      <a:pt x="2080" y="606"/>
                      <a:pt x="2079" y="605"/>
                    </a:cubicBezTo>
                    <a:cubicBezTo>
                      <a:pt x="2078" y="605"/>
                      <a:pt x="2078" y="605"/>
                      <a:pt x="2077" y="604"/>
                    </a:cubicBezTo>
                    <a:moveTo>
                      <a:pt x="39" y="580"/>
                    </a:moveTo>
                    <a:cubicBezTo>
                      <a:pt x="14" y="610"/>
                      <a:pt x="0" y="628"/>
                      <a:pt x="0" y="629"/>
                    </a:cubicBezTo>
                    <a:cubicBezTo>
                      <a:pt x="4" y="632"/>
                      <a:pt x="4" y="632"/>
                      <a:pt x="4" y="632"/>
                    </a:cubicBezTo>
                    <a:cubicBezTo>
                      <a:pt x="4" y="631"/>
                      <a:pt x="18" y="612"/>
                      <a:pt x="44" y="582"/>
                    </a:cubicBezTo>
                    <a:cubicBezTo>
                      <a:pt x="43" y="581"/>
                      <a:pt x="41" y="581"/>
                      <a:pt x="39" y="580"/>
                    </a:cubicBezTo>
                    <a:moveTo>
                      <a:pt x="2820" y="495"/>
                    </a:moveTo>
                    <a:cubicBezTo>
                      <a:pt x="2707" y="546"/>
                      <a:pt x="2549" y="603"/>
                      <a:pt x="2372" y="629"/>
                    </a:cubicBezTo>
                    <a:cubicBezTo>
                      <a:pt x="2376" y="630"/>
                      <a:pt x="2380" y="631"/>
                      <a:pt x="2383" y="632"/>
                    </a:cubicBezTo>
                    <a:cubicBezTo>
                      <a:pt x="2558" y="605"/>
                      <a:pt x="2712" y="549"/>
                      <a:pt x="2823" y="499"/>
                    </a:cubicBezTo>
                    <a:cubicBezTo>
                      <a:pt x="2822" y="497"/>
                      <a:pt x="2821" y="496"/>
                      <a:pt x="2820" y="495"/>
                    </a:cubicBezTo>
                    <a:moveTo>
                      <a:pt x="3000" y="400"/>
                    </a:moveTo>
                    <a:cubicBezTo>
                      <a:pt x="2986" y="410"/>
                      <a:pt x="2923" y="448"/>
                      <a:pt x="2828" y="491"/>
                    </a:cubicBezTo>
                    <a:cubicBezTo>
                      <a:pt x="2829" y="492"/>
                      <a:pt x="2830" y="494"/>
                      <a:pt x="2831" y="495"/>
                    </a:cubicBezTo>
                    <a:cubicBezTo>
                      <a:pt x="2926" y="452"/>
                      <a:pt x="2989" y="414"/>
                      <a:pt x="3003" y="404"/>
                    </a:cubicBezTo>
                    <a:cubicBezTo>
                      <a:pt x="3000" y="400"/>
                      <a:pt x="3000" y="400"/>
                      <a:pt x="3000" y="400"/>
                    </a:cubicBezTo>
                    <a:moveTo>
                      <a:pt x="224" y="388"/>
                    </a:moveTo>
                    <a:cubicBezTo>
                      <a:pt x="145" y="461"/>
                      <a:pt x="83" y="529"/>
                      <a:pt x="45" y="574"/>
                    </a:cubicBezTo>
                    <a:cubicBezTo>
                      <a:pt x="46" y="574"/>
                      <a:pt x="48" y="575"/>
                      <a:pt x="50" y="576"/>
                    </a:cubicBezTo>
                    <a:cubicBezTo>
                      <a:pt x="88" y="531"/>
                      <a:pt x="150" y="463"/>
                      <a:pt x="229" y="391"/>
                    </a:cubicBezTo>
                    <a:cubicBezTo>
                      <a:pt x="227" y="390"/>
                      <a:pt x="225" y="389"/>
                      <a:pt x="224" y="388"/>
                    </a:cubicBezTo>
                    <a:moveTo>
                      <a:pt x="272" y="345"/>
                    </a:moveTo>
                    <a:cubicBezTo>
                      <a:pt x="258" y="358"/>
                      <a:pt x="244" y="370"/>
                      <a:pt x="230" y="383"/>
                    </a:cubicBezTo>
                    <a:cubicBezTo>
                      <a:pt x="232" y="383"/>
                      <a:pt x="233" y="384"/>
                      <a:pt x="235" y="385"/>
                    </a:cubicBezTo>
                    <a:cubicBezTo>
                      <a:pt x="248" y="373"/>
                      <a:pt x="262" y="360"/>
                      <a:pt x="276" y="348"/>
                    </a:cubicBezTo>
                    <a:cubicBezTo>
                      <a:pt x="275" y="347"/>
                      <a:pt x="274" y="346"/>
                      <a:pt x="272" y="345"/>
                    </a:cubicBezTo>
                    <a:moveTo>
                      <a:pt x="1741" y="292"/>
                    </a:moveTo>
                    <a:cubicBezTo>
                      <a:pt x="1739" y="293"/>
                      <a:pt x="1738" y="294"/>
                      <a:pt x="1736" y="295"/>
                    </a:cubicBezTo>
                    <a:cubicBezTo>
                      <a:pt x="1773" y="325"/>
                      <a:pt x="1805" y="354"/>
                      <a:pt x="1834" y="383"/>
                    </a:cubicBezTo>
                    <a:cubicBezTo>
                      <a:pt x="1836" y="384"/>
                      <a:pt x="1837" y="385"/>
                      <a:pt x="1838" y="387"/>
                    </a:cubicBezTo>
                    <a:cubicBezTo>
                      <a:pt x="1843" y="391"/>
                      <a:pt x="1848" y="396"/>
                      <a:pt x="1852" y="400"/>
                    </a:cubicBezTo>
                    <a:cubicBezTo>
                      <a:pt x="1854" y="402"/>
                      <a:pt x="1855" y="403"/>
                      <a:pt x="1856" y="404"/>
                    </a:cubicBezTo>
                    <a:cubicBezTo>
                      <a:pt x="1861" y="409"/>
                      <a:pt x="1865" y="413"/>
                      <a:pt x="1870" y="418"/>
                    </a:cubicBezTo>
                    <a:cubicBezTo>
                      <a:pt x="1871" y="419"/>
                      <a:pt x="1872" y="421"/>
                      <a:pt x="1874" y="422"/>
                    </a:cubicBezTo>
                    <a:cubicBezTo>
                      <a:pt x="1878" y="427"/>
                      <a:pt x="1882" y="431"/>
                      <a:pt x="1886" y="435"/>
                    </a:cubicBezTo>
                    <a:cubicBezTo>
                      <a:pt x="1888" y="437"/>
                      <a:pt x="1889" y="438"/>
                      <a:pt x="1891" y="440"/>
                    </a:cubicBezTo>
                    <a:cubicBezTo>
                      <a:pt x="1895" y="444"/>
                      <a:pt x="1899" y="448"/>
                      <a:pt x="1903" y="452"/>
                    </a:cubicBezTo>
                    <a:cubicBezTo>
                      <a:pt x="1904" y="454"/>
                      <a:pt x="1906" y="456"/>
                      <a:pt x="1907" y="457"/>
                    </a:cubicBezTo>
                    <a:cubicBezTo>
                      <a:pt x="1910" y="461"/>
                      <a:pt x="1914" y="464"/>
                      <a:pt x="1917" y="468"/>
                    </a:cubicBezTo>
                    <a:cubicBezTo>
                      <a:pt x="1918" y="468"/>
                      <a:pt x="1918" y="469"/>
                      <a:pt x="1919" y="469"/>
                    </a:cubicBezTo>
                    <a:cubicBezTo>
                      <a:pt x="1920" y="471"/>
                      <a:pt x="1922" y="472"/>
                      <a:pt x="1923" y="474"/>
                    </a:cubicBezTo>
                    <a:cubicBezTo>
                      <a:pt x="1927" y="478"/>
                      <a:pt x="1930" y="482"/>
                      <a:pt x="1934" y="485"/>
                    </a:cubicBezTo>
                    <a:cubicBezTo>
                      <a:pt x="1936" y="487"/>
                      <a:pt x="1937" y="489"/>
                      <a:pt x="1939" y="491"/>
                    </a:cubicBezTo>
                    <a:cubicBezTo>
                      <a:pt x="1942" y="494"/>
                      <a:pt x="1946" y="498"/>
                      <a:pt x="1949" y="501"/>
                    </a:cubicBezTo>
                    <a:cubicBezTo>
                      <a:pt x="1951" y="503"/>
                      <a:pt x="1953" y="505"/>
                      <a:pt x="1955" y="507"/>
                    </a:cubicBezTo>
                    <a:cubicBezTo>
                      <a:pt x="1957" y="510"/>
                      <a:pt x="1960" y="513"/>
                      <a:pt x="1963" y="515"/>
                    </a:cubicBezTo>
                    <a:cubicBezTo>
                      <a:pt x="1965" y="518"/>
                      <a:pt x="1967" y="520"/>
                      <a:pt x="1970" y="522"/>
                    </a:cubicBezTo>
                    <a:cubicBezTo>
                      <a:pt x="1972" y="524"/>
                      <a:pt x="1974" y="527"/>
                      <a:pt x="1976" y="529"/>
                    </a:cubicBezTo>
                    <a:cubicBezTo>
                      <a:pt x="1979" y="531"/>
                      <a:pt x="1982" y="534"/>
                      <a:pt x="1984" y="537"/>
                    </a:cubicBezTo>
                    <a:cubicBezTo>
                      <a:pt x="1986" y="538"/>
                      <a:pt x="1987" y="539"/>
                      <a:pt x="1988" y="541"/>
                    </a:cubicBezTo>
                    <a:cubicBezTo>
                      <a:pt x="1990" y="542"/>
                      <a:pt x="1992" y="544"/>
                      <a:pt x="1994" y="546"/>
                    </a:cubicBezTo>
                    <a:cubicBezTo>
                      <a:pt x="2006" y="557"/>
                      <a:pt x="2017" y="567"/>
                      <a:pt x="2029" y="576"/>
                    </a:cubicBezTo>
                    <a:cubicBezTo>
                      <a:pt x="2038" y="584"/>
                      <a:pt x="2048" y="591"/>
                      <a:pt x="2057" y="597"/>
                    </a:cubicBezTo>
                    <a:cubicBezTo>
                      <a:pt x="2047" y="588"/>
                      <a:pt x="2037" y="579"/>
                      <a:pt x="2027" y="569"/>
                    </a:cubicBezTo>
                    <a:cubicBezTo>
                      <a:pt x="2023" y="566"/>
                      <a:pt x="2019" y="562"/>
                      <a:pt x="2015" y="559"/>
                    </a:cubicBezTo>
                    <a:cubicBezTo>
                      <a:pt x="2014" y="558"/>
                      <a:pt x="2013" y="557"/>
                      <a:pt x="2012" y="556"/>
                    </a:cubicBezTo>
                    <a:cubicBezTo>
                      <a:pt x="2008" y="553"/>
                      <a:pt x="2005" y="549"/>
                      <a:pt x="2001" y="546"/>
                    </a:cubicBezTo>
                    <a:cubicBezTo>
                      <a:pt x="1999" y="544"/>
                      <a:pt x="1997" y="542"/>
                      <a:pt x="1995" y="540"/>
                    </a:cubicBezTo>
                    <a:cubicBezTo>
                      <a:pt x="1992" y="537"/>
                      <a:pt x="1989" y="535"/>
                      <a:pt x="1987" y="532"/>
                    </a:cubicBezTo>
                    <a:cubicBezTo>
                      <a:pt x="1984" y="530"/>
                      <a:pt x="1981" y="527"/>
                      <a:pt x="1978" y="524"/>
                    </a:cubicBezTo>
                    <a:cubicBezTo>
                      <a:pt x="1976" y="522"/>
                      <a:pt x="1974" y="520"/>
                      <a:pt x="1972" y="518"/>
                    </a:cubicBezTo>
                    <a:cubicBezTo>
                      <a:pt x="1969" y="515"/>
                      <a:pt x="1966" y="511"/>
                      <a:pt x="1962" y="508"/>
                    </a:cubicBezTo>
                    <a:cubicBezTo>
                      <a:pt x="1961" y="506"/>
                      <a:pt x="1959" y="504"/>
                      <a:pt x="1957" y="502"/>
                    </a:cubicBezTo>
                    <a:cubicBezTo>
                      <a:pt x="1953" y="499"/>
                      <a:pt x="1950" y="495"/>
                      <a:pt x="1946" y="491"/>
                    </a:cubicBezTo>
                    <a:cubicBezTo>
                      <a:pt x="1944" y="489"/>
                      <a:pt x="1943" y="488"/>
                      <a:pt x="1941" y="486"/>
                    </a:cubicBezTo>
                    <a:cubicBezTo>
                      <a:pt x="1937" y="482"/>
                      <a:pt x="1934" y="478"/>
                      <a:pt x="1930" y="474"/>
                    </a:cubicBezTo>
                    <a:cubicBezTo>
                      <a:pt x="1928" y="472"/>
                      <a:pt x="1927" y="471"/>
                      <a:pt x="1925" y="469"/>
                    </a:cubicBezTo>
                    <a:cubicBezTo>
                      <a:pt x="1924" y="468"/>
                      <a:pt x="1922" y="466"/>
                      <a:pt x="1921" y="464"/>
                    </a:cubicBezTo>
                    <a:cubicBezTo>
                      <a:pt x="1918" y="462"/>
                      <a:pt x="1916" y="459"/>
                      <a:pt x="1913" y="457"/>
                    </a:cubicBezTo>
                    <a:cubicBezTo>
                      <a:pt x="1912" y="455"/>
                      <a:pt x="1910" y="454"/>
                      <a:pt x="1909" y="452"/>
                    </a:cubicBezTo>
                    <a:cubicBezTo>
                      <a:pt x="1905" y="448"/>
                      <a:pt x="1901" y="443"/>
                      <a:pt x="1896" y="439"/>
                    </a:cubicBezTo>
                    <a:cubicBezTo>
                      <a:pt x="1895" y="437"/>
                      <a:pt x="1894" y="436"/>
                      <a:pt x="1892" y="435"/>
                    </a:cubicBezTo>
                    <a:cubicBezTo>
                      <a:pt x="1888" y="430"/>
                      <a:pt x="1884" y="426"/>
                      <a:pt x="1879" y="421"/>
                    </a:cubicBezTo>
                    <a:cubicBezTo>
                      <a:pt x="1878" y="420"/>
                      <a:pt x="1877" y="418"/>
                      <a:pt x="1875" y="417"/>
                    </a:cubicBezTo>
                    <a:cubicBezTo>
                      <a:pt x="1871" y="412"/>
                      <a:pt x="1866" y="408"/>
                      <a:pt x="1862" y="403"/>
                    </a:cubicBezTo>
                    <a:cubicBezTo>
                      <a:pt x="1860" y="402"/>
                      <a:pt x="1859" y="400"/>
                      <a:pt x="1858" y="399"/>
                    </a:cubicBezTo>
                    <a:cubicBezTo>
                      <a:pt x="1853" y="394"/>
                      <a:pt x="1848" y="390"/>
                      <a:pt x="1843" y="385"/>
                    </a:cubicBezTo>
                    <a:cubicBezTo>
                      <a:pt x="1842" y="384"/>
                      <a:pt x="1841" y="382"/>
                      <a:pt x="1840" y="381"/>
                    </a:cubicBezTo>
                    <a:cubicBezTo>
                      <a:pt x="1810" y="352"/>
                      <a:pt x="1778" y="323"/>
                      <a:pt x="1741" y="292"/>
                    </a:cubicBezTo>
                    <a:moveTo>
                      <a:pt x="461" y="201"/>
                    </a:moveTo>
                    <a:cubicBezTo>
                      <a:pt x="444" y="212"/>
                      <a:pt x="427" y="224"/>
                      <a:pt x="410" y="236"/>
                    </a:cubicBezTo>
                    <a:cubicBezTo>
                      <a:pt x="363" y="270"/>
                      <a:pt x="319" y="305"/>
                      <a:pt x="279" y="340"/>
                    </a:cubicBezTo>
                    <a:cubicBezTo>
                      <a:pt x="280" y="341"/>
                      <a:pt x="281" y="342"/>
                      <a:pt x="282" y="343"/>
                    </a:cubicBezTo>
                    <a:cubicBezTo>
                      <a:pt x="322" y="308"/>
                      <a:pt x="366" y="273"/>
                      <a:pt x="412" y="240"/>
                    </a:cubicBezTo>
                    <a:cubicBezTo>
                      <a:pt x="422" y="233"/>
                      <a:pt x="431" y="227"/>
                      <a:pt x="440" y="220"/>
                    </a:cubicBezTo>
                    <a:cubicBezTo>
                      <a:pt x="447" y="214"/>
                      <a:pt x="454" y="207"/>
                      <a:pt x="461" y="201"/>
                    </a:cubicBezTo>
                    <a:moveTo>
                      <a:pt x="1610" y="197"/>
                    </a:moveTo>
                    <a:cubicBezTo>
                      <a:pt x="1608" y="198"/>
                      <a:pt x="1607" y="199"/>
                      <a:pt x="1605" y="200"/>
                    </a:cubicBezTo>
                    <a:cubicBezTo>
                      <a:pt x="1652" y="230"/>
                      <a:pt x="1693" y="260"/>
                      <a:pt x="1729" y="289"/>
                    </a:cubicBezTo>
                    <a:cubicBezTo>
                      <a:pt x="1731" y="288"/>
                      <a:pt x="1732" y="287"/>
                      <a:pt x="1734" y="287"/>
                    </a:cubicBezTo>
                    <a:cubicBezTo>
                      <a:pt x="1697" y="257"/>
                      <a:pt x="1656" y="227"/>
                      <a:pt x="1610" y="197"/>
                    </a:cubicBezTo>
                    <a:moveTo>
                      <a:pt x="699" y="73"/>
                    </a:moveTo>
                    <a:cubicBezTo>
                      <a:pt x="691" y="76"/>
                      <a:pt x="683" y="80"/>
                      <a:pt x="675" y="83"/>
                    </a:cubicBezTo>
                    <a:cubicBezTo>
                      <a:pt x="641" y="98"/>
                      <a:pt x="607" y="115"/>
                      <a:pt x="573" y="133"/>
                    </a:cubicBezTo>
                    <a:cubicBezTo>
                      <a:pt x="571" y="134"/>
                      <a:pt x="570" y="135"/>
                      <a:pt x="568" y="136"/>
                    </a:cubicBezTo>
                    <a:cubicBezTo>
                      <a:pt x="568" y="136"/>
                      <a:pt x="567" y="136"/>
                      <a:pt x="566" y="137"/>
                    </a:cubicBezTo>
                    <a:cubicBezTo>
                      <a:pt x="563" y="138"/>
                      <a:pt x="560" y="140"/>
                      <a:pt x="557" y="142"/>
                    </a:cubicBezTo>
                    <a:cubicBezTo>
                      <a:pt x="556" y="142"/>
                      <a:pt x="555" y="143"/>
                      <a:pt x="554" y="143"/>
                    </a:cubicBezTo>
                    <a:cubicBezTo>
                      <a:pt x="552" y="145"/>
                      <a:pt x="549" y="146"/>
                      <a:pt x="546" y="148"/>
                    </a:cubicBezTo>
                    <a:cubicBezTo>
                      <a:pt x="545" y="149"/>
                      <a:pt x="544" y="149"/>
                      <a:pt x="543" y="150"/>
                    </a:cubicBezTo>
                    <a:cubicBezTo>
                      <a:pt x="541" y="151"/>
                      <a:pt x="538" y="153"/>
                      <a:pt x="536" y="154"/>
                    </a:cubicBezTo>
                    <a:cubicBezTo>
                      <a:pt x="534" y="155"/>
                      <a:pt x="532" y="156"/>
                      <a:pt x="530" y="157"/>
                    </a:cubicBezTo>
                    <a:cubicBezTo>
                      <a:pt x="528" y="159"/>
                      <a:pt x="526" y="160"/>
                      <a:pt x="524" y="161"/>
                    </a:cubicBezTo>
                    <a:cubicBezTo>
                      <a:pt x="510" y="170"/>
                      <a:pt x="495" y="178"/>
                      <a:pt x="481" y="188"/>
                    </a:cubicBezTo>
                    <a:cubicBezTo>
                      <a:pt x="474" y="194"/>
                      <a:pt x="467" y="200"/>
                      <a:pt x="461" y="207"/>
                    </a:cubicBezTo>
                    <a:cubicBezTo>
                      <a:pt x="483" y="192"/>
                      <a:pt x="507" y="177"/>
                      <a:pt x="531" y="163"/>
                    </a:cubicBezTo>
                    <a:cubicBezTo>
                      <a:pt x="533" y="161"/>
                      <a:pt x="535" y="160"/>
                      <a:pt x="537" y="159"/>
                    </a:cubicBezTo>
                    <a:cubicBezTo>
                      <a:pt x="540" y="158"/>
                      <a:pt x="542" y="156"/>
                      <a:pt x="544" y="155"/>
                    </a:cubicBezTo>
                    <a:cubicBezTo>
                      <a:pt x="546" y="154"/>
                      <a:pt x="549" y="152"/>
                      <a:pt x="551" y="151"/>
                    </a:cubicBezTo>
                    <a:cubicBezTo>
                      <a:pt x="552" y="150"/>
                      <a:pt x="554" y="150"/>
                      <a:pt x="555" y="149"/>
                    </a:cubicBezTo>
                    <a:cubicBezTo>
                      <a:pt x="558" y="147"/>
                      <a:pt x="560" y="146"/>
                      <a:pt x="563" y="144"/>
                    </a:cubicBezTo>
                    <a:cubicBezTo>
                      <a:pt x="564" y="144"/>
                      <a:pt x="566" y="143"/>
                      <a:pt x="567" y="142"/>
                    </a:cubicBezTo>
                    <a:cubicBezTo>
                      <a:pt x="570" y="140"/>
                      <a:pt x="573" y="139"/>
                      <a:pt x="576" y="137"/>
                    </a:cubicBezTo>
                    <a:cubicBezTo>
                      <a:pt x="577" y="137"/>
                      <a:pt x="578" y="136"/>
                      <a:pt x="579" y="135"/>
                    </a:cubicBezTo>
                    <a:cubicBezTo>
                      <a:pt x="582" y="134"/>
                      <a:pt x="586" y="132"/>
                      <a:pt x="589" y="130"/>
                    </a:cubicBezTo>
                    <a:cubicBezTo>
                      <a:pt x="590" y="130"/>
                      <a:pt x="591" y="129"/>
                      <a:pt x="591" y="129"/>
                    </a:cubicBezTo>
                    <a:cubicBezTo>
                      <a:pt x="592" y="129"/>
                      <a:pt x="592" y="128"/>
                      <a:pt x="593" y="128"/>
                    </a:cubicBezTo>
                    <a:cubicBezTo>
                      <a:pt x="628" y="108"/>
                      <a:pt x="664" y="89"/>
                      <a:pt x="699" y="73"/>
                    </a:cubicBezTo>
                    <a:moveTo>
                      <a:pt x="1369" y="70"/>
                    </a:moveTo>
                    <a:cubicBezTo>
                      <a:pt x="1367" y="71"/>
                      <a:pt x="1366" y="72"/>
                      <a:pt x="1364" y="73"/>
                    </a:cubicBezTo>
                    <a:cubicBezTo>
                      <a:pt x="1455" y="112"/>
                      <a:pt x="1532" y="153"/>
                      <a:pt x="1597" y="195"/>
                    </a:cubicBezTo>
                    <a:cubicBezTo>
                      <a:pt x="1599" y="194"/>
                      <a:pt x="1601" y="193"/>
                      <a:pt x="1602" y="192"/>
                    </a:cubicBezTo>
                    <a:cubicBezTo>
                      <a:pt x="1537" y="151"/>
                      <a:pt x="1460" y="109"/>
                      <a:pt x="1369" y="70"/>
                    </a:cubicBezTo>
                    <a:moveTo>
                      <a:pt x="812" y="34"/>
                    </a:moveTo>
                    <a:cubicBezTo>
                      <a:pt x="810" y="34"/>
                      <a:pt x="808" y="35"/>
                      <a:pt x="806" y="35"/>
                    </a:cubicBezTo>
                    <a:cubicBezTo>
                      <a:pt x="783" y="43"/>
                      <a:pt x="759" y="52"/>
                      <a:pt x="736" y="62"/>
                    </a:cubicBezTo>
                    <a:cubicBezTo>
                      <a:pt x="732" y="64"/>
                      <a:pt x="728" y="66"/>
                      <a:pt x="724" y="69"/>
                    </a:cubicBezTo>
                    <a:cubicBezTo>
                      <a:pt x="742" y="62"/>
                      <a:pt x="761" y="55"/>
                      <a:pt x="780" y="49"/>
                    </a:cubicBezTo>
                    <a:cubicBezTo>
                      <a:pt x="793" y="45"/>
                      <a:pt x="806" y="41"/>
                      <a:pt x="819" y="38"/>
                    </a:cubicBezTo>
                    <a:cubicBezTo>
                      <a:pt x="817" y="36"/>
                      <a:pt x="814" y="35"/>
                      <a:pt x="812" y="34"/>
                    </a:cubicBezTo>
                    <a:moveTo>
                      <a:pt x="1047" y="0"/>
                    </a:moveTo>
                    <a:cubicBezTo>
                      <a:pt x="978" y="0"/>
                      <a:pt x="909" y="9"/>
                      <a:pt x="838" y="27"/>
                    </a:cubicBezTo>
                    <a:cubicBezTo>
                      <a:pt x="831" y="28"/>
                      <a:pt x="824" y="30"/>
                      <a:pt x="818" y="32"/>
                    </a:cubicBezTo>
                    <a:cubicBezTo>
                      <a:pt x="820" y="33"/>
                      <a:pt x="822" y="35"/>
                      <a:pt x="824" y="36"/>
                    </a:cubicBezTo>
                    <a:cubicBezTo>
                      <a:pt x="896" y="17"/>
                      <a:pt x="971" y="5"/>
                      <a:pt x="1049" y="5"/>
                    </a:cubicBezTo>
                    <a:cubicBezTo>
                      <a:pt x="1143" y="5"/>
                      <a:pt x="1241" y="22"/>
                      <a:pt x="1340" y="63"/>
                    </a:cubicBezTo>
                    <a:cubicBezTo>
                      <a:pt x="1345" y="65"/>
                      <a:pt x="1350" y="67"/>
                      <a:pt x="1355" y="69"/>
                    </a:cubicBezTo>
                    <a:cubicBezTo>
                      <a:pt x="1357" y="68"/>
                      <a:pt x="1358" y="67"/>
                      <a:pt x="1360" y="66"/>
                    </a:cubicBezTo>
                    <a:cubicBezTo>
                      <a:pt x="1354" y="64"/>
                      <a:pt x="1348" y="61"/>
                      <a:pt x="1342" y="59"/>
                    </a:cubicBezTo>
                    <a:cubicBezTo>
                      <a:pt x="1247" y="20"/>
                      <a:pt x="1148" y="0"/>
                      <a:pt x="104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49" name="Freeform 19">
                <a:extLst>
                  <a:ext uri="{FF2B5EF4-FFF2-40B4-BE49-F238E27FC236}">
                    <a16:creationId xmlns:a16="http://schemas.microsoft.com/office/drawing/2014/main" id="{1154AC89-F579-4BE2-A81C-945613963F43}"/>
                  </a:ext>
                </a:extLst>
              </p:cNvPr>
              <p:cNvSpPr>
                <a:spLocks noEditPoints="1"/>
              </p:cNvSpPr>
              <p:nvPr/>
            </p:nvSpPr>
            <p:spPr bwMode="auto">
              <a:xfrm>
                <a:off x="4" y="1158"/>
                <a:ext cx="5754" cy="1325"/>
              </a:xfrm>
              <a:custGeom>
                <a:avLst/>
                <a:gdLst>
                  <a:gd name="T0" fmla="*/ 2249 w 3003"/>
                  <a:gd name="T1" fmla="*/ 685 h 690"/>
                  <a:gd name="T2" fmla="*/ 2249 w 3003"/>
                  <a:gd name="T3" fmla="*/ 690 h 690"/>
                  <a:gd name="T4" fmla="*/ 2431 w 3003"/>
                  <a:gd name="T5" fmla="*/ 667 h 690"/>
                  <a:gd name="T6" fmla="*/ 2115 w 3003"/>
                  <a:gd name="T7" fmla="*/ 657 h 690"/>
                  <a:gd name="T8" fmla="*/ 2197 w 3003"/>
                  <a:gd name="T9" fmla="*/ 680 h 690"/>
                  <a:gd name="T10" fmla="*/ 0 w 3003"/>
                  <a:gd name="T11" fmla="*/ 683 h 690"/>
                  <a:gd name="T12" fmla="*/ 60 w 3003"/>
                  <a:gd name="T13" fmla="*/ 609 h 690"/>
                  <a:gd name="T14" fmla="*/ 2441 w 3003"/>
                  <a:gd name="T15" fmla="*/ 665 h 690"/>
                  <a:gd name="T16" fmla="*/ 3000 w 3003"/>
                  <a:gd name="T17" fmla="*/ 427 h 690"/>
                  <a:gd name="T18" fmla="*/ 3003 w 3003"/>
                  <a:gd name="T19" fmla="*/ 431 h 690"/>
                  <a:gd name="T20" fmla="*/ 66 w 3003"/>
                  <a:gd name="T21" fmla="*/ 602 h 690"/>
                  <a:gd name="T22" fmla="*/ 242 w 3003"/>
                  <a:gd name="T23" fmla="*/ 416 h 690"/>
                  <a:gd name="T24" fmla="*/ 253 w 3003"/>
                  <a:gd name="T25" fmla="*/ 412 h 690"/>
                  <a:gd name="T26" fmla="*/ 1764 w 3003"/>
                  <a:gd name="T27" fmla="*/ 299 h 690"/>
                  <a:gd name="T28" fmla="*/ 1860 w 3003"/>
                  <a:gd name="T29" fmla="*/ 400 h 690"/>
                  <a:gd name="T30" fmla="*/ 1891 w 3003"/>
                  <a:gd name="T31" fmla="*/ 434 h 690"/>
                  <a:gd name="T32" fmla="*/ 1911 w 3003"/>
                  <a:gd name="T33" fmla="*/ 457 h 690"/>
                  <a:gd name="T34" fmla="*/ 1939 w 3003"/>
                  <a:gd name="T35" fmla="*/ 489 h 690"/>
                  <a:gd name="T36" fmla="*/ 1954 w 3003"/>
                  <a:gd name="T37" fmla="*/ 507 h 690"/>
                  <a:gd name="T38" fmla="*/ 1973 w 3003"/>
                  <a:gd name="T39" fmla="*/ 529 h 690"/>
                  <a:gd name="T40" fmla="*/ 1995 w 3003"/>
                  <a:gd name="T41" fmla="*/ 555 h 690"/>
                  <a:gd name="T42" fmla="*/ 2016 w 3003"/>
                  <a:gd name="T43" fmla="*/ 577 h 690"/>
                  <a:gd name="T44" fmla="*/ 2057 w 3003"/>
                  <a:gd name="T45" fmla="*/ 617 h 690"/>
                  <a:gd name="T46" fmla="*/ 2047 w 3003"/>
                  <a:gd name="T47" fmla="*/ 601 h 690"/>
                  <a:gd name="T48" fmla="*/ 2026 w 3003"/>
                  <a:gd name="T49" fmla="*/ 581 h 690"/>
                  <a:gd name="T50" fmla="*/ 2004 w 3003"/>
                  <a:gd name="T51" fmla="*/ 558 h 690"/>
                  <a:gd name="T52" fmla="*/ 1980 w 3003"/>
                  <a:gd name="T53" fmla="*/ 530 h 690"/>
                  <a:gd name="T54" fmla="*/ 1960 w 3003"/>
                  <a:gd name="T55" fmla="*/ 507 h 690"/>
                  <a:gd name="T56" fmla="*/ 1945 w 3003"/>
                  <a:gd name="T57" fmla="*/ 489 h 690"/>
                  <a:gd name="T58" fmla="*/ 1917 w 3003"/>
                  <a:gd name="T59" fmla="*/ 456 h 690"/>
                  <a:gd name="T60" fmla="*/ 1896 w 3003"/>
                  <a:gd name="T61" fmla="*/ 433 h 690"/>
                  <a:gd name="T62" fmla="*/ 1865 w 3003"/>
                  <a:gd name="T63" fmla="*/ 398 h 690"/>
                  <a:gd name="T64" fmla="*/ 406 w 3003"/>
                  <a:gd name="T65" fmla="*/ 274 h 690"/>
                  <a:gd name="T66" fmla="*/ 382 w 3003"/>
                  <a:gd name="T67" fmla="*/ 300 h 690"/>
                  <a:gd name="T68" fmla="*/ 1634 w 3003"/>
                  <a:gd name="T69" fmla="*/ 205 h 690"/>
                  <a:gd name="T70" fmla="*/ 1639 w 3003"/>
                  <a:gd name="T71" fmla="*/ 202 h 690"/>
                  <a:gd name="T72" fmla="*/ 593 w 3003"/>
                  <a:gd name="T73" fmla="*/ 148 h 690"/>
                  <a:gd name="T74" fmla="*/ 580 w 3003"/>
                  <a:gd name="T75" fmla="*/ 155 h 690"/>
                  <a:gd name="T76" fmla="*/ 565 w 3003"/>
                  <a:gd name="T77" fmla="*/ 165 h 690"/>
                  <a:gd name="T78" fmla="*/ 547 w 3003"/>
                  <a:gd name="T79" fmla="*/ 176 h 690"/>
                  <a:gd name="T80" fmla="*/ 430 w 3003"/>
                  <a:gd name="T81" fmla="*/ 256 h 690"/>
                  <a:gd name="T82" fmla="*/ 542 w 3003"/>
                  <a:gd name="T83" fmla="*/ 185 h 690"/>
                  <a:gd name="T84" fmla="*/ 561 w 3003"/>
                  <a:gd name="T85" fmla="*/ 173 h 690"/>
                  <a:gd name="T86" fmla="*/ 578 w 3003"/>
                  <a:gd name="T87" fmla="*/ 163 h 690"/>
                  <a:gd name="T88" fmla="*/ 600 w 3003"/>
                  <a:gd name="T89" fmla="*/ 150 h 690"/>
                  <a:gd name="T90" fmla="*/ 715 w 3003"/>
                  <a:gd name="T91" fmla="*/ 85 h 690"/>
                  <a:gd name="T92" fmla="*/ 1626 w 3003"/>
                  <a:gd name="T93" fmla="*/ 200 h 690"/>
                  <a:gd name="T94" fmla="*/ 807 w 3003"/>
                  <a:gd name="T95" fmla="*/ 50 h 690"/>
                  <a:gd name="T96" fmla="*/ 806 w 3003"/>
                  <a:gd name="T97" fmla="*/ 55 h 690"/>
                  <a:gd name="T98" fmla="*/ 1084 w 3003"/>
                  <a:gd name="T99" fmla="*/ 0 h 690"/>
                  <a:gd name="T100" fmla="*/ 811 w 3003"/>
                  <a:gd name="T101" fmla="*/ 48 h 690"/>
                  <a:gd name="T102" fmla="*/ 1355 w 3003"/>
                  <a:gd name="T103" fmla="*/ 58 h 690"/>
                  <a:gd name="T104" fmla="*/ 1391 w 3003"/>
                  <a:gd name="T105" fmla="*/ 68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03" h="690">
                    <a:moveTo>
                      <a:pt x="2419" y="665"/>
                    </a:moveTo>
                    <a:cubicBezTo>
                      <a:pt x="2372" y="674"/>
                      <a:pt x="2324" y="681"/>
                      <a:pt x="2276" y="684"/>
                    </a:cubicBezTo>
                    <a:cubicBezTo>
                      <a:pt x="2267" y="684"/>
                      <a:pt x="2258" y="685"/>
                      <a:pt x="2249" y="685"/>
                    </a:cubicBezTo>
                    <a:cubicBezTo>
                      <a:pt x="2234" y="685"/>
                      <a:pt x="2220" y="684"/>
                      <a:pt x="2206" y="682"/>
                    </a:cubicBezTo>
                    <a:cubicBezTo>
                      <a:pt x="2202" y="683"/>
                      <a:pt x="2197" y="684"/>
                      <a:pt x="2193" y="685"/>
                    </a:cubicBezTo>
                    <a:cubicBezTo>
                      <a:pt x="2210" y="688"/>
                      <a:pt x="2229" y="690"/>
                      <a:pt x="2249" y="690"/>
                    </a:cubicBezTo>
                    <a:cubicBezTo>
                      <a:pt x="2249" y="690"/>
                      <a:pt x="2249" y="690"/>
                      <a:pt x="2249" y="690"/>
                    </a:cubicBezTo>
                    <a:cubicBezTo>
                      <a:pt x="2258" y="690"/>
                      <a:pt x="2267" y="689"/>
                      <a:pt x="2276" y="689"/>
                    </a:cubicBezTo>
                    <a:cubicBezTo>
                      <a:pt x="2329" y="685"/>
                      <a:pt x="2380" y="678"/>
                      <a:pt x="2431" y="667"/>
                    </a:cubicBezTo>
                    <a:cubicBezTo>
                      <a:pt x="2427" y="667"/>
                      <a:pt x="2423" y="666"/>
                      <a:pt x="2419" y="665"/>
                    </a:cubicBezTo>
                    <a:moveTo>
                      <a:pt x="2103" y="645"/>
                    </a:moveTo>
                    <a:cubicBezTo>
                      <a:pt x="2107" y="649"/>
                      <a:pt x="2111" y="653"/>
                      <a:pt x="2115" y="657"/>
                    </a:cubicBezTo>
                    <a:cubicBezTo>
                      <a:pt x="2116" y="658"/>
                      <a:pt x="2118" y="658"/>
                      <a:pt x="2119" y="659"/>
                    </a:cubicBezTo>
                    <a:cubicBezTo>
                      <a:pt x="2139" y="670"/>
                      <a:pt x="2161" y="678"/>
                      <a:pt x="2184" y="683"/>
                    </a:cubicBezTo>
                    <a:cubicBezTo>
                      <a:pt x="2188" y="682"/>
                      <a:pt x="2192" y="681"/>
                      <a:pt x="2197" y="680"/>
                    </a:cubicBezTo>
                    <a:cubicBezTo>
                      <a:pt x="2161" y="674"/>
                      <a:pt x="2131" y="662"/>
                      <a:pt x="2103" y="645"/>
                    </a:cubicBezTo>
                    <a:moveTo>
                      <a:pt x="60" y="609"/>
                    </a:moveTo>
                    <a:cubicBezTo>
                      <a:pt x="22" y="654"/>
                      <a:pt x="0" y="683"/>
                      <a:pt x="0" y="683"/>
                    </a:cubicBezTo>
                    <a:cubicBezTo>
                      <a:pt x="4" y="686"/>
                      <a:pt x="4" y="686"/>
                      <a:pt x="4" y="686"/>
                    </a:cubicBezTo>
                    <a:cubicBezTo>
                      <a:pt x="4" y="685"/>
                      <a:pt x="26" y="656"/>
                      <a:pt x="65" y="610"/>
                    </a:cubicBezTo>
                    <a:cubicBezTo>
                      <a:pt x="63" y="610"/>
                      <a:pt x="62" y="609"/>
                      <a:pt x="60" y="609"/>
                    </a:cubicBezTo>
                    <a:moveTo>
                      <a:pt x="2827" y="523"/>
                    </a:moveTo>
                    <a:cubicBezTo>
                      <a:pt x="2719" y="576"/>
                      <a:pt x="2580" y="632"/>
                      <a:pt x="2429" y="663"/>
                    </a:cubicBezTo>
                    <a:cubicBezTo>
                      <a:pt x="2433" y="664"/>
                      <a:pt x="2437" y="665"/>
                      <a:pt x="2441" y="665"/>
                    </a:cubicBezTo>
                    <a:cubicBezTo>
                      <a:pt x="2589" y="634"/>
                      <a:pt x="2725" y="579"/>
                      <a:pt x="2830" y="527"/>
                    </a:cubicBezTo>
                    <a:cubicBezTo>
                      <a:pt x="2829" y="526"/>
                      <a:pt x="2828" y="524"/>
                      <a:pt x="2827" y="523"/>
                    </a:cubicBezTo>
                    <a:moveTo>
                      <a:pt x="3000" y="427"/>
                    </a:moveTo>
                    <a:cubicBezTo>
                      <a:pt x="2963" y="450"/>
                      <a:pt x="2906" y="484"/>
                      <a:pt x="2835" y="519"/>
                    </a:cubicBezTo>
                    <a:cubicBezTo>
                      <a:pt x="2836" y="521"/>
                      <a:pt x="2837" y="522"/>
                      <a:pt x="2838" y="523"/>
                    </a:cubicBezTo>
                    <a:cubicBezTo>
                      <a:pt x="2909" y="488"/>
                      <a:pt x="2966" y="454"/>
                      <a:pt x="3003" y="431"/>
                    </a:cubicBezTo>
                    <a:cubicBezTo>
                      <a:pt x="3000" y="427"/>
                      <a:pt x="3000" y="427"/>
                      <a:pt x="3000" y="427"/>
                    </a:cubicBezTo>
                    <a:moveTo>
                      <a:pt x="242" y="416"/>
                    </a:moveTo>
                    <a:cubicBezTo>
                      <a:pt x="168" y="487"/>
                      <a:pt x="107" y="553"/>
                      <a:pt x="66" y="602"/>
                    </a:cubicBezTo>
                    <a:cubicBezTo>
                      <a:pt x="67" y="603"/>
                      <a:pt x="69" y="603"/>
                      <a:pt x="70" y="604"/>
                    </a:cubicBezTo>
                    <a:cubicBezTo>
                      <a:pt x="112" y="555"/>
                      <a:pt x="172" y="489"/>
                      <a:pt x="247" y="418"/>
                    </a:cubicBezTo>
                    <a:cubicBezTo>
                      <a:pt x="245" y="417"/>
                      <a:pt x="244" y="417"/>
                      <a:pt x="242" y="416"/>
                    </a:cubicBezTo>
                    <a:moveTo>
                      <a:pt x="286" y="376"/>
                    </a:moveTo>
                    <a:cubicBezTo>
                      <a:pt x="273" y="387"/>
                      <a:pt x="260" y="399"/>
                      <a:pt x="248" y="410"/>
                    </a:cubicBezTo>
                    <a:cubicBezTo>
                      <a:pt x="250" y="411"/>
                      <a:pt x="252" y="411"/>
                      <a:pt x="253" y="412"/>
                    </a:cubicBezTo>
                    <a:cubicBezTo>
                      <a:pt x="265" y="401"/>
                      <a:pt x="277" y="390"/>
                      <a:pt x="289" y="379"/>
                    </a:cubicBezTo>
                    <a:cubicBezTo>
                      <a:pt x="288" y="378"/>
                      <a:pt x="287" y="377"/>
                      <a:pt x="286" y="376"/>
                    </a:cubicBezTo>
                    <a:moveTo>
                      <a:pt x="1764" y="299"/>
                    </a:moveTo>
                    <a:cubicBezTo>
                      <a:pt x="1762" y="300"/>
                      <a:pt x="1761" y="301"/>
                      <a:pt x="1759" y="302"/>
                    </a:cubicBezTo>
                    <a:cubicBezTo>
                      <a:pt x="1796" y="334"/>
                      <a:pt x="1828" y="365"/>
                      <a:pt x="1856" y="396"/>
                    </a:cubicBezTo>
                    <a:cubicBezTo>
                      <a:pt x="1857" y="397"/>
                      <a:pt x="1859" y="398"/>
                      <a:pt x="1860" y="400"/>
                    </a:cubicBezTo>
                    <a:cubicBezTo>
                      <a:pt x="1865" y="405"/>
                      <a:pt x="1869" y="410"/>
                      <a:pt x="1874" y="415"/>
                    </a:cubicBezTo>
                    <a:cubicBezTo>
                      <a:pt x="1875" y="416"/>
                      <a:pt x="1876" y="418"/>
                      <a:pt x="1878" y="419"/>
                    </a:cubicBezTo>
                    <a:cubicBezTo>
                      <a:pt x="1882" y="424"/>
                      <a:pt x="1886" y="429"/>
                      <a:pt x="1891" y="434"/>
                    </a:cubicBezTo>
                    <a:cubicBezTo>
                      <a:pt x="1892" y="435"/>
                      <a:pt x="1893" y="437"/>
                      <a:pt x="1895" y="438"/>
                    </a:cubicBezTo>
                    <a:cubicBezTo>
                      <a:pt x="1899" y="443"/>
                      <a:pt x="1903" y="448"/>
                      <a:pt x="1907" y="453"/>
                    </a:cubicBezTo>
                    <a:cubicBezTo>
                      <a:pt x="1909" y="454"/>
                      <a:pt x="1910" y="456"/>
                      <a:pt x="1911" y="457"/>
                    </a:cubicBezTo>
                    <a:cubicBezTo>
                      <a:pt x="1915" y="462"/>
                      <a:pt x="1919" y="466"/>
                      <a:pt x="1923" y="471"/>
                    </a:cubicBezTo>
                    <a:cubicBezTo>
                      <a:pt x="1925" y="473"/>
                      <a:pt x="1926" y="474"/>
                      <a:pt x="1927" y="476"/>
                    </a:cubicBezTo>
                    <a:cubicBezTo>
                      <a:pt x="1931" y="480"/>
                      <a:pt x="1935" y="485"/>
                      <a:pt x="1939" y="489"/>
                    </a:cubicBezTo>
                    <a:cubicBezTo>
                      <a:pt x="1940" y="491"/>
                      <a:pt x="1941" y="492"/>
                      <a:pt x="1943" y="494"/>
                    </a:cubicBezTo>
                    <a:cubicBezTo>
                      <a:pt x="1943" y="495"/>
                      <a:pt x="1944" y="495"/>
                      <a:pt x="1944" y="496"/>
                    </a:cubicBezTo>
                    <a:cubicBezTo>
                      <a:pt x="1947" y="499"/>
                      <a:pt x="1950" y="503"/>
                      <a:pt x="1954" y="507"/>
                    </a:cubicBezTo>
                    <a:cubicBezTo>
                      <a:pt x="1955" y="509"/>
                      <a:pt x="1956" y="510"/>
                      <a:pt x="1958" y="512"/>
                    </a:cubicBezTo>
                    <a:cubicBezTo>
                      <a:pt x="1961" y="516"/>
                      <a:pt x="1965" y="520"/>
                      <a:pt x="1968" y="524"/>
                    </a:cubicBezTo>
                    <a:cubicBezTo>
                      <a:pt x="1970" y="526"/>
                      <a:pt x="1971" y="528"/>
                      <a:pt x="1973" y="529"/>
                    </a:cubicBezTo>
                    <a:cubicBezTo>
                      <a:pt x="1976" y="533"/>
                      <a:pt x="1979" y="537"/>
                      <a:pt x="1982" y="540"/>
                    </a:cubicBezTo>
                    <a:cubicBezTo>
                      <a:pt x="1984" y="542"/>
                      <a:pt x="1986" y="544"/>
                      <a:pt x="1987" y="546"/>
                    </a:cubicBezTo>
                    <a:cubicBezTo>
                      <a:pt x="1990" y="549"/>
                      <a:pt x="1993" y="552"/>
                      <a:pt x="1995" y="555"/>
                    </a:cubicBezTo>
                    <a:cubicBezTo>
                      <a:pt x="1997" y="557"/>
                      <a:pt x="2000" y="560"/>
                      <a:pt x="2002" y="562"/>
                    </a:cubicBezTo>
                    <a:cubicBezTo>
                      <a:pt x="2004" y="564"/>
                      <a:pt x="2006" y="567"/>
                      <a:pt x="2008" y="569"/>
                    </a:cubicBezTo>
                    <a:cubicBezTo>
                      <a:pt x="2011" y="572"/>
                      <a:pt x="2013" y="574"/>
                      <a:pt x="2016" y="577"/>
                    </a:cubicBezTo>
                    <a:cubicBezTo>
                      <a:pt x="2017" y="578"/>
                      <a:pt x="2018" y="580"/>
                      <a:pt x="2019" y="581"/>
                    </a:cubicBezTo>
                    <a:cubicBezTo>
                      <a:pt x="2022" y="584"/>
                      <a:pt x="2025" y="586"/>
                      <a:pt x="2027" y="589"/>
                    </a:cubicBezTo>
                    <a:cubicBezTo>
                      <a:pt x="2037" y="599"/>
                      <a:pt x="2047" y="608"/>
                      <a:pt x="2057" y="617"/>
                    </a:cubicBezTo>
                    <a:cubicBezTo>
                      <a:pt x="2067" y="625"/>
                      <a:pt x="2077" y="633"/>
                      <a:pt x="2087" y="640"/>
                    </a:cubicBezTo>
                    <a:cubicBezTo>
                      <a:pt x="2076" y="630"/>
                      <a:pt x="2066" y="620"/>
                      <a:pt x="2056" y="609"/>
                    </a:cubicBezTo>
                    <a:cubicBezTo>
                      <a:pt x="2053" y="607"/>
                      <a:pt x="2050" y="604"/>
                      <a:pt x="2047" y="601"/>
                    </a:cubicBezTo>
                    <a:cubicBezTo>
                      <a:pt x="2045" y="600"/>
                      <a:pt x="2044" y="598"/>
                      <a:pt x="2042" y="597"/>
                    </a:cubicBezTo>
                    <a:cubicBezTo>
                      <a:pt x="2039" y="594"/>
                      <a:pt x="2036" y="590"/>
                      <a:pt x="2032" y="587"/>
                    </a:cubicBezTo>
                    <a:cubicBezTo>
                      <a:pt x="2030" y="585"/>
                      <a:pt x="2028" y="583"/>
                      <a:pt x="2026" y="581"/>
                    </a:cubicBezTo>
                    <a:cubicBezTo>
                      <a:pt x="2023" y="578"/>
                      <a:pt x="2021" y="576"/>
                      <a:pt x="2018" y="573"/>
                    </a:cubicBezTo>
                    <a:cubicBezTo>
                      <a:pt x="2016" y="570"/>
                      <a:pt x="2013" y="567"/>
                      <a:pt x="2010" y="564"/>
                    </a:cubicBezTo>
                    <a:cubicBezTo>
                      <a:pt x="2008" y="562"/>
                      <a:pt x="2006" y="560"/>
                      <a:pt x="2004" y="558"/>
                    </a:cubicBezTo>
                    <a:cubicBezTo>
                      <a:pt x="2001" y="554"/>
                      <a:pt x="1998" y="551"/>
                      <a:pt x="1995" y="548"/>
                    </a:cubicBezTo>
                    <a:cubicBezTo>
                      <a:pt x="1993" y="546"/>
                      <a:pt x="1992" y="544"/>
                      <a:pt x="1990" y="542"/>
                    </a:cubicBezTo>
                    <a:cubicBezTo>
                      <a:pt x="1987" y="538"/>
                      <a:pt x="1983" y="534"/>
                      <a:pt x="1980" y="530"/>
                    </a:cubicBezTo>
                    <a:cubicBezTo>
                      <a:pt x="1978" y="529"/>
                      <a:pt x="1977" y="527"/>
                      <a:pt x="1975" y="525"/>
                    </a:cubicBezTo>
                    <a:cubicBezTo>
                      <a:pt x="1972" y="521"/>
                      <a:pt x="1968" y="517"/>
                      <a:pt x="1964" y="512"/>
                    </a:cubicBezTo>
                    <a:cubicBezTo>
                      <a:pt x="1963" y="511"/>
                      <a:pt x="1962" y="509"/>
                      <a:pt x="1960" y="507"/>
                    </a:cubicBezTo>
                    <a:cubicBezTo>
                      <a:pt x="1956" y="503"/>
                      <a:pt x="1953" y="498"/>
                      <a:pt x="1949" y="494"/>
                    </a:cubicBezTo>
                    <a:cubicBezTo>
                      <a:pt x="1949" y="494"/>
                      <a:pt x="1948" y="493"/>
                      <a:pt x="1948" y="493"/>
                    </a:cubicBezTo>
                    <a:cubicBezTo>
                      <a:pt x="1947" y="491"/>
                      <a:pt x="1946" y="490"/>
                      <a:pt x="1945" y="489"/>
                    </a:cubicBezTo>
                    <a:cubicBezTo>
                      <a:pt x="1941" y="485"/>
                      <a:pt x="1937" y="480"/>
                      <a:pt x="1933" y="475"/>
                    </a:cubicBezTo>
                    <a:cubicBezTo>
                      <a:pt x="1932" y="474"/>
                      <a:pt x="1931" y="472"/>
                      <a:pt x="1929" y="471"/>
                    </a:cubicBezTo>
                    <a:cubicBezTo>
                      <a:pt x="1925" y="466"/>
                      <a:pt x="1921" y="461"/>
                      <a:pt x="1917" y="456"/>
                    </a:cubicBezTo>
                    <a:cubicBezTo>
                      <a:pt x="1916" y="455"/>
                      <a:pt x="1914" y="453"/>
                      <a:pt x="1913" y="452"/>
                    </a:cubicBezTo>
                    <a:cubicBezTo>
                      <a:pt x="1909" y="447"/>
                      <a:pt x="1904" y="442"/>
                      <a:pt x="1900" y="437"/>
                    </a:cubicBezTo>
                    <a:cubicBezTo>
                      <a:pt x="1899" y="436"/>
                      <a:pt x="1898" y="434"/>
                      <a:pt x="1896" y="433"/>
                    </a:cubicBezTo>
                    <a:cubicBezTo>
                      <a:pt x="1892" y="428"/>
                      <a:pt x="1887" y="423"/>
                      <a:pt x="1883" y="418"/>
                    </a:cubicBezTo>
                    <a:cubicBezTo>
                      <a:pt x="1882" y="416"/>
                      <a:pt x="1880" y="415"/>
                      <a:pt x="1879" y="414"/>
                    </a:cubicBezTo>
                    <a:cubicBezTo>
                      <a:pt x="1875" y="408"/>
                      <a:pt x="1870" y="403"/>
                      <a:pt x="1865" y="398"/>
                    </a:cubicBezTo>
                    <a:cubicBezTo>
                      <a:pt x="1864" y="397"/>
                      <a:pt x="1863" y="395"/>
                      <a:pt x="1861" y="394"/>
                    </a:cubicBezTo>
                    <a:cubicBezTo>
                      <a:pt x="1833" y="363"/>
                      <a:pt x="1801" y="331"/>
                      <a:pt x="1764" y="299"/>
                    </a:cubicBezTo>
                    <a:moveTo>
                      <a:pt x="406" y="274"/>
                    </a:moveTo>
                    <a:cubicBezTo>
                      <a:pt x="366" y="306"/>
                      <a:pt x="327" y="338"/>
                      <a:pt x="292" y="370"/>
                    </a:cubicBezTo>
                    <a:cubicBezTo>
                      <a:pt x="293" y="371"/>
                      <a:pt x="294" y="372"/>
                      <a:pt x="295" y="373"/>
                    </a:cubicBezTo>
                    <a:cubicBezTo>
                      <a:pt x="323" y="349"/>
                      <a:pt x="352" y="324"/>
                      <a:pt x="382" y="300"/>
                    </a:cubicBezTo>
                    <a:cubicBezTo>
                      <a:pt x="390" y="291"/>
                      <a:pt x="398" y="283"/>
                      <a:pt x="406" y="274"/>
                    </a:cubicBezTo>
                    <a:moveTo>
                      <a:pt x="1639" y="202"/>
                    </a:moveTo>
                    <a:cubicBezTo>
                      <a:pt x="1637" y="203"/>
                      <a:pt x="1635" y="204"/>
                      <a:pt x="1634" y="205"/>
                    </a:cubicBezTo>
                    <a:cubicBezTo>
                      <a:pt x="1679" y="235"/>
                      <a:pt x="1718" y="266"/>
                      <a:pt x="1753" y="296"/>
                    </a:cubicBezTo>
                    <a:cubicBezTo>
                      <a:pt x="1754" y="295"/>
                      <a:pt x="1756" y="294"/>
                      <a:pt x="1757" y="294"/>
                    </a:cubicBezTo>
                    <a:cubicBezTo>
                      <a:pt x="1722" y="263"/>
                      <a:pt x="1683" y="233"/>
                      <a:pt x="1639" y="202"/>
                    </a:cubicBezTo>
                    <a:moveTo>
                      <a:pt x="715" y="85"/>
                    </a:moveTo>
                    <a:cubicBezTo>
                      <a:pt x="710" y="88"/>
                      <a:pt x="704" y="90"/>
                      <a:pt x="699" y="93"/>
                    </a:cubicBezTo>
                    <a:cubicBezTo>
                      <a:pt x="664" y="109"/>
                      <a:pt x="628" y="128"/>
                      <a:pt x="593" y="148"/>
                    </a:cubicBezTo>
                    <a:cubicBezTo>
                      <a:pt x="592" y="148"/>
                      <a:pt x="592" y="149"/>
                      <a:pt x="591" y="149"/>
                    </a:cubicBezTo>
                    <a:cubicBezTo>
                      <a:pt x="591" y="149"/>
                      <a:pt x="590" y="150"/>
                      <a:pt x="589" y="150"/>
                    </a:cubicBezTo>
                    <a:cubicBezTo>
                      <a:pt x="586" y="152"/>
                      <a:pt x="583" y="154"/>
                      <a:pt x="580" y="155"/>
                    </a:cubicBezTo>
                    <a:cubicBezTo>
                      <a:pt x="579" y="156"/>
                      <a:pt x="578" y="157"/>
                      <a:pt x="577" y="157"/>
                    </a:cubicBezTo>
                    <a:cubicBezTo>
                      <a:pt x="575" y="159"/>
                      <a:pt x="572" y="160"/>
                      <a:pt x="569" y="162"/>
                    </a:cubicBezTo>
                    <a:cubicBezTo>
                      <a:pt x="568" y="163"/>
                      <a:pt x="567" y="164"/>
                      <a:pt x="565" y="165"/>
                    </a:cubicBezTo>
                    <a:cubicBezTo>
                      <a:pt x="563" y="166"/>
                      <a:pt x="560" y="168"/>
                      <a:pt x="558" y="169"/>
                    </a:cubicBezTo>
                    <a:cubicBezTo>
                      <a:pt x="557" y="170"/>
                      <a:pt x="555" y="171"/>
                      <a:pt x="554" y="172"/>
                    </a:cubicBezTo>
                    <a:cubicBezTo>
                      <a:pt x="552" y="173"/>
                      <a:pt x="550" y="174"/>
                      <a:pt x="547" y="176"/>
                    </a:cubicBezTo>
                    <a:cubicBezTo>
                      <a:pt x="545" y="177"/>
                      <a:pt x="543" y="178"/>
                      <a:pt x="541" y="180"/>
                    </a:cubicBezTo>
                    <a:cubicBezTo>
                      <a:pt x="539" y="181"/>
                      <a:pt x="537" y="182"/>
                      <a:pt x="535" y="183"/>
                    </a:cubicBezTo>
                    <a:cubicBezTo>
                      <a:pt x="500" y="206"/>
                      <a:pt x="465" y="230"/>
                      <a:pt x="430" y="256"/>
                    </a:cubicBezTo>
                    <a:cubicBezTo>
                      <a:pt x="422" y="264"/>
                      <a:pt x="414" y="273"/>
                      <a:pt x="405" y="281"/>
                    </a:cubicBezTo>
                    <a:cubicBezTo>
                      <a:pt x="411" y="277"/>
                      <a:pt x="417" y="272"/>
                      <a:pt x="423" y="268"/>
                    </a:cubicBezTo>
                    <a:cubicBezTo>
                      <a:pt x="460" y="240"/>
                      <a:pt x="500" y="212"/>
                      <a:pt x="542" y="185"/>
                    </a:cubicBezTo>
                    <a:cubicBezTo>
                      <a:pt x="544" y="184"/>
                      <a:pt x="546" y="182"/>
                      <a:pt x="548" y="181"/>
                    </a:cubicBezTo>
                    <a:cubicBezTo>
                      <a:pt x="550" y="180"/>
                      <a:pt x="553" y="178"/>
                      <a:pt x="555" y="177"/>
                    </a:cubicBezTo>
                    <a:cubicBezTo>
                      <a:pt x="557" y="175"/>
                      <a:pt x="559" y="174"/>
                      <a:pt x="561" y="173"/>
                    </a:cubicBezTo>
                    <a:cubicBezTo>
                      <a:pt x="563" y="172"/>
                      <a:pt x="565" y="171"/>
                      <a:pt x="566" y="170"/>
                    </a:cubicBezTo>
                    <a:cubicBezTo>
                      <a:pt x="569" y="168"/>
                      <a:pt x="571" y="167"/>
                      <a:pt x="574" y="165"/>
                    </a:cubicBezTo>
                    <a:cubicBezTo>
                      <a:pt x="575" y="164"/>
                      <a:pt x="577" y="164"/>
                      <a:pt x="578" y="163"/>
                    </a:cubicBezTo>
                    <a:cubicBezTo>
                      <a:pt x="581" y="161"/>
                      <a:pt x="584" y="159"/>
                      <a:pt x="586" y="158"/>
                    </a:cubicBezTo>
                    <a:cubicBezTo>
                      <a:pt x="588" y="157"/>
                      <a:pt x="589" y="156"/>
                      <a:pt x="591" y="155"/>
                    </a:cubicBezTo>
                    <a:cubicBezTo>
                      <a:pt x="594" y="154"/>
                      <a:pt x="596" y="152"/>
                      <a:pt x="600" y="150"/>
                    </a:cubicBezTo>
                    <a:cubicBezTo>
                      <a:pt x="601" y="150"/>
                      <a:pt x="602" y="149"/>
                      <a:pt x="603" y="148"/>
                    </a:cubicBezTo>
                    <a:cubicBezTo>
                      <a:pt x="604" y="148"/>
                      <a:pt x="605" y="147"/>
                      <a:pt x="607" y="146"/>
                    </a:cubicBezTo>
                    <a:cubicBezTo>
                      <a:pt x="643" y="124"/>
                      <a:pt x="679" y="103"/>
                      <a:pt x="715" y="85"/>
                    </a:cubicBezTo>
                    <a:moveTo>
                      <a:pt x="1400" y="72"/>
                    </a:moveTo>
                    <a:cubicBezTo>
                      <a:pt x="1398" y="73"/>
                      <a:pt x="1397" y="74"/>
                      <a:pt x="1395" y="75"/>
                    </a:cubicBezTo>
                    <a:cubicBezTo>
                      <a:pt x="1485" y="114"/>
                      <a:pt x="1561" y="157"/>
                      <a:pt x="1626" y="200"/>
                    </a:cubicBezTo>
                    <a:cubicBezTo>
                      <a:pt x="1628" y="199"/>
                      <a:pt x="1630" y="198"/>
                      <a:pt x="1631" y="197"/>
                    </a:cubicBezTo>
                    <a:cubicBezTo>
                      <a:pt x="1566" y="154"/>
                      <a:pt x="1490" y="112"/>
                      <a:pt x="1400" y="72"/>
                    </a:cubicBezTo>
                    <a:moveTo>
                      <a:pt x="807" y="50"/>
                    </a:moveTo>
                    <a:cubicBezTo>
                      <a:pt x="790" y="57"/>
                      <a:pt x="773" y="64"/>
                      <a:pt x="756" y="72"/>
                    </a:cubicBezTo>
                    <a:cubicBezTo>
                      <a:pt x="750" y="75"/>
                      <a:pt x="743" y="79"/>
                      <a:pt x="736" y="82"/>
                    </a:cubicBezTo>
                    <a:cubicBezTo>
                      <a:pt x="759" y="72"/>
                      <a:pt x="783" y="63"/>
                      <a:pt x="806" y="55"/>
                    </a:cubicBezTo>
                    <a:cubicBezTo>
                      <a:pt x="808" y="55"/>
                      <a:pt x="810" y="54"/>
                      <a:pt x="812" y="53"/>
                    </a:cubicBezTo>
                    <a:cubicBezTo>
                      <a:pt x="810" y="52"/>
                      <a:pt x="808" y="51"/>
                      <a:pt x="807" y="50"/>
                    </a:cubicBezTo>
                    <a:moveTo>
                      <a:pt x="1084" y="0"/>
                    </a:moveTo>
                    <a:cubicBezTo>
                      <a:pt x="1009" y="0"/>
                      <a:pt x="932" y="12"/>
                      <a:pt x="854" y="34"/>
                    </a:cubicBezTo>
                    <a:cubicBezTo>
                      <a:pt x="845" y="37"/>
                      <a:pt x="835" y="40"/>
                      <a:pt x="825" y="43"/>
                    </a:cubicBezTo>
                    <a:cubicBezTo>
                      <a:pt x="821" y="45"/>
                      <a:pt x="816" y="47"/>
                      <a:pt x="811" y="48"/>
                    </a:cubicBezTo>
                    <a:cubicBezTo>
                      <a:pt x="813" y="50"/>
                      <a:pt x="815" y="51"/>
                      <a:pt x="817" y="52"/>
                    </a:cubicBezTo>
                    <a:cubicBezTo>
                      <a:pt x="903" y="23"/>
                      <a:pt x="993" y="6"/>
                      <a:pt x="1086" y="6"/>
                    </a:cubicBezTo>
                    <a:cubicBezTo>
                      <a:pt x="1174" y="6"/>
                      <a:pt x="1264" y="21"/>
                      <a:pt x="1355" y="58"/>
                    </a:cubicBezTo>
                    <a:cubicBezTo>
                      <a:pt x="1365" y="63"/>
                      <a:pt x="1376" y="67"/>
                      <a:pt x="1386" y="71"/>
                    </a:cubicBezTo>
                    <a:cubicBezTo>
                      <a:pt x="1386" y="71"/>
                      <a:pt x="1386" y="71"/>
                      <a:pt x="1386" y="71"/>
                    </a:cubicBezTo>
                    <a:cubicBezTo>
                      <a:pt x="1388" y="70"/>
                      <a:pt x="1389" y="69"/>
                      <a:pt x="1391" y="68"/>
                    </a:cubicBezTo>
                    <a:cubicBezTo>
                      <a:pt x="1380" y="63"/>
                      <a:pt x="1368" y="59"/>
                      <a:pt x="1357" y="54"/>
                    </a:cubicBezTo>
                    <a:cubicBezTo>
                      <a:pt x="1269" y="18"/>
                      <a:pt x="1178" y="0"/>
                      <a:pt x="108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0" name="Freeform 20">
                <a:extLst>
                  <a:ext uri="{FF2B5EF4-FFF2-40B4-BE49-F238E27FC236}">
                    <a16:creationId xmlns:a16="http://schemas.microsoft.com/office/drawing/2014/main" id="{F9302458-89BB-4A5D-BCA3-12175949A526}"/>
                  </a:ext>
                </a:extLst>
              </p:cNvPr>
              <p:cNvSpPr>
                <a:spLocks noEditPoints="1"/>
              </p:cNvSpPr>
              <p:nvPr/>
            </p:nvSpPr>
            <p:spPr bwMode="auto">
              <a:xfrm>
                <a:off x="4" y="1119"/>
                <a:ext cx="5754" cy="1423"/>
              </a:xfrm>
              <a:custGeom>
                <a:avLst/>
                <a:gdLst>
                  <a:gd name="T0" fmla="*/ 2271 w 3003"/>
                  <a:gd name="T1" fmla="*/ 727 h 741"/>
                  <a:gd name="T2" fmla="*/ 2271 w 3003"/>
                  <a:gd name="T3" fmla="*/ 732 h 741"/>
                  <a:gd name="T4" fmla="*/ 2489 w 3003"/>
                  <a:gd name="T5" fmla="*/ 698 h 741"/>
                  <a:gd name="T6" fmla="*/ 2144 w 3003"/>
                  <a:gd name="T7" fmla="*/ 701 h 741"/>
                  <a:gd name="T8" fmla="*/ 2119 w 3003"/>
                  <a:gd name="T9" fmla="*/ 679 h 741"/>
                  <a:gd name="T10" fmla="*/ 0 w 3003"/>
                  <a:gd name="T11" fmla="*/ 738 h 741"/>
                  <a:gd name="T12" fmla="*/ 80 w 3003"/>
                  <a:gd name="T13" fmla="*/ 637 h 741"/>
                  <a:gd name="T14" fmla="*/ 2499 w 3003"/>
                  <a:gd name="T15" fmla="*/ 696 h 741"/>
                  <a:gd name="T16" fmla="*/ 3000 w 3003"/>
                  <a:gd name="T17" fmla="*/ 454 h 741"/>
                  <a:gd name="T18" fmla="*/ 2846 w 3003"/>
                  <a:gd name="T19" fmla="*/ 552 h 741"/>
                  <a:gd name="T20" fmla="*/ 3000 w 3003"/>
                  <a:gd name="T21" fmla="*/ 454 h 741"/>
                  <a:gd name="T22" fmla="*/ 91 w 3003"/>
                  <a:gd name="T23" fmla="*/ 632 h 741"/>
                  <a:gd name="T24" fmla="*/ 298 w 3003"/>
                  <a:gd name="T25" fmla="*/ 406 h 741"/>
                  <a:gd name="T26" fmla="*/ 297 w 3003"/>
                  <a:gd name="T27" fmla="*/ 414 h 741"/>
                  <a:gd name="T28" fmla="*/ 326 w 3003"/>
                  <a:gd name="T29" fmla="*/ 380 h 741"/>
                  <a:gd name="T30" fmla="*/ 326 w 3003"/>
                  <a:gd name="T31" fmla="*/ 380 h 741"/>
                  <a:gd name="T32" fmla="*/ 1879 w 3003"/>
                  <a:gd name="T33" fmla="*/ 409 h 741"/>
                  <a:gd name="T34" fmla="*/ 1900 w 3003"/>
                  <a:gd name="T35" fmla="*/ 434 h 741"/>
                  <a:gd name="T36" fmla="*/ 1929 w 3003"/>
                  <a:gd name="T37" fmla="*/ 470 h 741"/>
                  <a:gd name="T38" fmla="*/ 1948 w 3003"/>
                  <a:gd name="T39" fmla="*/ 494 h 741"/>
                  <a:gd name="T40" fmla="*/ 1970 w 3003"/>
                  <a:gd name="T41" fmla="*/ 523 h 741"/>
                  <a:gd name="T42" fmla="*/ 1988 w 3003"/>
                  <a:gd name="T43" fmla="*/ 546 h 741"/>
                  <a:gd name="T44" fmla="*/ 2006 w 3003"/>
                  <a:gd name="T45" fmla="*/ 570 h 741"/>
                  <a:gd name="T46" fmla="*/ 2027 w 3003"/>
                  <a:gd name="T47" fmla="*/ 596 h 741"/>
                  <a:gd name="T48" fmla="*/ 2046 w 3003"/>
                  <a:gd name="T49" fmla="*/ 618 h 741"/>
                  <a:gd name="T50" fmla="*/ 2087 w 3003"/>
                  <a:gd name="T51" fmla="*/ 660 h 741"/>
                  <a:gd name="T52" fmla="*/ 2077 w 3003"/>
                  <a:gd name="T53" fmla="*/ 644 h 741"/>
                  <a:gd name="T54" fmla="*/ 2056 w 3003"/>
                  <a:gd name="T55" fmla="*/ 622 h 741"/>
                  <a:gd name="T56" fmla="*/ 2036 w 3003"/>
                  <a:gd name="T57" fmla="*/ 599 h 741"/>
                  <a:gd name="T58" fmla="*/ 2013 w 3003"/>
                  <a:gd name="T59" fmla="*/ 571 h 741"/>
                  <a:gd name="T60" fmla="*/ 1994 w 3003"/>
                  <a:gd name="T61" fmla="*/ 547 h 741"/>
                  <a:gd name="T62" fmla="*/ 1974 w 3003"/>
                  <a:gd name="T63" fmla="*/ 520 h 741"/>
                  <a:gd name="T64" fmla="*/ 1954 w 3003"/>
                  <a:gd name="T65" fmla="*/ 494 h 741"/>
                  <a:gd name="T66" fmla="*/ 1934 w 3003"/>
                  <a:gd name="T67" fmla="*/ 469 h 741"/>
                  <a:gd name="T68" fmla="*/ 1905 w 3003"/>
                  <a:gd name="T69" fmla="*/ 433 h 741"/>
                  <a:gd name="T70" fmla="*/ 1884 w 3003"/>
                  <a:gd name="T71" fmla="*/ 408 h 741"/>
                  <a:gd name="T72" fmla="*/ 1663 w 3003"/>
                  <a:gd name="T73" fmla="*/ 211 h 741"/>
                  <a:gd name="T74" fmla="*/ 1668 w 3003"/>
                  <a:gd name="T75" fmla="*/ 208 h 741"/>
                  <a:gd name="T76" fmla="*/ 607 w 3003"/>
                  <a:gd name="T77" fmla="*/ 166 h 741"/>
                  <a:gd name="T78" fmla="*/ 592 w 3003"/>
                  <a:gd name="T79" fmla="*/ 175 h 741"/>
                  <a:gd name="T80" fmla="*/ 576 w 3003"/>
                  <a:gd name="T81" fmla="*/ 186 h 741"/>
                  <a:gd name="T82" fmla="*/ 558 w 3003"/>
                  <a:gd name="T83" fmla="*/ 197 h 741"/>
                  <a:gd name="T84" fmla="*/ 430 w 3003"/>
                  <a:gd name="T85" fmla="*/ 291 h 741"/>
                  <a:gd name="T86" fmla="*/ 324 w 3003"/>
                  <a:gd name="T87" fmla="*/ 389 h 741"/>
                  <a:gd name="T88" fmla="*/ 558 w 3003"/>
                  <a:gd name="T89" fmla="*/ 203 h 741"/>
                  <a:gd name="T90" fmla="*/ 577 w 3003"/>
                  <a:gd name="T91" fmla="*/ 191 h 741"/>
                  <a:gd name="T92" fmla="*/ 597 w 3003"/>
                  <a:gd name="T93" fmla="*/ 178 h 741"/>
                  <a:gd name="T94" fmla="*/ 613 w 3003"/>
                  <a:gd name="T95" fmla="*/ 168 h 741"/>
                  <a:gd name="T96" fmla="*/ 636 w 3003"/>
                  <a:gd name="T97" fmla="*/ 154 h 741"/>
                  <a:gd name="T98" fmla="*/ 754 w 3003"/>
                  <a:gd name="T99" fmla="*/ 87 h 741"/>
                  <a:gd name="T100" fmla="*/ 1656 w 3003"/>
                  <a:gd name="T101" fmla="*/ 205 h 741"/>
                  <a:gd name="T102" fmla="*/ 804 w 3003"/>
                  <a:gd name="T103" fmla="*/ 69 h 741"/>
                  <a:gd name="T104" fmla="*/ 804 w 3003"/>
                  <a:gd name="T105" fmla="*/ 69 h 741"/>
                  <a:gd name="T106" fmla="*/ 867 w 3003"/>
                  <a:gd name="T107" fmla="*/ 43 h 741"/>
                  <a:gd name="T108" fmla="*/ 825 w 3003"/>
                  <a:gd name="T109" fmla="*/ 63 h 741"/>
                  <a:gd name="T110" fmla="*/ 1417 w 3003"/>
                  <a:gd name="T111" fmla="*/ 73 h 741"/>
                  <a:gd name="T112" fmla="*/ 1119 w 3003"/>
                  <a:gd name="T113" fmla="*/ 0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3" h="741">
                    <a:moveTo>
                      <a:pt x="2477" y="696"/>
                    </a:moveTo>
                    <a:cubicBezTo>
                      <a:pt x="2416" y="712"/>
                      <a:pt x="2356" y="722"/>
                      <a:pt x="2298" y="726"/>
                    </a:cubicBezTo>
                    <a:cubicBezTo>
                      <a:pt x="2289" y="726"/>
                      <a:pt x="2280" y="727"/>
                      <a:pt x="2271" y="727"/>
                    </a:cubicBezTo>
                    <a:cubicBezTo>
                      <a:pt x="2234" y="727"/>
                      <a:pt x="2201" y="720"/>
                      <a:pt x="2172" y="709"/>
                    </a:cubicBezTo>
                    <a:cubicBezTo>
                      <a:pt x="2169" y="709"/>
                      <a:pt x="2167" y="710"/>
                      <a:pt x="2164" y="711"/>
                    </a:cubicBezTo>
                    <a:cubicBezTo>
                      <a:pt x="2195" y="724"/>
                      <a:pt x="2230" y="732"/>
                      <a:pt x="2271" y="732"/>
                    </a:cubicBezTo>
                    <a:cubicBezTo>
                      <a:pt x="2271" y="732"/>
                      <a:pt x="2271" y="732"/>
                      <a:pt x="2271" y="732"/>
                    </a:cubicBezTo>
                    <a:cubicBezTo>
                      <a:pt x="2280" y="732"/>
                      <a:pt x="2289" y="731"/>
                      <a:pt x="2298" y="731"/>
                    </a:cubicBezTo>
                    <a:cubicBezTo>
                      <a:pt x="2360" y="726"/>
                      <a:pt x="2424" y="715"/>
                      <a:pt x="2489" y="698"/>
                    </a:cubicBezTo>
                    <a:cubicBezTo>
                      <a:pt x="2485" y="698"/>
                      <a:pt x="2481" y="697"/>
                      <a:pt x="2477" y="696"/>
                    </a:cubicBezTo>
                    <a:moveTo>
                      <a:pt x="2115" y="677"/>
                    </a:moveTo>
                    <a:cubicBezTo>
                      <a:pt x="2125" y="686"/>
                      <a:pt x="2134" y="694"/>
                      <a:pt x="2144" y="701"/>
                    </a:cubicBezTo>
                    <a:cubicBezTo>
                      <a:pt x="2148" y="703"/>
                      <a:pt x="2153" y="706"/>
                      <a:pt x="2158" y="708"/>
                    </a:cubicBezTo>
                    <a:cubicBezTo>
                      <a:pt x="2161" y="707"/>
                      <a:pt x="2164" y="707"/>
                      <a:pt x="2166" y="706"/>
                    </a:cubicBezTo>
                    <a:cubicBezTo>
                      <a:pt x="2150" y="699"/>
                      <a:pt x="2134" y="690"/>
                      <a:pt x="2119" y="679"/>
                    </a:cubicBezTo>
                    <a:cubicBezTo>
                      <a:pt x="2118" y="678"/>
                      <a:pt x="2116" y="678"/>
                      <a:pt x="2115" y="677"/>
                    </a:cubicBezTo>
                    <a:moveTo>
                      <a:pt x="80" y="637"/>
                    </a:moveTo>
                    <a:cubicBezTo>
                      <a:pt x="29" y="697"/>
                      <a:pt x="0" y="737"/>
                      <a:pt x="0" y="738"/>
                    </a:cubicBezTo>
                    <a:cubicBezTo>
                      <a:pt x="4" y="741"/>
                      <a:pt x="4" y="741"/>
                      <a:pt x="4" y="741"/>
                    </a:cubicBezTo>
                    <a:cubicBezTo>
                      <a:pt x="4" y="740"/>
                      <a:pt x="34" y="700"/>
                      <a:pt x="85" y="638"/>
                    </a:cubicBezTo>
                    <a:cubicBezTo>
                      <a:pt x="84" y="638"/>
                      <a:pt x="82" y="637"/>
                      <a:pt x="80" y="637"/>
                    </a:cubicBezTo>
                    <a:moveTo>
                      <a:pt x="2836" y="553"/>
                    </a:moveTo>
                    <a:cubicBezTo>
                      <a:pt x="2716" y="617"/>
                      <a:pt x="2599" y="665"/>
                      <a:pt x="2487" y="694"/>
                    </a:cubicBezTo>
                    <a:cubicBezTo>
                      <a:pt x="2491" y="694"/>
                      <a:pt x="2495" y="695"/>
                      <a:pt x="2499" y="696"/>
                    </a:cubicBezTo>
                    <a:cubicBezTo>
                      <a:pt x="2608" y="666"/>
                      <a:pt x="2723" y="619"/>
                      <a:pt x="2839" y="556"/>
                    </a:cubicBezTo>
                    <a:cubicBezTo>
                      <a:pt x="2838" y="555"/>
                      <a:pt x="2837" y="554"/>
                      <a:pt x="2836" y="553"/>
                    </a:cubicBezTo>
                    <a:moveTo>
                      <a:pt x="3000" y="454"/>
                    </a:moveTo>
                    <a:cubicBezTo>
                      <a:pt x="2998" y="455"/>
                      <a:pt x="2995" y="457"/>
                      <a:pt x="2990" y="461"/>
                    </a:cubicBezTo>
                    <a:cubicBezTo>
                      <a:pt x="2941" y="493"/>
                      <a:pt x="2892" y="522"/>
                      <a:pt x="2843" y="549"/>
                    </a:cubicBezTo>
                    <a:cubicBezTo>
                      <a:pt x="2844" y="550"/>
                      <a:pt x="2845" y="551"/>
                      <a:pt x="2846" y="552"/>
                    </a:cubicBezTo>
                    <a:cubicBezTo>
                      <a:pt x="2895" y="526"/>
                      <a:pt x="2944" y="497"/>
                      <a:pt x="2992" y="465"/>
                    </a:cubicBezTo>
                    <a:cubicBezTo>
                      <a:pt x="2997" y="461"/>
                      <a:pt x="3001" y="459"/>
                      <a:pt x="3003" y="458"/>
                    </a:cubicBezTo>
                    <a:cubicBezTo>
                      <a:pt x="3000" y="454"/>
                      <a:pt x="3000" y="454"/>
                      <a:pt x="3000" y="454"/>
                    </a:cubicBezTo>
                    <a:moveTo>
                      <a:pt x="260" y="443"/>
                    </a:moveTo>
                    <a:cubicBezTo>
                      <a:pt x="189" y="512"/>
                      <a:pt x="130" y="578"/>
                      <a:pt x="86" y="630"/>
                    </a:cubicBezTo>
                    <a:cubicBezTo>
                      <a:pt x="87" y="631"/>
                      <a:pt x="89" y="631"/>
                      <a:pt x="91" y="632"/>
                    </a:cubicBezTo>
                    <a:cubicBezTo>
                      <a:pt x="135" y="580"/>
                      <a:pt x="194" y="514"/>
                      <a:pt x="265" y="445"/>
                    </a:cubicBezTo>
                    <a:cubicBezTo>
                      <a:pt x="263" y="444"/>
                      <a:pt x="261" y="444"/>
                      <a:pt x="260" y="443"/>
                    </a:cubicBezTo>
                    <a:moveTo>
                      <a:pt x="298" y="406"/>
                    </a:moveTo>
                    <a:cubicBezTo>
                      <a:pt x="287" y="416"/>
                      <a:pt x="277" y="427"/>
                      <a:pt x="266" y="437"/>
                    </a:cubicBezTo>
                    <a:cubicBezTo>
                      <a:pt x="268" y="438"/>
                      <a:pt x="269" y="438"/>
                      <a:pt x="271" y="439"/>
                    </a:cubicBezTo>
                    <a:cubicBezTo>
                      <a:pt x="279" y="431"/>
                      <a:pt x="288" y="423"/>
                      <a:pt x="297" y="414"/>
                    </a:cubicBezTo>
                    <a:cubicBezTo>
                      <a:pt x="298" y="412"/>
                      <a:pt x="300" y="410"/>
                      <a:pt x="302" y="408"/>
                    </a:cubicBezTo>
                    <a:cubicBezTo>
                      <a:pt x="301" y="408"/>
                      <a:pt x="299" y="407"/>
                      <a:pt x="298" y="406"/>
                    </a:cubicBezTo>
                    <a:moveTo>
                      <a:pt x="326" y="380"/>
                    </a:moveTo>
                    <a:cubicBezTo>
                      <a:pt x="319" y="387"/>
                      <a:pt x="312" y="394"/>
                      <a:pt x="304" y="400"/>
                    </a:cubicBezTo>
                    <a:cubicBezTo>
                      <a:pt x="305" y="401"/>
                      <a:pt x="306" y="402"/>
                      <a:pt x="307" y="402"/>
                    </a:cubicBezTo>
                    <a:cubicBezTo>
                      <a:pt x="313" y="395"/>
                      <a:pt x="320" y="388"/>
                      <a:pt x="326" y="380"/>
                    </a:cubicBezTo>
                    <a:moveTo>
                      <a:pt x="1788" y="306"/>
                    </a:moveTo>
                    <a:cubicBezTo>
                      <a:pt x="1786" y="307"/>
                      <a:pt x="1785" y="308"/>
                      <a:pt x="1783" y="309"/>
                    </a:cubicBezTo>
                    <a:cubicBezTo>
                      <a:pt x="1819" y="343"/>
                      <a:pt x="1851" y="376"/>
                      <a:pt x="1879" y="409"/>
                    </a:cubicBezTo>
                    <a:cubicBezTo>
                      <a:pt x="1880" y="410"/>
                      <a:pt x="1881" y="412"/>
                      <a:pt x="1883" y="413"/>
                    </a:cubicBezTo>
                    <a:cubicBezTo>
                      <a:pt x="1887" y="419"/>
                      <a:pt x="1892" y="424"/>
                      <a:pt x="1896" y="430"/>
                    </a:cubicBezTo>
                    <a:cubicBezTo>
                      <a:pt x="1898" y="431"/>
                      <a:pt x="1899" y="432"/>
                      <a:pt x="1900" y="434"/>
                    </a:cubicBezTo>
                    <a:cubicBezTo>
                      <a:pt x="1904" y="439"/>
                      <a:pt x="1909" y="444"/>
                      <a:pt x="1913" y="450"/>
                    </a:cubicBezTo>
                    <a:cubicBezTo>
                      <a:pt x="1914" y="451"/>
                      <a:pt x="1915" y="453"/>
                      <a:pt x="1916" y="454"/>
                    </a:cubicBezTo>
                    <a:cubicBezTo>
                      <a:pt x="1921" y="459"/>
                      <a:pt x="1925" y="465"/>
                      <a:pt x="1929" y="470"/>
                    </a:cubicBezTo>
                    <a:cubicBezTo>
                      <a:pt x="1930" y="471"/>
                      <a:pt x="1931" y="473"/>
                      <a:pt x="1932" y="474"/>
                    </a:cubicBezTo>
                    <a:cubicBezTo>
                      <a:pt x="1936" y="480"/>
                      <a:pt x="1940" y="485"/>
                      <a:pt x="1944" y="490"/>
                    </a:cubicBezTo>
                    <a:cubicBezTo>
                      <a:pt x="1946" y="491"/>
                      <a:pt x="1947" y="493"/>
                      <a:pt x="1948" y="494"/>
                    </a:cubicBezTo>
                    <a:cubicBezTo>
                      <a:pt x="1952" y="499"/>
                      <a:pt x="1955" y="504"/>
                      <a:pt x="1959" y="509"/>
                    </a:cubicBezTo>
                    <a:cubicBezTo>
                      <a:pt x="1960" y="511"/>
                      <a:pt x="1962" y="512"/>
                      <a:pt x="1963" y="514"/>
                    </a:cubicBezTo>
                    <a:cubicBezTo>
                      <a:pt x="1965" y="517"/>
                      <a:pt x="1968" y="520"/>
                      <a:pt x="1970" y="523"/>
                    </a:cubicBezTo>
                    <a:cubicBezTo>
                      <a:pt x="1971" y="525"/>
                      <a:pt x="1972" y="526"/>
                      <a:pt x="1974" y="528"/>
                    </a:cubicBezTo>
                    <a:cubicBezTo>
                      <a:pt x="1975" y="530"/>
                      <a:pt x="1976" y="531"/>
                      <a:pt x="1977" y="533"/>
                    </a:cubicBezTo>
                    <a:cubicBezTo>
                      <a:pt x="1981" y="537"/>
                      <a:pt x="1984" y="542"/>
                      <a:pt x="1988" y="546"/>
                    </a:cubicBezTo>
                    <a:cubicBezTo>
                      <a:pt x="1989" y="548"/>
                      <a:pt x="1990" y="550"/>
                      <a:pt x="1992" y="552"/>
                    </a:cubicBezTo>
                    <a:cubicBezTo>
                      <a:pt x="1995" y="556"/>
                      <a:pt x="1998" y="560"/>
                      <a:pt x="2001" y="564"/>
                    </a:cubicBezTo>
                    <a:cubicBezTo>
                      <a:pt x="2003" y="566"/>
                      <a:pt x="2004" y="568"/>
                      <a:pt x="2006" y="570"/>
                    </a:cubicBezTo>
                    <a:cubicBezTo>
                      <a:pt x="2009" y="573"/>
                      <a:pt x="2011" y="577"/>
                      <a:pt x="2014" y="580"/>
                    </a:cubicBezTo>
                    <a:cubicBezTo>
                      <a:pt x="2016" y="582"/>
                      <a:pt x="2018" y="585"/>
                      <a:pt x="2019" y="587"/>
                    </a:cubicBezTo>
                    <a:cubicBezTo>
                      <a:pt x="2022" y="590"/>
                      <a:pt x="2024" y="593"/>
                      <a:pt x="2027" y="596"/>
                    </a:cubicBezTo>
                    <a:cubicBezTo>
                      <a:pt x="2029" y="598"/>
                      <a:pt x="2031" y="601"/>
                      <a:pt x="2033" y="603"/>
                    </a:cubicBezTo>
                    <a:cubicBezTo>
                      <a:pt x="2035" y="605"/>
                      <a:pt x="2037" y="608"/>
                      <a:pt x="2039" y="610"/>
                    </a:cubicBezTo>
                    <a:cubicBezTo>
                      <a:pt x="2041" y="613"/>
                      <a:pt x="2044" y="616"/>
                      <a:pt x="2046" y="618"/>
                    </a:cubicBezTo>
                    <a:cubicBezTo>
                      <a:pt x="2047" y="620"/>
                      <a:pt x="2049" y="621"/>
                      <a:pt x="2050" y="623"/>
                    </a:cubicBezTo>
                    <a:cubicBezTo>
                      <a:pt x="2052" y="625"/>
                      <a:pt x="2054" y="627"/>
                      <a:pt x="2056" y="629"/>
                    </a:cubicBezTo>
                    <a:cubicBezTo>
                      <a:pt x="2066" y="640"/>
                      <a:pt x="2076" y="650"/>
                      <a:pt x="2087" y="660"/>
                    </a:cubicBezTo>
                    <a:cubicBezTo>
                      <a:pt x="2095" y="667"/>
                      <a:pt x="2104" y="674"/>
                      <a:pt x="2112" y="681"/>
                    </a:cubicBezTo>
                    <a:cubicBezTo>
                      <a:pt x="2102" y="671"/>
                      <a:pt x="2092" y="660"/>
                      <a:pt x="2082" y="648"/>
                    </a:cubicBezTo>
                    <a:cubicBezTo>
                      <a:pt x="2080" y="647"/>
                      <a:pt x="2079" y="646"/>
                      <a:pt x="2077" y="644"/>
                    </a:cubicBezTo>
                    <a:cubicBezTo>
                      <a:pt x="2076" y="643"/>
                      <a:pt x="2074" y="641"/>
                      <a:pt x="2072" y="639"/>
                    </a:cubicBezTo>
                    <a:cubicBezTo>
                      <a:pt x="2069" y="636"/>
                      <a:pt x="2066" y="633"/>
                      <a:pt x="2063" y="629"/>
                    </a:cubicBezTo>
                    <a:cubicBezTo>
                      <a:pt x="2060" y="627"/>
                      <a:pt x="2058" y="625"/>
                      <a:pt x="2056" y="622"/>
                    </a:cubicBezTo>
                    <a:cubicBezTo>
                      <a:pt x="2054" y="620"/>
                      <a:pt x="2051" y="617"/>
                      <a:pt x="2049" y="614"/>
                    </a:cubicBezTo>
                    <a:cubicBezTo>
                      <a:pt x="2046" y="611"/>
                      <a:pt x="2044" y="609"/>
                      <a:pt x="2041" y="606"/>
                    </a:cubicBezTo>
                    <a:cubicBezTo>
                      <a:pt x="2039" y="603"/>
                      <a:pt x="2038" y="601"/>
                      <a:pt x="2036" y="599"/>
                    </a:cubicBezTo>
                    <a:cubicBezTo>
                      <a:pt x="2033" y="595"/>
                      <a:pt x="2030" y="592"/>
                      <a:pt x="2027" y="588"/>
                    </a:cubicBezTo>
                    <a:cubicBezTo>
                      <a:pt x="2025" y="586"/>
                      <a:pt x="2024" y="584"/>
                      <a:pt x="2022" y="582"/>
                    </a:cubicBezTo>
                    <a:cubicBezTo>
                      <a:pt x="2019" y="578"/>
                      <a:pt x="2016" y="575"/>
                      <a:pt x="2013" y="571"/>
                    </a:cubicBezTo>
                    <a:cubicBezTo>
                      <a:pt x="2011" y="569"/>
                      <a:pt x="2010" y="567"/>
                      <a:pt x="2008" y="565"/>
                    </a:cubicBezTo>
                    <a:cubicBezTo>
                      <a:pt x="2005" y="561"/>
                      <a:pt x="2002" y="557"/>
                      <a:pt x="1998" y="552"/>
                    </a:cubicBezTo>
                    <a:cubicBezTo>
                      <a:pt x="1997" y="551"/>
                      <a:pt x="1996" y="549"/>
                      <a:pt x="1994" y="547"/>
                    </a:cubicBezTo>
                    <a:cubicBezTo>
                      <a:pt x="1991" y="542"/>
                      <a:pt x="1987" y="538"/>
                      <a:pt x="1984" y="533"/>
                    </a:cubicBezTo>
                    <a:cubicBezTo>
                      <a:pt x="1982" y="532"/>
                      <a:pt x="1981" y="530"/>
                      <a:pt x="1980" y="528"/>
                    </a:cubicBezTo>
                    <a:cubicBezTo>
                      <a:pt x="1978" y="526"/>
                      <a:pt x="1976" y="523"/>
                      <a:pt x="1974" y="520"/>
                    </a:cubicBezTo>
                    <a:cubicBezTo>
                      <a:pt x="1972" y="518"/>
                      <a:pt x="1970" y="516"/>
                      <a:pt x="1969" y="514"/>
                    </a:cubicBezTo>
                    <a:cubicBezTo>
                      <a:pt x="1968" y="512"/>
                      <a:pt x="1966" y="511"/>
                      <a:pt x="1965" y="509"/>
                    </a:cubicBezTo>
                    <a:cubicBezTo>
                      <a:pt x="1961" y="504"/>
                      <a:pt x="1958" y="499"/>
                      <a:pt x="1954" y="494"/>
                    </a:cubicBezTo>
                    <a:cubicBezTo>
                      <a:pt x="1952" y="492"/>
                      <a:pt x="1951" y="491"/>
                      <a:pt x="1950" y="489"/>
                    </a:cubicBezTo>
                    <a:cubicBezTo>
                      <a:pt x="1946" y="484"/>
                      <a:pt x="1942" y="479"/>
                      <a:pt x="1938" y="474"/>
                    </a:cubicBezTo>
                    <a:cubicBezTo>
                      <a:pt x="1937" y="472"/>
                      <a:pt x="1936" y="471"/>
                      <a:pt x="1934" y="469"/>
                    </a:cubicBezTo>
                    <a:cubicBezTo>
                      <a:pt x="1930" y="464"/>
                      <a:pt x="1926" y="459"/>
                      <a:pt x="1922" y="453"/>
                    </a:cubicBezTo>
                    <a:cubicBezTo>
                      <a:pt x="1921" y="452"/>
                      <a:pt x="1919" y="450"/>
                      <a:pt x="1918" y="449"/>
                    </a:cubicBezTo>
                    <a:cubicBezTo>
                      <a:pt x="1914" y="444"/>
                      <a:pt x="1910" y="438"/>
                      <a:pt x="1905" y="433"/>
                    </a:cubicBezTo>
                    <a:cubicBezTo>
                      <a:pt x="1904" y="431"/>
                      <a:pt x="1903" y="430"/>
                      <a:pt x="1902" y="428"/>
                    </a:cubicBezTo>
                    <a:cubicBezTo>
                      <a:pt x="1897" y="423"/>
                      <a:pt x="1892" y="417"/>
                      <a:pt x="1888" y="412"/>
                    </a:cubicBezTo>
                    <a:cubicBezTo>
                      <a:pt x="1887" y="410"/>
                      <a:pt x="1885" y="409"/>
                      <a:pt x="1884" y="408"/>
                    </a:cubicBezTo>
                    <a:cubicBezTo>
                      <a:pt x="1856" y="375"/>
                      <a:pt x="1824" y="341"/>
                      <a:pt x="1788" y="306"/>
                    </a:cubicBezTo>
                    <a:moveTo>
                      <a:pt x="1668" y="208"/>
                    </a:moveTo>
                    <a:cubicBezTo>
                      <a:pt x="1667" y="209"/>
                      <a:pt x="1665" y="210"/>
                      <a:pt x="1663" y="211"/>
                    </a:cubicBezTo>
                    <a:cubicBezTo>
                      <a:pt x="1706" y="241"/>
                      <a:pt x="1743" y="272"/>
                      <a:pt x="1777" y="303"/>
                    </a:cubicBezTo>
                    <a:cubicBezTo>
                      <a:pt x="1778" y="302"/>
                      <a:pt x="1780" y="301"/>
                      <a:pt x="1781" y="300"/>
                    </a:cubicBezTo>
                    <a:cubicBezTo>
                      <a:pt x="1748" y="270"/>
                      <a:pt x="1711" y="239"/>
                      <a:pt x="1668" y="208"/>
                    </a:cubicBezTo>
                    <a:moveTo>
                      <a:pt x="754" y="87"/>
                    </a:moveTo>
                    <a:cubicBezTo>
                      <a:pt x="742" y="93"/>
                      <a:pt x="729" y="99"/>
                      <a:pt x="715" y="105"/>
                    </a:cubicBezTo>
                    <a:cubicBezTo>
                      <a:pt x="679" y="123"/>
                      <a:pt x="643" y="144"/>
                      <a:pt x="607" y="166"/>
                    </a:cubicBezTo>
                    <a:cubicBezTo>
                      <a:pt x="606" y="167"/>
                      <a:pt x="604" y="168"/>
                      <a:pt x="603" y="168"/>
                    </a:cubicBezTo>
                    <a:cubicBezTo>
                      <a:pt x="602" y="169"/>
                      <a:pt x="601" y="170"/>
                      <a:pt x="600" y="170"/>
                    </a:cubicBezTo>
                    <a:cubicBezTo>
                      <a:pt x="597" y="172"/>
                      <a:pt x="595" y="174"/>
                      <a:pt x="592" y="175"/>
                    </a:cubicBezTo>
                    <a:cubicBezTo>
                      <a:pt x="591" y="176"/>
                      <a:pt x="589" y="177"/>
                      <a:pt x="588" y="178"/>
                    </a:cubicBezTo>
                    <a:cubicBezTo>
                      <a:pt x="586" y="179"/>
                      <a:pt x="583" y="181"/>
                      <a:pt x="581" y="183"/>
                    </a:cubicBezTo>
                    <a:cubicBezTo>
                      <a:pt x="579" y="184"/>
                      <a:pt x="577" y="185"/>
                      <a:pt x="576" y="186"/>
                    </a:cubicBezTo>
                    <a:cubicBezTo>
                      <a:pt x="574" y="187"/>
                      <a:pt x="571" y="189"/>
                      <a:pt x="569" y="190"/>
                    </a:cubicBezTo>
                    <a:cubicBezTo>
                      <a:pt x="567" y="191"/>
                      <a:pt x="566" y="192"/>
                      <a:pt x="564" y="193"/>
                    </a:cubicBezTo>
                    <a:cubicBezTo>
                      <a:pt x="562" y="195"/>
                      <a:pt x="560" y="196"/>
                      <a:pt x="558" y="197"/>
                    </a:cubicBezTo>
                    <a:cubicBezTo>
                      <a:pt x="556" y="199"/>
                      <a:pt x="554" y="200"/>
                      <a:pt x="551" y="202"/>
                    </a:cubicBezTo>
                    <a:cubicBezTo>
                      <a:pt x="550" y="203"/>
                      <a:pt x="548" y="204"/>
                      <a:pt x="546" y="206"/>
                    </a:cubicBezTo>
                    <a:cubicBezTo>
                      <a:pt x="508" y="232"/>
                      <a:pt x="469" y="260"/>
                      <a:pt x="430" y="291"/>
                    </a:cubicBezTo>
                    <a:cubicBezTo>
                      <a:pt x="404" y="312"/>
                      <a:pt x="379" y="334"/>
                      <a:pt x="354" y="355"/>
                    </a:cubicBezTo>
                    <a:cubicBezTo>
                      <a:pt x="346" y="364"/>
                      <a:pt x="338" y="373"/>
                      <a:pt x="331" y="381"/>
                    </a:cubicBezTo>
                    <a:cubicBezTo>
                      <a:pt x="329" y="384"/>
                      <a:pt x="326" y="386"/>
                      <a:pt x="324" y="389"/>
                    </a:cubicBezTo>
                    <a:cubicBezTo>
                      <a:pt x="359" y="357"/>
                      <a:pt x="395" y="326"/>
                      <a:pt x="433" y="295"/>
                    </a:cubicBezTo>
                    <a:cubicBezTo>
                      <a:pt x="470" y="265"/>
                      <a:pt x="510" y="236"/>
                      <a:pt x="553" y="207"/>
                    </a:cubicBezTo>
                    <a:cubicBezTo>
                      <a:pt x="555" y="206"/>
                      <a:pt x="556" y="205"/>
                      <a:pt x="558" y="203"/>
                    </a:cubicBezTo>
                    <a:cubicBezTo>
                      <a:pt x="561" y="202"/>
                      <a:pt x="563" y="200"/>
                      <a:pt x="566" y="198"/>
                    </a:cubicBezTo>
                    <a:cubicBezTo>
                      <a:pt x="568" y="197"/>
                      <a:pt x="570" y="196"/>
                      <a:pt x="572" y="195"/>
                    </a:cubicBezTo>
                    <a:cubicBezTo>
                      <a:pt x="573" y="193"/>
                      <a:pt x="575" y="192"/>
                      <a:pt x="577" y="191"/>
                    </a:cubicBezTo>
                    <a:cubicBezTo>
                      <a:pt x="579" y="190"/>
                      <a:pt x="582" y="188"/>
                      <a:pt x="584" y="187"/>
                    </a:cubicBezTo>
                    <a:cubicBezTo>
                      <a:pt x="586" y="185"/>
                      <a:pt x="587" y="184"/>
                      <a:pt x="589" y="183"/>
                    </a:cubicBezTo>
                    <a:cubicBezTo>
                      <a:pt x="592" y="182"/>
                      <a:pt x="594" y="180"/>
                      <a:pt x="597" y="178"/>
                    </a:cubicBezTo>
                    <a:cubicBezTo>
                      <a:pt x="598" y="177"/>
                      <a:pt x="600" y="177"/>
                      <a:pt x="601" y="176"/>
                    </a:cubicBezTo>
                    <a:cubicBezTo>
                      <a:pt x="604" y="174"/>
                      <a:pt x="607" y="172"/>
                      <a:pt x="610" y="170"/>
                    </a:cubicBezTo>
                    <a:cubicBezTo>
                      <a:pt x="611" y="170"/>
                      <a:pt x="612" y="169"/>
                      <a:pt x="613" y="168"/>
                    </a:cubicBezTo>
                    <a:cubicBezTo>
                      <a:pt x="617" y="166"/>
                      <a:pt x="620" y="164"/>
                      <a:pt x="623" y="162"/>
                    </a:cubicBezTo>
                    <a:cubicBezTo>
                      <a:pt x="624" y="162"/>
                      <a:pt x="625" y="161"/>
                      <a:pt x="626" y="161"/>
                    </a:cubicBezTo>
                    <a:cubicBezTo>
                      <a:pt x="629" y="159"/>
                      <a:pt x="633" y="157"/>
                      <a:pt x="636" y="154"/>
                    </a:cubicBezTo>
                    <a:cubicBezTo>
                      <a:pt x="637" y="154"/>
                      <a:pt x="637" y="154"/>
                      <a:pt x="638" y="153"/>
                    </a:cubicBezTo>
                    <a:cubicBezTo>
                      <a:pt x="639" y="153"/>
                      <a:pt x="640" y="152"/>
                      <a:pt x="641" y="152"/>
                    </a:cubicBezTo>
                    <a:cubicBezTo>
                      <a:pt x="679" y="127"/>
                      <a:pt x="717" y="106"/>
                      <a:pt x="754" y="87"/>
                    </a:cubicBezTo>
                    <a:moveTo>
                      <a:pt x="1432" y="74"/>
                    </a:moveTo>
                    <a:cubicBezTo>
                      <a:pt x="1430" y="75"/>
                      <a:pt x="1428" y="76"/>
                      <a:pt x="1426" y="77"/>
                    </a:cubicBezTo>
                    <a:cubicBezTo>
                      <a:pt x="1516" y="117"/>
                      <a:pt x="1592" y="160"/>
                      <a:pt x="1656" y="205"/>
                    </a:cubicBezTo>
                    <a:cubicBezTo>
                      <a:pt x="1658" y="204"/>
                      <a:pt x="1659" y="204"/>
                      <a:pt x="1661" y="203"/>
                    </a:cubicBezTo>
                    <a:cubicBezTo>
                      <a:pt x="1597" y="158"/>
                      <a:pt x="1522" y="114"/>
                      <a:pt x="1432" y="74"/>
                    </a:cubicBezTo>
                    <a:moveTo>
                      <a:pt x="804" y="69"/>
                    </a:moveTo>
                    <a:cubicBezTo>
                      <a:pt x="788" y="76"/>
                      <a:pt x="772" y="84"/>
                      <a:pt x="756" y="92"/>
                    </a:cubicBezTo>
                    <a:cubicBezTo>
                      <a:pt x="773" y="84"/>
                      <a:pt x="790" y="77"/>
                      <a:pt x="807" y="70"/>
                    </a:cubicBezTo>
                    <a:cubicBezTo>
                      <a:pt x="806" y="70"/>
                      <a:pt x="805" y="69"/>
                      <a:pt x="804" y="69"/>
                    </a:cubicBezTo>
                    <a:moveTo>
                      <a:pt x="1119" y="0"/>
                    </a:moveTo>
                    <a:cubicBezTo>
                      <a:pt x="1038" y="0"/>
                      <a:pt x="955" y="14"/>
                      <a:pt x="870" y="41"/>
                    </a:cubicBezTo>
                    <a:cubicBezTo>
                      <a:pt x="869" y="42"/>
                      <a:pt x="868" y="42"/>
                      <a:pt x="867" y="43"/>
                    </a:cubicBezTo>
                    <a:cubicBezTo>
                      <a:pt x="847" y="50"/>
                      <a:pt x="828" y="58"/>
                      <a:pt x="809" y="67"/>
                    </a:cubicBezTo>
                    <a:cubicBezTo>
                      <a:pt x="810" y="67"/>
                      <a:pt x="810" y="68"/>
                      <a:pt x="811" y="68"/>
                    </a:cubicBezTo>
                    <a:cubicBezTo>
                      <a:pt x="816" y="67"/>
                      <a:pt x="821" y="65"/>
                      <a:pt x="825" y="63"/>
                    </a:cubicBezTo>
                    <a:cubicBezTo>
                      <a:pt x="920" y="28"/>
                      <a:pt x="1019" y="5"/>
                      <a:pt x="1121" y="5"/>
                    </a:cubicBezTo>
                    <a:cubicBezTo>
                      <a:pt x="1203" y="5"/>
                      <a:pt x="1287" y="20"/>
                      <a:pt x="1370" y="53"/>
                    </a:cubicBezTo>
                    <a:cubicBezTo>
                      <a:pt x="1386" y="60"/>
                      <a:pt x="1402" y="66"/>
                      <a:pt x="1417" y="73"/>
                    </a:cubicBezTo>
                    <a:cubicBezTo>
                      <a:pt x="1419" y="72"/>
                      <a:pt x="1421" y="71"/>
                      <a:pt x="1423" y="70"/>
                    </a:cubicBezTo>
                    <a:cubicBezTo>
                      <a:pt x="1406" y="63"/>
                      <a:pt x="1389" y="56"/>
                      <a:pt x="1372" y="49"/>
                    </a:cubicBezTo>
                    <a:cubicBezTo>
                      <a:pt x="1291" y="16"/>
                      <a:pt x="1206" y="0"/>
                      <a:pt x="11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1" name="Freeform 21">
                <a:extLst>
                  <a:ext uri="{FF2B5EF4-FFF2-40B4-BE49-F238E27FC236}">
                    <a16:creationId xmlns:a16="http://schemas.microsoft.com/office/drawing/2014/main" id="{E8F2737E-6F60-4D80-99DF-AC38FF6AC9BC}"/>
                  </a:ext>
                </a:extLst>
              </p:cNvPr>
              <p:cNvSpPr>
                <a:spLocks noEditPoints="1"/>
              </p:cNvSpPr>
              <p:nvPr/>
            </p:nvSpPr>
            <p:spPr bwMode="auto">
              <a:xfrm>
                <a:off x="4" y="1081"/>
                <a:ext cx="5754" cy="1528"/>
              </a:xfrm>
              <a:custGeom>
                <a:avLst/>
                <a:gdLst>
                  <a:gd name="T0" fmla="*/ 2293 w 3003"/>
                  <a:gd name="T1" fmla="*/ 769 h 796"/>
                  <a:gd name="T2" fmla="*/ 2293 w 3003"/>
                  <a:gd name="T3" fmla="*/ 774 h 796"/>
                  <a:gd name="T4" fmla="*/ 2545 w 3003"/>
                  <a:gd name="T5" fmla="*/ 726 h 796"/>
                  <a:gd name="T6" fmla="*/ 0 w 3003"/>
                  <a:gd name="T7" fmla="*/ 793 h 796"/>
                  <a:gd name="T8" fmla="*/ 101 w 3003"/>
                  <a:gd name="T9" fmla="*/ 664 h 796"/>
                  <a:gd name="T10" fmla="*/ 2555 w 3003"/>
                  <a:gd name="T11" fmla="*/ 723 h 796"/>
                  <a:gd name="T12" fmla="*/ 213 w 3003"/>
                  <a:gd name="T13" fmla="*/ 537 h 796"/>
                  <a:gd name="T14" fmla="*/ 180 w 3003"/>
                  <a:gd name="T15" fmla="*/ 580 h 796"/>
                  <a:gd name="T16" fmla="*/ 2852 w 3003"/>
                  <a:gd name="T17" fmla="*/ 579 h 796"/>
                  <a:gd name="T18" fmla="*/ 3000 w 3003"/>
                  <a:gd name="T19" fmla="*/ 480 h 796"/>
                  <a:gd name="T20" fmla="*/ 210 w 3003"/>
                  <a:gd name="T21" fmla="*/ 547 h 796"/>
                  <a:gd name="T22" fmla="*/ 311 w 3003"/>
                  <a:gd name="T23" fmla="*/ 436 h 796"/>
                  <a:gd name="T24" fmla="*/ 315 w 3003"/>
                  <a:gd name="T25" fmla="*/ 439 h 796"/>
                  <a:gd name="T26" fmla="*/ 1806 w 3003"/>
                  <a:gd name="T27" fmla="*/ 316 h 796"/>
                  <a:gd name="T28" fmla="*/ 1918 w 3003"/>
                  <a:gd name="T29" fmla="*/ 445 h 796"/>
                  <a:gd name="T30" fmla="*/ 1938 w 3003"/>
                  <a:gd name="T31" fmla="*/ 471 h 796"/>
                  <a:gd name="T32" fmla="*/ 1965 w 3003"/>
                  <a:gd name="T33" fmla="*/ 508 h 796"/>
                  <a:gd name="T34" fmla="*/ 1982 w 3003"/>
                  <a:gd name="T35" fmla="*/ 533 h 796"/>
                  <a:gd name="T36" fmla="*/ 1996 w 3003"/>
                  <a:gd name="T37" fmla="*/ 554 h 796"/>
                  <a:gd name="T38" fmla="*/ 2019 w 3003"/>
                  <a:gd name="T39" fmla="*/ 587 h 796"/>
                  <a:gd name="T40" fmla="*/ 2036 w 3003"/>
                  <a:gd name="T41" fmla="*/ 610 h 796"/>
                  <a:gd name="T42" fmla="*/ 2056 w 3003"/>
                  <a:gd name="T43" fmla="*/ 637 h 796"/>
                  <a:gd name="T44" fmla="*/ 2075 w 3003"/>
                  <a:gd name="T45" fmla="*/ 660 h 796"/>
                  <a:gd name="T46" fmla="*/ 2112 w 3003"/>
                  <a:gd name="T47" fmla="*/ 701 h 796"/>
                  <a:gd name="T48" fmla="*/ 2144 w 3003"/>
                  <a:gd name="T49" fmla="*/ 721 h 796"/>
                  <a:gd name="T50" fmla="*/ 2099 w 3003"/>
                  <a:gd name="T51" fmla="*/ 681 h 796"/>
                  <a:gd name="T52" fmla="*/ 2078 w 3003"/>
                  <a:gd name="T53" fmla="*/ 656 h 796"/>
                  <a:gd name="T54" fmla="*/ 2057 w 3003"/>
                  <a:gd name="T55" fmla="*/ 630 h 796"/>
                  <a:gd name="T56" fmla="*/ 2039 w 3003"/>
                  <a:gd name="T57" fmla="*/ 606 h 796"/>
                  <a:gd name="T58" fmla="*/ 2016 w 3003"/>
                  <a:gd name="T59" fmla="*/ 574 h 796"/>
                  <a:gd name="T60" fmla="*/ 1999 w 3003"/>
                  <a:gd name="T61" fmla="*/ 549 h 796"/>
                  <a:gd name="T62" fmla="*/ 1985 w 3003"/>
                  <a:gd name="T63" fmla="*/ 529 h 796"/>
                  <a:gd name="T64" fmla="*/ 1959 w 3003"/>
                  <a:gd name="T65" fmla="*/ 491 h 796"/>
                  <a:gd name="T66" fmla="*/ 1940 w 3003"/>
                  <a:gd name="T67" fmla="*/ 466 h 796"/>
                  <a:gd name="T68" fmla="*/ 1910 w 3003"/>
                  <a:gd name="T69" fmla="*/ 427 h 796"/>
                  <a:gd name="T70" fmla="*/ 1697 w 3003"/>
                  <a:gd name="T71" fmla="*/ 215 h 796"/>
                  <a:gd name="T72" fmla="*/ 1805 w 3003"/>
                  <a:gd name="T73" fmla="*/ 308 h 796"/>
                  <a:gd name="T74" fmla="*/ 754 w 3003"/>
                  <a:gd name="T75" fmla="*/ 107 h 796"/>
                  <a:gd name="T76" fmla="*/ 637 w 3003"/>
                  <a:gd name="T77" fmla="*/ 174 h 796"/>
                  <a:gd name="T78" fmla="*/ 616 w 3003"/>
                  <a:gd name="T79" fmla="*/ 188 h 796"/>
                  <a:gd name="T80" fmla="*/ 600 w 3003"/>
                  <a:gd name="T81" fmla="*/ 199 h 796"/>
                  <a:gd name="T82" fmla="*/ 581 w 3003"/>
                  <a:gd name="T83" fmla="*/ 211 h 796"/>
                  <a:gd name="T84" fmla="*/ 563 w 3003"/>
                  <a:gd name="T85" fmla="*/ 224 h 796"/>
                  <a:gd name="T86" fmla="*/ 317 w 3003"/>
                  <a:gd name="T87" fmla="*/ 431 h 796"/>
                  <a:gd name="T88" fmla="*/ 564 w 3003"/>
                  <a:gd name="T89" fmla="*/ 230 h 796"/>
                  <a:gd name="T90" fmla="*/ 583 w 3003"/>
                  <a:gd name="T91" fmla="*/ 216 h 796"/>
                  <a:gd name="T92" fmla="*/ 601 w 3003"/>
                  <a:gd name="T93" fmla="*/ 204 h 796"/>
                  <a:gd name="T94" fmla="*/ 621 w 3003"/>
                  <a:gd name="T95" fmla="*/ 191 h 796"/>
                  <a:gd name="T96" fmla="*/ 638 w 3003"/>
                  <a:gd name="T97" fmla="*/ 180 h 796"/>
                  <a:gd name="T98" fmla="*/ 661 w 3003"/>
                  <a:gd name="T99" fmla="*/ 165 h 796"/>
                  <a:gd name="T100" fmla="*/ 675 w 3003"/>
                  <a:gd name="T101" fmla="*/ 157 h 796"/>
                  <a:gd name="T102" fmla="*/ 712 w 3003"/>
                  <a:gd name="T103" fmla="*/ 135 h 796"/>
                  <a:gd name="T104" fmla="*/ 756 w 3003"/>
                  <a:gd name="T105" fmla="*/ 112 h 796"/>
                  <a:gd name="T106" fmla="*/ 1464 w 3003"/>
                  <a:gd name="T107" fmla="*/ 77 h 796"/>
                  <a:gd name="T108" fmla="*/ 1690 w 3003"/>
                  <a:gd name="T109" fmla="*/ 210 h 796"/>
                  <a:gd name="T110" fmla="*/ 886 w 3003"/>
                  <a:gd name="T111" fmla="*/ 49 h 796"/>
                  <a:gd name="T112" fmla="*/ 867 w 3003"/>
                  <a:gd name="T113" fmla="*/ 63 h 796"/>
                  <a:gd name="T114" fmla="*/ 1449 w 3003"/>
                  <a:gd name="T115" fmla="*/ 75 h 796"/>
                  <a:gd name="T116" fmla="*/ 1153 w 3003"/>
                  <a:gd name="T117" fmla="*/ 0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03" h="796">
                    <a:moveTo>
                      <a:pt x="2534" y="725"/>
                    </a:moveTo>
                    <a:cubicBezTo>
                      <a:pt x="2465" y="746"/>
                      <a:pt x="2393" y="762"/>
                      <a:pt x="2320" y="768"/>
                    </a:cubicBezTo>
                    <a:cubicBezTo>
                      <a:pt x="2311" y="769"/>
                      <a:pt x="2302" y="769"/>
                      <a:pt x="2293" y="769"/>
                    </a:cubicBezTo>
                    <a:cubicBezTo>
                      <a:pt x="2239" y="769"/>
                      <a:pt x="2196" y="755"/>
                      <a:pt x="2159" y="731"/>
                    </a:cubicBezTo>
                    <a:cubicBezTo>
                      <a:pt x="2157" y="732"/>
                      <a:pt x="2154" y="732"/>
                      <a:pt x="2152" y="733"/>
                    </a:cubicBezTo>
                    <a:cubicBezTo>
                      <a:pt x="2191" y="759"/>
                      <a:pt x="2236" y="774"/>
                      <a:pt x="2293" y="774"/>
                    </a:cubicBezTo>
                    <a:cubicBezTo>
                      <a:pt x="2293" y="774"/>
                      <a:pt x="2293" y="774"/>
                      <a:pt x="2293" y="774"/>
                    </a:cubicBezTo>
                    <a:cubicBezTo>
                      <a:pt x="2302" y="774"/>
                      <a:pt x="2311" y="773"/>
                      <a:pt x="2320" y="773"/>
                    </a:cubicBezTo>
                    <a:cubicBezTo>
                      <a:pt x="2397" y="767"/>
                      <a:pt x="2473" y="749"/>
                      <a:pt x="2545" y="726"/>
                    </a:cubicBezTo>
                    <a:cubicBezTo>
                      <a:pt x="2542" y="725"/>
                      <a:pt x="2538" y="725"/>
                      <a:pt x="2534" y="725"/>
                    </a:cubicBezTo>
                    <a:moveTo>
                      <a:pt x="101" y="664"/>
                    </a:moveTo>
                    <a:cubicBezTo>
                      <a:pt x="37" y="740"/>
                      <a:pt x="1" y="792"/>
                      <a:pt x="0" y="793"/>
                    </a:cubicBezTo>
                    <a:cubicBezTo>
                      <a:pt x="4" y="796"/>
                      <a:pt x="4" y="796"/>
                      <a:pt x="4" y="796"/>
                    </a:cubicBezTo>
                    <a:cubicBezTo>
                      <a:pt x="5" y="794"/>
                      <a:pt x="41" y="742"/>
                      <a:pt x="105" y="666"/>
                    </a:cubicBezTo>
                    <a:cubicBezTo>
                      <a:pt x="104" y="665"/>
                      <a:pt x="102" y="665"/>
                      <a:pt x="101" y="664"/>
                    </a:cubicBezTo>
                    <a:moveTo>
                      <a:pt x="2845" y="583"/>
                    </a:moveTo>
                    <a:cubicBezTo>
                      <a:pt x="2765" y="630"/>
                      <a:pt x="2659" y="684"/>
                      <a:pt x="2543" y="722"/>
                    </a:cubicBezTo>
                    <a:cubicBezTo>
                      <a:pt x="2547" y="722"/>
                      <a:pt x="2551" y="722"/>
                      <a:pt x="2555" y="723"/>
                    </a:cubicBezTo>
                    <a:cubicBezTo>
                      <a:pt x="2667" y="685"/>
                      <a:pt x="2770" y="633"/>
                      <a:pt x="2848" y="587"/>
                    </a:cubicBezTo>
                    <a:cubicBezTo>
                      <a:pt x="2847" y="586"/>
                      <a:pt x="2846" y="584"/>
                      <a:pt x="2845" y="583"/>
                    </a:cubicBezTo>
                    <a:moveTo>
                      <a:pt x="213" y="537"/>
                    </a:moveTo>
                    <a:cubicBezTo>
                      <a:pt x="172" y="581"/>
                      <a:pt x="136" y="622"/>
                      <a:pt x="106" y="657"/>
                    </a:cubicBezTo>
                    <a:cubicBezTo>
                      <a:pt x="108" y="658"/>
                      <a:pt x="109" y="659"/>
                      <a:pt x="111" y="659"/>
                    </a:cubicBezTo>
                    <a:cubicBezTo>
                      <a:pt x="131" y="635"/>
                      <a:pt x="154" y="608"/>
                      <a:pt x="180" y="580"/>
                    </a:cubicBezTo>
                    <a:cubicBezTo>
                      <a:pt x="190" y="566"/>
                      <a:pt x="201" y="551"/>
                      <a:pt x="213" y="537"/>
                    </a:cubicBezTo>
                    <a:moveTo>
                      <a:pt x="3000" y="480"/>
                    </a:moveTo>
                    <a:cubicBezTo>
                      <a:pt x="2999" y="481"/>
                      <a:pt x="2942" y="525"/>
                      <a:pt x="2852" y="579"/>
                    </a:cubicBezTo>
                    <a:cubicBezTo>
                      <a:pt x="2853" y="580"/>
                      <a:pt x="2854" y="581"/>
                      <a:pt x="2855" y="583"/>
                    </a:cubicBezTo>
                    <a:cubicBezTo>
                      <a:pt x="2945" y="529"/>
                      <a:pt x="3002" y="485"/>
                      <a:pt x="3003" y="484"/>
                    </a:cubicBezTo>
                    <a:cubicBezTo>
                      <a:pt x="3000" y="480"/>
                      <a:pt x="3000" y="480"/>
                      <a:pt x="3000" y="480"/>
                    </a:cubicBezTo>
                    <a:moveTo>
                      <a:pt x="277" y="470"/>
                    </a:moveTo>
                    <a:cubicBezTo>
                      <a:pt x="266" y="481"/>
                      <a:pt x="255" y="493"/>
                      <a:pt x="244" y="504"/>
                    </a:cubicBezTo>
                    <a:cubicBezTo>
                      <a:pt x="232" y="518"/>
                      <a:pt x="221" y="533"/>
                      <a:pt x="210" y="547"/>
                    </a:cubicBezTo>
                    <a:cubicBezTo>
                      <a:pt x="233" y="522"/>
                      <a:pt x="257" y="497"/>
                      <a:pt x="282" y="472"/>
                    </a:cubicBezTo>
                    <a:cubicBezTo>
                      <a:pt x="281" y="471"/>
                      <a:pt x="279" y="470"/>
                      <a:pt x="277" y="470"/>
                    </a:cubicBezTo>
                    <a:moveTo>
                      <a:pt x="311" y="436"/>
                    </a:moveTo>
                    <a:cubicBezTo>
                      <a:pt x="302" y="445"/>
                      <a:pt x="293" y="455"/>
                      <a:pt x="284" y="464"/>
                    </a:cubicBezTo>
                    <a:cubicBezTo>
                      <a:pt x="285" y="464"/>
                      <a:pt x="287" y="465"/>
                      <a:pt x="289" y="465"/>
                    </a:cubicBezTo>
                    <a:cubicBezTo>
                      <a:pt x="297" y="457"/>
                      <a:pt x="306" y="448"/>
                      <a:pt x="315" y="439"/>
                    </a:cubicBezTo>
                    <a:cubicBezTo>
                      <a:pt x="314" y="438"/>
                      <a:pt x="313" y="437"/>
                      <a:pt x="311" y="436"/>
                    </a:cubicBezTo>
                    <a:moveTo>
                      <a:pt x="1811" y="314"/>
                    </a:moveTo>
                    <a:cubicBezTo>
                      <a:pt x="1809" y="315"/>
                      <a:pt x="1808" y="315"/>
                      <a:pt x="1806" y="316"/>
                    </a:cubicBezTo>
                    <a:cubicBezTo>
                      <a:pt x="1842" y="352"/>
                      <a:pt x="1874" y="388"/>
                      <a:pt x="1902" y="424"/>
                    </a:cubicBezTo>
                    <a:cubicBezTo>
                      <a:pt x="1903" y="425"/>
                      <a:pt x="1904" y="426"/>
                      <a:pt x="1905" y="428"/>
                    </a:cubicBezTo>
                    <a:cubicBezTo>
                      <a:pt x="1910" y="434"/>
                      <a:pt x="1914" y="439"/>
                      <a:pt x="1918" y="445"/>
                    </a:cubicBezTo>
                    <a:cubicBezTo>
                      <a:pt x="1920" y="447"/>
                      <a:pt x="1921" y="448"/>
                      <a:pt x="1922" y="449"/>
                    </a:cubicBezTo>
                    <a:cubicBezTo>
                      <a:pt x="1926" y="455"/>
                      <a:pt x="1930" y="461"/>
                      <a:pt x="1934" y="466"/>
                    </a:cubicBezTo>
                    <a:cubicBezTo>
                      <a:pt x="1935" y="468"/>
                      <a:pt x="1937" y="469"/>
                      <a:pt x="1938" y="471"/>
                    </a:cubicBezTo>
                    <a:cubicBezTo>
                      <a:pt x="1942" y="476"/>
                      <a:pt x="1946" y="482"/>
                      <a:pt x="1950" y="487"/>
                    </a:cubicBezTo>
                    <a:cubicBezTo>
                      <a:pt x="1951" y="489"/>
                      <a:pt x="1952" y="490"/>
                      <a:pt x="1953" y="492"/>
                    </a:cubicBezTo>
                    <a:cubicBezTo>
                      <a:pt x="1957" y="497"/>
                      <a:pt x="1961" y="503"/>
                      <a:pt x="1965" y="508"/>
                    </a:cubicBezTo>
                    <a:cubicBezTo>
                      <a:pt x="1966" y="510"/>
                      <a:pt x="1967" y="511"/>
                      <a:pt x="1968" y="513"/>
                    </a:cubicBezTo>
                    <a:cubicBezTo>
                      <a:pt x="1972" y="518"/>
                      <a:pt x="1975" y="524"/>
                      <a:pt x="1979" y="529"/>
                    </a:cubicBezTo>
                    <a:cubicBezTo>
                      <a:pt x="1980" y="530"/>
                      <a:pt x="1981" y="532"/>
                      <a:pt x="1982" y="533"/>
                    </a:cubicBezTo>
                    <a:cubicBezTo>
                      <a:pt x="1986" y="539"/>
                      <a:pt x="1989" y="544"/>
                      <a:pt x="1993" y="549"/>
                    </a:cubicBezTo>
                    <a:cubicBezTo>
                      <a:pt x="1993" y="549"/>
                      <a:pt x="1993" y="550"/>
                      <a:pt x="1994" y="550"/>
                    </a:cubicBezTo>
                    <a:cubicBezTo>
                      <a:pt x="1995" y="551"/>
                      <a:pt x="1995" y="552"/>
                      <a:pt x="1996" y="554"/>
                    </a:cubicBezTo>
                    <a:cubicBezTo>
                      <a:pt x="2000" y="558"/>
                      <a:pt x="2003" y="563"/>
                      <a:pt x="2006" y="568"/>
                    </a:cubicBezTo>
                    <a:cubicBezTo>
                      <a:pt x="2007" y="570"/>
                      <a:pt x="2009" y="572"/>
                      <a:pt x="2010" y="573"/>
                    </a:cubicBezTo>
                    <a:cubicBezTo>
                      <a:pt x="2013" y="578"/>
                      <a:pt x="2016" y="582"/>
                      <a:pt x="2019" y="587"/>
                    </a:cubicBezTo>
                    <a:cubicBezTo>
                      <a:pt x="2021" y="589"/>
                      <a:pt x="2022" y="590"/>
                      <a:pt x="2023" y="592"/>
                    </a:cubicBezTo>
                    <a:cubicBezTo>
                      <a:pt x="2026" y="596"/>
                      <a:pt x="2029" y="600"/>
                      <a:pt x="2032" y="605"/>
                    </a:cubicBezTo>
                    <a:cubicBezTo>
                      <a:pt x="2033" y="606"/>
                      <a:pt x="2035" y="608"/>
                      <a:pt x="2036" y="610"/>
                    </a:cubicBezTo>
                    <a:cubicBezTo>
                      <a:pt x="2039" y="614"/>
                      <a:pt x="2042" y="618"/>
                      <a:pt x="2044" y="621"/>
                    </a:cubicBezTo>
                    <a:cubicBezTo>
                      <a:pt x="2046" y="624"/>
                      <a:pt x="2047" y="626"/>
                      <a:pt x="2049" y="628"/>
                    </a:cubicBezTo>
                    <a:cubicBezTo>
                      <a:pt x="2051" y="631"/>
                      <a:pt x="2054" y="634"/>
                      <a:pt x="2056" y="637"/>
                    </a:cubicBezTo>
                    <a:cubicBezTo>
                      <a:pt x="2058" y="639"/>
                      <a:pt x="2060" y="642"/>
                      <a:pt x="2062" y="644"/>
                    </a:cubicBezTo>
                    <a:cubicBezTo>
                      <a:pt x="2064" y="647"/>
                      <a:pt x="2066" y="649"/>
                      <a:pt x="2068" y="652"/>
                    </a:cubicBezTo>
                    <a:cubicBezTo>
                      <a:pt x="2070" y="655"/>
                      <a:pt x="2072" y="657"/>
                      <a:pt x="2075" y="660"/>
                    </a:cubicBezTo>
                    <a:cubicBezTo>
                      <a:pt x="2076" y="662"/>
                      <a:pt x="2077" y="664"/>
                      <a:pt x="2079" y="665"/>
                    </a:cubicBezTo>
                    <a:cubicBezTo>
                      <a:pt x="2080" y="666"/>
                      <a:pt x="2081" y="667"/>
                      <a:pt x="2082" y="668"/>
                    </a:cubicBezTo>
                    <a:cubicBezTo>
                      <a:pt x="2092" y="680"/>
                      <a:pt x="2102" y="691"/>
                      <a:pt x="2112" y="701"/>
                    </a:cubicBezTo>
                    <a:cubicBezTo>
                      <a:pt x="2124" y="711"/>
                      <a:pt x="2135" y="721"/>
                      <a:pt x="2148" y="730"/>
                    </a:cubicBezTo>
                    <a:cubicBezTo>
                      <a:pt x="2150" y="729"/>
                      <a:pt x="2152" y="729"/>
                      <a:pt x="2155" y="729"/>
                    </a:cubicBezTo>
                    <a:cubicBezTo>
                      <a:pt x="2151" y="726"/>
                      <a:pt x="2147" y="724"/>
                      <a:pt x="2144" y="721"/>
                    </a:cubicBezTo>
                    <a:cubicBezTo>
                      <a:pt x="2134" y="714"/>
                      <a:pt x="2125" y="706"/>
                      <a:pt x="2115" y="697"/>
                    </a:cubicBezTo>
                    <a:cubicBezTo>
                      <a:pt x="2111" y="693"/>
                      <a:pt x="2107" y="689"/>
                      <a:pt x="2103" y="685"/>
                    </a:cubicBezTo>
                    <a:cubicBezTo>
                      <a:pt x="2102" y="683"/>
                      <a:pt x="2100" y="682"/>
                      <a:pt x="2099" y="681"/>
                    </a:cubicBezTo>
                    <a:cubicBezTo>
                      <a:pt x="2097" y="678"/>
                      <a:pt x="2094" y="675"/>
                      <a:pt x="2091" y="672"/>
                    </a:cubicBezTo>
                    <a:cubicBezTo>
                      <a:pt x="2089" y="669"/>
                      <a:pt x="2087" y="667"/>
                      <a:pt x="2084" y="664"/>
                    </a:cubicBezTo>
                    <a:cubicBezTo>
                      <a:pt x="2082" y="662"/>
                      <a:pt x="2080" y="659"/>
                      <a:pt x="2078" y="656"/>
                    </a:cubicBezTo>
                    <a:cubicBezTo>
                      <a:pt x="2075" y="653"/>
                      <a:pt x="2073" y="650"/>
                      <a:pt x="2070" y="647"/>
                    </a:cubicBezTo>
                    <a:cubicBezTo>
                      <a:pt x="2068" y="645"/>
                      <a:pt x="2066" y="642"/>
                      <a:pt x="2065" y="640"/>
                    </a:cubicBezTo>
                    <a:cubicBezTo>
                      <a:pt x="2062" y="637"/>
                      <a:pt x="2059" y="633"/>
                      <a:pt x="2057" y="630"/>
                    </a:cubicBezTo>
                    <a:cubicBezTo>
                      <a:pt x="2055" y="628"/>
                      <a:pt x="2053" y="626"/>
                      <a:pt x="2052" y="624"/>
                    </a:cubicBezTo>
                    <a:cubicBezTo>
                      <a:pt x="2049" y="620"/>
                      <a:pt x="2046" y="616"/>
                      <a:pt x="2043" y="612"/>
                    </a:cubicBezTo>
                    <a:cubicBezTo>
                      <a:pt x="2042" y="610"/>
                      <a:pt x="2040" y="608"/>
                      <a:pt x="2039" y="606"/>
                    </a:cubicBezTo>
                    <a:cubicBezTo>
                      <a:pt x="2036" y="602"/>
                      <a:pt x="2033" y="597"/>
                      <a:pt x="2030" y="593"/>
                    </a:cubicBezTo>
                    <a:cubicBezTo>
                      <a:pt x="2028" y="591"/>
                      <a:pt x="2027" y="589"/>
                      <a:pt x="2026" y="588"/>
                    </a:cubicBezTo>
                    <a:cubicBezTo>
                      <a:pt x="2023" y="583"/>
                      <a:pt x="2019" y="578"/>
                      <a:pt x="2016" y="574"/>
                    </a:cubicBezTo>
                    <a:cubicBezTo>
                      <a:pt x="2015" y="572"/>
                      <a:pt x="2014" y="570"/>
                      <a:pt x="2012" y="569"/>
                    </a:cubicBezTo>
                    <a:cubicBezTo>
                      <a:pt x="2009" y="564"/>
                      <a:pt x="2006" y="559"/>
                      <a:pt x="2002" y="554"/>
                    </a:cubicBezTo>
                    <a:cubicBezTo>
                      <a:pt x="2001" y="552"/>
                      <a:pt x="2000" y="550"/>
                      <a:pt x="1999" y="549"/>
                    </a:cubicBezTo>
                    <a:cubicBezTo>
                      <a:pt x="1998" y="548"/>
                      <a:pt x="1998" y="548"/>
                      <a:pt x="1998" y="547"/>
                    </a:cubicBezTo>
                    <a:cubicBezTo>
                      <a:pt x="1995" y="543"/>
                      <a:pt x="1991" y="538"/>
                      <a:pt x="1988" y="533"/>
                    </a:cubicBezTo>
                    <a:cubicBezTo>
                      <a:pt x="1987" y="532"/>
                      <a:pt x="1986" y="530"/>
                      <a:pt x="1985" y="529"/>
                    </a:cubicBezTo>
                    <a:cubicBezTo>
                      <a:pt x="1981" y="523"/>
                      <a:pt x="1977" y="518"/>
                      <a:pt x="1973" y="513"/>
                    </a:cubicBezTo>
                    <a:cubicBezTo>
                      <a:pt x="1972" y="511"/>
                      <a:pt x="1971" y="509"/>
                      <a:pt x="1970" y="508"/>
                    </a:cubicBezTo>
                    <a:cubicBezTo>
                      <a:pt x="1966" y="502"/>
                      <a:pt x="1962" y="497"/>
                      <a:pt x="1959" y="491"/>
                    </a:cubicBezTo>
                    <a:cubicBezTo>
                      <a:pt x="1957" y="490"/>
                      <a:pt x="1956" y="488"/>
                      <a:pt x="1955" y="487"/>
                    </a:cubicBezTo>
                    <a:cubicBezTo>
                      <a:pt x="1951" y="481"/>
                      <a:pt x="1947" y="476"/>
                      <a:pt x="1943" y="470"/>
                    </a:cubicBezTo>
                    <a:cubicBezTo>
                      <a:pt x="1942" y="469"/>
                      <a:pt x="1941" y="467"/>
                      <a:pt x="1940" y="466"/>
                    </a:cubicBezTo>
                    <a:cubicBezTo>
                      <a:pt x="1936" y="460"/>
                      <a:pt x="1931" y="454"/>
                      <a:pt x="1927" y="448"/>
                    </a:cubicBezTo>
                    <a:cubicBezTo>
                      <a:pt x="1926" y="447"/>
                      <a:pt x="1925" y="446"/>
                      <a:pt x="1924" y="444"/>
                    </a:cubicBezTo>
                    <a:cubicBezTo>
                      <a:pt x="1919" y="438"/>
                      <a:pt x="1915" y="433"/>
                      <a:pt x="1910" y="427"/>
                    </a:cubicBezTo>
                    <a:cubicBezTo>
                      <a:pt x="1909" y="425"/>
                      <a:pt x="1908" y="424"/>
                      <a:pt x="1907" y="423"/>
                    </a:cubicBezTo>
                    <a:cubicBezTo>
                      <a:pt x="1879" y="387"/>
                      <a:pt x="1847" y="350"/>
                      <a:pt x="1811" y="314"/>
                    </a:cubicBezTo>
                    <a:moveTo>
                      <a:pt x="1697" y="215"/>
                    </a:moveTo>
                    <a:cubicBezTo>
                      <a:pt x="1696" y="216"/>
                      <a:pt x="1694" y="217"/>
                      <a:pt x="1692" y="217"/>
                    </a:cubicBezTo>
                    <a:cubicBezTo>
                      <a:pt x="1733" y="248"/>
                      <a:pt x="1768" y="279"/>
                      <a:pt x="1800" y="310"/>
                    </a:cubicBezTo>
                    <a:cubicBezTo>
                      <a:pt x="1802" y="309"/>
                      <a:pt x="1803" y="309"/>
                      <a:pt x="1805" y="308"/>
                    </a:cubicBezTo>
                    <a:cubicBezTo>
                      <a:pt x="1773" y="277"/>
                      <a:pt x="1737" y="245"/>
                      <a:pt x="1697" y="215"/>
                    </a:cubicBezTo>
                    <a:moveTo>
                      <a:pt x="798" y="85"/>
                    </a:moveTo>
                    <a:cubicBezTo>
                      <a:pt x="784" y="92"/>
                      <a:pt x="769" y="99"/>
                      <a:pt x="754" y="107"/>
                    </a:cubicBezTo>
                    <a:cubicBezTo>
                      <a:pt x="717" y="126"/>
                      <a:pt x="679" y="147"/>
                      <a:pt x="641" y="172"/>
                    </a:cubicBezTo>
                    <a:cubicBezTo>
                      <a:pt x="640" y="172"/>
                      <a:pt x="639" y="173"/>
                      <a:pt x="638" y="173"/>
                    </a:cubicBezTo>
                    <a:cubicBezTo>
                      <a:pt x="638" y="174"/>
                      <a:pt x="637" y="174"/>
                      <a:pt x="637" y="174"/>
                    </a:cubicBezTo>
                    <a:cubicBezTo>
                      <a:pt x="633" y="176"/>
                      <a:pt x="630" y="178"/>
                      <a:pt x="627" y="181"/>
                    </a:cubicBezTo>
                    <a:cubicBezTo>
                      <a:pt x="626" y="181"/>
                      <a:pt x="625" y="182"/>
                      <a:pt x="624" y="182"/>
                    </a:cubicBezTo>
                    <a:cubicBezTo>
                      <a:pt x="621" y="184"/>
                      <a:pt x="619" y="186"/>
                      <a:pt x="616" y="188"/>
                    </a:cubicBezTo>
                    <a:cubicBezTo>
                      <a:pt x="615" y="189"/>
                      <a:pt x="613" y="190"/>
                      <a:pt x="612" y="190"/>
                    </a:cubicBezTo>
                    <a:cubicBezTo>
                      <a:pt x="609" y="192"/>
                      <a:pt x="607" y="194"/>
                      <a:pt x="604" y="196"/>
                    </a:cubicBezTo>
                    <a:cubicBezTo>
                      <a:pt x="603" y="197"/>
                      <a:pt x="601" y="198"/>
                      <a:pt x="600" y="199"/>
                    </a:cubicBezTo>
                    <a:cubicBezTo>
                      <a:pt x="597" y="200"/>
                      <a:pt x="595" y="202"/>
                      <a:pt x="593" y="203"/>
                    </a:cubicBezTo>
                    <a:cubicBezTo>
                      <a:pt x="591" y="205"/>
                      <a:pt x="589" y="206"/>
                      <a:pt x="588" y="207"/>
                    </a:cubicBezTo>
                    <a:cubicBezTo>
                      <a:pt x="585" y="209"/>
                      <a:pt x="583" y="210"/>
                      <a:pt x="581" y="211"/>
                    </a:cubicBezTo>
                    <a:cubicBezTo>
                      <a:pt x="579" y="213"/>
                      <a:pt x="578" y="214"/>
                      <a:pt x="576" y="215"/>
                    </a:cubicBezTo>
                    <a:cubicBezTo>
                      <a:pt x="574" y="217"/>
                      <a:pt x="572" y="218"/>
                      <a:pt x="570" y="219"/>
                    </a:cubicBezTo>
                    <a:cubicBezTo>
                      <a:pt x="568" y="221"/>
                      <a:pt x="565" y="223"/>
                      <a:pt x="563" y="224"/>
                    </a:cubicBezTo>
                    <a:cubicBezTo>
                      <a:pt x="561" y="226"/>
                      <a:pt x="559" y="227"/>
                      <a:pt x="558" y="228"/>
                    </a:cubicBezTo>
                    <a:cubicBezTo>
                      <a:pt x="519" y="256"/>
                      <a:pt x="480" y="286"/>
                      <a:pt x="441" y="319"/>
                    </a:cubicBezTo>
                    <a:cubicBezTo>
                      <a:pt x="397" y="356"/>
                      <a:pt x="356" y="393"/>
                      <a:pt x="317" y="431"/>
                    </a:cubicBezTo>
                    <a:cubicBezTo>
                      <a:pt x="319" y="432"/>
                      <a:pt x="320" y="433"/>
                      <a:pt x="321" y="434"/>
                    </a:cubicBezTo>
                    <a:cubicBezTo>
                      <a:pt x="359" y="397"/>
                      <a:pt x="400" y="359"/>
                      <a:pt x="444" y="323"/>
                    </a:cubicBezTo>
                    <a:cubicBezTo>
                      <a:pt x="481" y="292"/>
                      <a:pt x="521" y="260"/>
                      <a:pt x="564" y="230"/>
                    </a:cubicBezTo>
                    <a:cubicBezTo>
                      <a:pt x="566" y="228"/>
                      <a:pt x="568" y="227"/>
                      <a:pt x="569" y="226"/>
                    </a:cubicBezTo>
                    <a:cubicBezTo>
                      <a:pt x="572" y="224"/>
                      <a:pt x="575" y="222"/>
                      <a:pt x="577" y="220"/>
                    </a:cubicBezTo>
                    <a:cubicBezTo>
                      <a:pt x="579" y="219"/>
                      <a:pt x="581" y="218"/>
                      <a:pt x="583" y="216"/>
                    </a:cubicBezTo>
                    <a:cubicBezTo>
                      <a:pt x="585" y="215"/>
                      <a:pt x="587" y="214"/>
                      <a:pt x="589" y="212"/>
                    </a:cubicBezTo>
                    <a:cubicBezTo>
                      <a:pt x="591" y="211"/>
                      <a:pt x="593" y="209"/>
                      <a:pt x="595" y="208"/>
                    </a:cubicBezTo>
                    <a:cubicBezTo>
                      <a:pt x="597" y="207"/>
                      <a:pt x="599" y="205"/>
                      <a:pt x="601" y="204"/>
                    </a:cubicBezTo>
                    <a:cubicBezTo>
                      <a:pt x="603" y="202"/>
                      <a:pt x="606" y="201"/>
                      <a:pt x="608" y="199"/>
                    </a:cubicBezTo>
                    <a:cubicBezTo>
                      <a:pt x="610" y="198"/>
                      <a:pt x="611" y="197"/>
                      <a:pt x="613" y="196"/>
                    </a:cubicBezTo>
                    <a:cubicBezTo>
                      <a:pt x="616" y="194"/>
                      <a:pt x="618" y="192"/>
                      <a:pt x="621" y="191"/>
                    </a:cubicBezTo>
                    <a:cubicBezTo>
                      <a:pt x="622" y="190"/>
                      <a:pt x="624" y="189"/>
                      <a:pt x="626" y="188"/>
                    </a:cubicBezTo>
                    <a:cubicBezTo>
                      <a:pt x="628" y="186"/>
                      <a:pt x="631" y="184"/>
                      <a:pt x="634" y="182"/>
                    </a:cubicBezTo>
                    <a:cubicBezTo>
                      <a:pt x="635" y="181"/>
                      <a:pt x="637" y="181"/>
                      <a:pt x="638" y="180"/>
                    </a:cubicBezTo>
                    <a:cubicBezTo>
                      <a:pt x="641" y="178"/>
                      <a:pt x="644" y="176"/>
                      <a:pt x="647" y="174"/>
                    </a:cubicBezTo>
                    <a:cubicBezTo>
                      <a:pt x="648" y="173"/>
                      <a:pt x="649" y="173"/>
                      <a:pt x="650" y="172"/>
                    </a:cubicBezTo>
                    <a:cubicBezTo>
                      <a:pt x="654" y="170"/>
                      <a:pt x="657" y="168"/>
                      <a:pt x="661" y="165"/>
                    </a:cubicBezTo>
                    <a:cubicBezTo>
                      <a:pt x="661" y="165"/>
                      <a:pt x="662" y="165"/>
                      <a:pt x="663" y="164"/>
                    </a:cubicBezTo>
                    <a:cubicBezTo>
                      <a:pt x="667" y="162"/>
                      <a:pt x="671" y="159"/>
                      <a:pt x="675" y="157"/>
                    </a:cubicBezTo>
                    <a:cubicBezTo>
                      <a:pt x="675" y="157"/>
                      <a:pt x="675" y="157"/>
                      <a:pt x="675" y="157"/>
                    </a:cubicBezTo>
                    <a:cubicBezTo>
                      <a:pt x="679" y="154"/>
                      <a:pt x="683" y="152"/>
                      <a:pt x="687" y="150"/>
                    </a:cubicBezTo>
                    <a:cubicBezTo>
                      <a:pt x="691" y="147"/>
                      <a:pt x="695" y="145"/>
                      <a:pt x="700" y="142"/>
                    </a:cubicBezTo>
                    <a:cubicBezTo>
                      <a:pt x="704" y="140"/>
                      <a:pt x="708" y="138"/>
                      <a:pt x="712" y="135"/>
                    </a:cubicBezTo>
                    <a:cubicBezTo>
                      <a:pt x="716" y="133"/>
                      <a:pt x="720" y="131"/>
                      <a:pt x="724" y="129"/>
                    </a:cubicBezTo>
                    <a:cubicBezTo>
                      <a:pt x="728" y="126"/>
                      <a:pt x="732" y="124"/>
                      <a:pt x="736" y="122"/>
                    </a:cubicBezTo>
                    <a:cubicBezTo>
                      <a:pt x="743" y="119"/>
                      <a:pt x="750" y="115"/>
                      <a:pt x="756" y="112"/>
                    </a:cubicBezTo>
                    <a:cubicBezTo>
                      <a:pt x="772" y="104"/>
                      <a:pt x="788" y="96"/>
                      <a:pt x="804" y="89"/>
                    </a:cubicBezTo>
                    <a:cubicBezTo>
                      <a:pt x="802" y="88"/>
                      <a:pt x="800" y="86"/>
                      <a:pt x="798" y="85"/>
                    </a:cubicBezTo>
                    <a:moveTo>
                      <a:pt x="1464" y="77"/>
                    </a:moveTo>
                    <a:cubicBezTo>
                      <a:pt x="1462" y="78"/>
                      <a:pt x="1460" y="79"/>
                      <a:pt x="1458" y="79"/>
                    </a:cubicBezTo>
                    <a:cubicBezTo>
                      <a:pt x="1548" y="120"/>
                      <a:pt x="1622" y="165"/>
                      <a:pt x="1685" y="212"/>
                    </a:cubicBezTo>
                    <a:cubicBezTo>
                      <a:pt x="1687" y="211"/>
                      <a:pt x="1688" y="210"/>
                      <a:pt x="1690" y="210"/>
                    </a:cubicBezTo>
                    <a:cubicBezTo>
                      <a:pt x="1627" y="163"/>
                      <a:pt x="1553" y="117"/>
                      <a:pt x="1464" y="77"/>
                    </a:cubicBezTo>
                    <a:moveTo>
                      <a:pt x="1153" y="0"/>
                    </a:moveTo>
                    <a:cubicBezTo>
                      <a:pt x="1067" y="0"/>
                      <a:pt x="978" y="16"/>
                      <a:pt x="886" y="49"/>
                    </a:cubicBezTo>
                    <a:cubicBezTo>
                      <a:pt x="858" y="59"/>
                      <a:pt x="831" y="71"/>
                      <a:pt x="803" y="83"/>
                    </a:cubicBezTo>
                    <a:cubicBezTo>
                      <a:pt x="805" y="84"/>
                      <a:pt x="807" y="86"/>
                      <a:pt x="809" y="87"/>
                    </a:cubicBezTo>
                    <a:cubicBezTo>
                      <a:pt x="828" y="78"/>
                      <a:pt x="847" y="70"/>
                      <a:pt x="867" y="63"/>
                    </a:cubicBezTo>
                    <a:cubicBezTo>
                      <a:pt x="959" y="27"/>
                      <a:pt x="1057" y="5"/>
                      <a:pt x="1155" y="5"/>
                    </a:cubicBezTo>
                    <a:cubicBezTo>
                      <a:pt x="1231" y="5"/>
                      <a:pt x="1309" y="18"/>
                      <a:pt x="1385" y="48"/>
                    </a:cubicBezTo>
                    <a:cubicBezTo>
                      <a:pt x="1407" y="57"/>
                      <a:pt x="1429" y="66"/>
                      <a:pt x="1449" y="75"/>
                    </a:cubicBezTo>
                    <a:cubicBezTo>
                      <a:pt x="1451" y="74"/>
                      <a:pt x="1453" y="73"/>
                      <a:pt x="1455" y="72"/>
                    </a:cubicBezTo>
                    <a:cubicBezTo>
                      <a:pt x="1433" y="63"/>
                      <a:pt x="1410" y="53"/>
                      <a:pt x="1387" y="44"/>
                    </a:cubicBezTo>
                    <a:cubicBezTo>
                      <a:pt x="1312" y="15"/>
                      <a:pt x="1234" y="0"/>
                      <a:pt x="115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2" name="Freeform 22">
                <a:extLst>
                  <a:ext uri="{FF2B5EF4-FFF2-40B4-BE49-F238E27FC236}">
                    <a16:creationId xmlns:a16="http://schemas.microsoft.com/office/drawing/2014/main" id="{FC9FAF93-F838-49CE-9995-76BDF58191DB}"/>
                  </a:ext>
                </a:extLst>
              </p:cNvPr>
              <p:cNvSpPr>
                <a:spLocks noEditPoints="1"/>
              </p:cNvSpPr>
              <p:nvPr/>
            </p:nvSpPr>
            <p:spPr bwMode="auto">
              <a:xfrm>
                <a:off x="0" y="1229"/>
                <a:ext cx="5601" cy="670"/>
              </a:xfrm>
              <a:custGeom>
                <a:avLst/>
                <a:gdLst>
                  <a:gd name="T0" fmla="*/ 291 w 2923"/>
                  <a:gd name="T1" fmla="*/ 342 h 349"/>
                  <a:gd name="T2" fmla="*/ 306 w 2923"/>
                  <a:gd name="T3" fmla="*/ 343 h 349"/>
                  <a:gd name="T4" fmla="*/ 284 w 2923"/>
                  <a:gd name="T5" fmla="*/ 326 h 349"/>
                  <a:gd name="T6" fmla="*/ 288 w 2923"/>
                  <a:gd name="T7" fmla="*/ 339 h 349"/>
                  <a:gd name="T8" fmla="*/ 284 w 2923"/>
                  <a:gd name="T9" fmla="*/ 326 h 349"/>
                  <a:gd name="T10" fmla="*/ 265 w 2923"/>
                  <a:gd name="T11" fmla="*/ 320 h 349"/>
                  <a:gd name="T12" fmla="*/ 274 w 2923"/>
                  <a:gd name="T13" fmla="*/ 328 h 349"/>
                  <a:gd name="T14" fmla="*/ 271 w 2923"/>
                  <a:gd name="T15" fmla="*/ 315 h 349"/>
                  <a:gd name="T16" fmla="*/ 252 w 2923"/>
                  <a:gd name="T17" fmla="*/ 308 h 349"/>
                  <a:gd name="T18" fmla="*/ 267 w 2923"/>
                  <a:gd name="T19" fmla="*/ 312 h 349"/>
                  <a:gd name="T20" fmla="*/ 244 w 2923"/>
                  <a:gd name="T21" fmla="*/ 292 h 349"/>
                  <a:gd name="T22" fmla="*/ 248 w 2923"/>
                  <a:gd name="T23" fmla="*/ 305 h 349"/>
                  <a:gd name="T24" fmla="*/ 244 w 2923"/>
                  <a:gd name="T25" fmla="*/ 292 h 349"/>
                  <a:gd name="T26" fmla="*/ 224 w 2923"/>
                  <a:gd name="T27" fmla="*/ 284 h 349"/>
                  <a:gd name="T28" fmla="*/ 241 w 2923"/>
                  <a:gd name="T29" fmla="*/ 288 h 349"/>
                  <a:gd name="T30" fmla="*/ 217 w 2923"/>
                  <a:gd name="T31" fmla="*/ 267 h 349"/>
                  <a:gd name="T32" fmla="*/ 220 w 2923"/>
                  <a:gd name="T33" fmla="*/ 281 h 349"/>
                  <a:gd name="T34" fmla="*/ 217 w 2923"/>
                  <a:gd name="T35" fmla="*/ 267 h 349"/>
                  <a:gd name="T36" fmla="*/ 196 w 2923"/>
                  <a:gd name="T37" fmla="*/ 258 h 349"/>
                  <a:gd name="T38" fmla="*/ 213 w 2923"/>
                  <a:gd name="T39" fmla="*/ 264 h 349"/>
                  <a:gd name="T40" fmla="*/ 188 w 2923"/>
                  <a:gd name="T41" fmla="*/ 240 h 349"/>
                  <a:gd name="T42" fmla="*/ 192 w 2923"/>
                  <a:gd name="T43" fmla="*/ 255 h 349"/>
                  <a:gd name="T44" fmla="*/ 188 w 2923"/>
                  <a:gd name="T45" fmla="*/ 240 h 349"/>
                  <a:gd name="T46" fmla="*/ 166 w 2923"/>
                  <a:gd name="T47" fmla="*/ 229 h 349"/>
                  <a:gd name="T48" fmla="*/ 184 w 2923"/>
                  <a:gd name="T49" fmla="*/ 236 h 349"/>
                  <a:gd name="T50" fmla="*/ 158 w 2923"/>
                  <a:gd name="T51" fmla="*/ 210 h 349"/>
                  <a:gd name="T52" fmla="*/ 162 w 2923"/>
                  <a:gd name="T53" fmla="*/ 226 h 349"/>
                  <a:gd name="T54" fmla="*/ 158 w 2923"/>
                  <a:gd name="T55" fmla="*/ 210 h 349"/>
                  <a:gd name="T56" fmla="*/ 134 w 2923"/>
                  <a:gd name="T57" fmla="*/ 197 h 349"/>
                  <a:gd name="T58" fmla="*/ 154 w 2923"/>
                  <a:gd name="T59" fmla="*/ 206 h 349"/>
                  <a:gd name="T60" fmla="*/ 125 w 2923"/>
                  <a:gd name="T61" fmla="*/ 176 h 349"/>
                  <a:gd name="T62" fmla="*/ 130 w 2923"/>
                  <a:gd name="T63" fmla="*/ 193 h 349"/>
                  <a:gd name="T64" fmla="*/ 125 w 2923"/>
                  <a:gd name="T65" fmla="*/ 176 h 349"/>
                  <a:gd name="T66" fmla="*/ 99 w 2923"/>
                  <a:gd name="T67" fmla="*/ 160 h 349"/>
                  <a:gd name="T68" fmla="*/ 121 w 2923"/>
                  <a:gd name="T69" fmla="*/ 172 h 349"/>
                  <a:gd name="T70" fmla="*/ 89 w 2923"/>
                  <a:gd name="T71" fmla="*/ 137 h 349"/>
                  <a:gd name="T72" fmla="*/ 95 w 2923"/>
                  <a:gd name="T73" fmla="*/ 156 h 349"/>
                  <a:gd name="T74" fmla="*/ 89 w 2923"/>
                  <a:gd name="T75" fmla="*/ 137 h 349"/>
                  <a:gd name="T76" fmla="*/ 0 w 2923"/>
                  <a:gd name="T77" fmla="*/ 40 h 349"/>
                  <a:gd name="T78" fmla="*/ 85 w 2923"/>
                  <a:gd name="T79" fmla="*/ 133 h 349"/>
                  <a:gd name="T80" fmla="*/ 2533 w 2923"/>
                  <a:gd name="T81" fmla="*/ 0 h 349"/>
                  <a:gd name="T82" fmla="*/ 2174 w 2923"/>
                  <a:gd name="T83" fmla="*/ 73 h 349"/>
                  <a:gd name="T84" fmla="*/ 2918 w 2923"/>
                  <a:gd name="T85" fmla="*/ 101 h 349"/>
                  <a:gd name="T86" fmla="*/ 2533 w 2923"/>
                  <a:gd name="T87"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23" h="349">
                    <a:moveTo>
                      <a:pt x="297" y="336"/>
                    </a:moveTo>
                    <a:cubicBezTo>
                      <a:pt x="295" y="338"/>
                      <a:pt x="293" y="340"/>
                      <a:pt x="291" y="342"/>
                    </a:cubicBezTo>
                    <a:cubicBezTo>
                      <a:pt x="294" y="344"/>
                      <a:pt x="297" y="347"/>
                      <a:pt x="300" y="349"/>
                    </a:cubicBezTo>
                    <a:cubicBezTo>
                      <a:pt x="302" y="347"/>
                      <a:pt x="304" y="345"/>
                      <a:pt x="306" y="343"/>
                    </a:cubicBezTo>
                    <a:cubicBezTo>
                      <a:pt x="303" y="341"/>
                      <a:pt x="300" y="339"/>
                      <a:pt x="297" y="336"/>
                    </a:cubicBezTo>
                    <a:moveTo>
                      <a:pt x="284" y="326"/>
                    </a:moveTo>
                    <a:cubicBezTo>
                      <a:pt x="282" y="327"/>
                      <a:pt x="280" y="329"/>
                      <a:pt x="278" y="331"/>
                    </a:cubicBezTo>
                    <a:cubicBezTo>
                      <a:pt x="281" y="334"/>
                      <a:pt x="284" y="336"/>
                      <a:pt x="288" y="339"/>
                    </a:cubicBezTo>
                    <a:cubicBezTo>
                      <a:pt x="290" y="337"/>
                      <a:pt x="292" y="335"/>
                      <a:pt x="294" y="333"/>
                    </a:cubicBezTo>
                    <a:cubicBezTo>
                      <a:pt x="290" y="331"/>
                      <a:pt x="287" y="328"/>
                      <a:pt x="284" y="326"/>
                    </a:cubicBezTo>
                    <a:moveTo>
                      <a:pt x="271" y="315"/>
                    </a:moveTo>
                    <a:cubicBezTo>
                      <a:pt x="269" y="316"/>
                      <a:pt x="267" y="318"/>
                      <a:pt x="265" y="320"/>
                    </a:cubicBezTo>
                    <a:cubicBezTo>
                      <a:pt x="265" y="320"/>
                      <a:pt x="265" y="320"/>
                      <a:pt x="265" y="320"/>
                    </a:cubicBezTo>
                    <a:cubicBezTo>
                      <a:pt x="268" y="323"/>
                      <a:pt x="271" y="325"/>
                      <a:pt x="274" y="328"/>
                    </a:cubicBezTo>
                    <a:cubicBezTo>
                      <a:pt x="277" y="326"/>
                      <a:pt x="279" y="324"/>
                      <a:pt x="281" y="323"/>
                    </a:cubicBezTo>
                    <a:cubicBezTo>
                      <a:pt x="277" y="320"/>
                      <a:pt x="274" y="317"/>
                      <a:pt x="271" y="315"/>
                    </a:cubicBezTo>
                    <a:moveTo>
                      <a:pt x="258" y="303"/>
                    </a:moveTo>
                    <a:cubicBezTo>
                      <a:pt x="256" y="305"/>
                      <a:pt x="254" y="307"/>
                      <a:pt x="252" y="308"/>
                    </a:cubicBezTo>
                    <a:cubicBezTo>
                      <a:pt x="255" y="311"/>
                      <a:pt x="258" y="314"/>
                      <a:pt x="261" y="317"/>
                    </a:cubicBezTo>
                    <a:cubicBezTo>
                      <a:pt x="263" y="315"/>
                      <a:pt x="265" y="313"/>
                      <a:pt x="267" y="312"/>
                    </a:cubicBezTo>
                    <a:cubicBezTo>
                      <a:pt x="264" y="309"/>
                      <a:pt x="261" y="306"/>
                      <a:pt x="258" y="303"/>
                    </a:cubicBezTo>
                    <a:moveTo>
                      <a:pt x="244" y="292"/>
                    </a:moveTo>
                    <a:cubicBezTo>
                      <a:pt x="242" y="293"/>
                      <a:pt x="240" y="295"/>
                      <a:pt x="238" y="297"/>
                    </a:cubicBezTo>
                    <a:cubicBezTo>
                      <a:pt x="241" y="299"/>
                      <a:pt x="244" y="302"/>
                      <a:pt x="248" y="305"/>
                    </a:cubicBezTo>
                    <a:cubicBezTo>
                      <a:pt x="250" y="304"/>
                      <a:pt x="252" y="302"/>
                      <a:pt x="254" y="300"/>
                    </a:cubicBezTo>
                    <a:cubicBezTo>
                      <a:pt x="251" y="297"/>
                      <a:pt x="248" y="295"/>
                      <a:pt x="244" y="292"/>
                    </a:cubicBezTo>
                    <a:moveTo>
                      <a:pt x="231" y="280"/>
                    </a:moveTo>
                    <a:cubicBezTo>
                      <a:pt x="228" y="281"/>
                      <a:pt x="226" y="283"/>
                      <a:pt x="224" y="284"/>
                    </a:cubicBezTo>
                    <a:cubicBezTo>
                      <a:pt x="227" y="287"/>
                      <a:pt x="231" y="290"/>
                      <a:pt x="234" y="293"/>
                    </a:cubicBezTo>
                    <a:cubicBezTo>
                      <a:pt x="236" y="292"/>
                      <a:pt x="239" y="290"/>
                      <a:pt x="241" y="288"/>
                    </a:cubicBezTo>
                    <a:cubicBezTo>
                      <a:pt x="237" y="285"/>
                      <a:pt x="234" y="283"/>
                      <a:pt x="231" y="280"/>
                    </a:cubicBezTo>
                    <a:moveTo>
                      <a:pt x="217" y="267"/>
                    </a:moveTo>
                    <a:cubicBezTo>
                      <a:pt x="215" y="268"/>
                      <a:pt x="212" y="270"/>
                      <a:pt x="210" y="271"/>
                    </a:cubicBezTo>
                    <a:cubicBezTo>
                      <a:pt x="213" y="275"/>
                      <a:pt x="217" y="278"/>
                      <a:pt x="220" y="281"/>
                    </a:cubicBezTo>
                    <a:cubicBezTo>
                      <a:pt x="223" y="279"/>
                      <a:pt x="225" y="278"/>
                      <a:pt x="227" y="276"/>
                    </a:cubicBezTo>
                    <a:cubicBezTo>
                      <a:pt x="224" y="273"/>
                      <a:pt x="220" y="270"/>
                      <a:pt x="217" y="267"/>
                    </a:cubicBezTo>
                    <a:moveTo>
                      <a:pt x="203" y="254"/>
                    </a:moveTo>
                    <a:cubicBezTo>
                      <a:pt x="200" y="255"/>
                      <a:pt x="198" y="257"/>
                      <a:pt x="196" y="258"/>
                    </a:cubicBezTo>
                    <a:cubicBezTo>
                      <a:pt x="199" y="261"/>
                      <a:pt x="203" y="265"/>
                      <a:pt x="206" y="268"/>
                    </a:cubicBezTo>
                    <a:cubicBezTo>
                      <a:pt x="209" y="267"/>
                      <a:pt x="211" y="265"/>
                      <a:pt x="213" y="264"/>
                    </a:cubicBezTo>
                    <a:cubicBezTo>
                      <a:pt x="210" y="260"/>
                      <a:pt x="206" y="257"/>
                      <a:pt x="203" y="254"/>
                    </a:cubicBezTo>
                    <a:moveTo>
                      <a:pt x="188" y="240"/>
                    </a:moveTo>
                    <a:cubicBezTo>
                      <a:pt x="186" y="241"/>
                      <a:pt x="183" y="243"/>
                      <a:pt x="181" y="244"/>
                    </a:cubicBezTo>
                    <a:cubicBezTo>
                      <a:pt x="185" y="248"/>
                      <a:pt x="188" y="251"/>
                      <a:pt x="192" y="255"/>
                    </a:cubicBezTo>
                    <a:cubicBezTo>
                      <a:pt x="194" y="253"/>
                      <a:pt x="197" y="252"/>
                      <a:pt x="199" y="250"/>
                    </a:cubicBezTo>
                    <a:cubicBezTo>
                      <a:pt x="195" y="247"/>
                      <a:pt x="192" y="243"/>
                      <a:pt x="188" y="240"/>
                    </a:cubicBezTo>
                    <a:moveTo>
                      <a:pt x="173" y="225"/>
                    </a:moveTo>
                    <a:cubicBezTo>
                      <a:pt x="171" y="227"/>
                      <a:pt x="168" y="228"/>
                      <a:pt x="166" y="229"/>
                    </a:cubicBezTo>
                    <a:cubicBezTo>
                      <a:pt x="169" y="233"/>
                      <a:pt x="173" y="237"/>
                      <a:pt x="177" y="241"/>
                    </a:cubicBezTo>
                    <a:cubicBezTo>
                      <a:pt x="180" y="239"/>
                      <a:pt x="182" y="238"/>
                      <a:pt x="184" y="236"/>
                    </a:cubicBezTo>
                    <a:cubicBezTo>
                      <a:pt x="181" y="233"/>
                      <a:pt x="177" y="229"/>
                      <a:pt x="173" y="225"/>
                    </a:cubicBezTo>
                    <a:moveTo>
                      <a:pt x="158" y="210"/>
                    </a:moveTo>
                    <a:cubicBezTo>
                      <a:pt x="155" y="211"/>
                      <a:pt x="153" y="212"/>
                      <a:pt x="150" y="214"/>
                    </a:cubicBezTo>
                    <a:cubicBezTo>
                      <a:pt x="154" y="218"/>
                      <a:pt x="158" y="222"/>
                      <a:pt x="162" y="226"/>
                    </a:cubicBezTo>
                    <a:cubicBezTo>
                      <a:pt x="165" y="224"/>
                      <a:pt x="167" y="223"/>
                      <a:pt x="170" y="222"/>
                    </a:cubicBezTo>
                    <a:cubicBezTo>
                      <a:pt x="166" y="218"/>
                      <a:pt x="162" y="214"/>
                      <a:pt x="158" y="210"/>
                    </a:cubicBezTo>
                    <a:moveTo>
                      <a:pt x="142" y="194"/>
                    </a:moveTo>
                    <a:cubicBezTo>
                      <a:pt x="139" y="195"/>
                      <a:pt x="136" y="196"/>
                      <a:pt x="134" y="197"/>
                    </a:cubicBezTo>
                    <a:cubicBezTo>
                      <a:pt x="138" y="201"/>
                      <a:pt x="142" y="206"/>
                      <a:pt x="146" y="210"/>
                    </a:cubicBezTo>
                    <a:cubicBezTo>
                      <a:pt x="149" y="209"/>
                      <a:pt x="152" y="208"/>
                      <a:pt x="154" y="206"/>
                    </a:cubicBezTo>
                    <a:cubicBezTo>
                      <a:pt x="150" y="202"/>
                      <a:pt x="146" y="198"/>
                      <a:pt x="142" y="194"/>
                    </a:cubicBezTo>
                    <a:moveTo>
                      <a:pt x="125" y="176"/>
                    </a:moveTo>
                    <a:cubicBezTo>
                      <a:pt x="122" y="177"/>
                      <a:pt x="120" y="178"/>
                      <a:pt x="117" y="179"/>
                    </a:cubicBezTo>
                    <a:cubicBezTo>
                      <a:pt x="121" y="184"/>
                      <a:pt x="126" y="188"/>
                      <a:pt x="130" y="193"/>
                    </a:cubicBezTo>
                    <a:cubicBezTo>
                      <a:pt x="133" y="192"/>
                      <a:pt x="135" y="191"/>
                      <a:pt x="138" y="190"/>
                    </a:cubicBezTo>
                    <a:cubicBezTo>
                      <a:pt x="134" y="185"/>
                      <a:pt x="129" y="181"/>
                      <a:pt x="125" y="176"/>
                    </a:cubicBezTo>
                    <a:moveTo>
                      <a:pt x="107" y="157"/>
                    </a:moveTo>
                    <a:cubicBezTo>
                      <a:pt x="104" y="158"/>
                      <a:pt x="102" y="159"/>
                      <a:pt x="99" y="160"/>
                    </a:cubicBezTo>
                    <a:cubicBezTo>
                      <a:pt x="104" y="165"/>
                      <a:pt x="108" y="170"/>
                      <a:pt x="113" y="175"/>
                    </a:cubicBezTo>
                    <a:cubicBezTo>
                      <a:pt x="116" y="174"/>
                      <a:pt x="119" y="173"/>
                      <a:pt x="121" y="172"/>
                    </a:cubicBezTo>
                    <a:cubicBezTo>
                      <a:pt x="117" y="167"/>
                      <a:pt x="112" y="162"/>
                      <a:pt x="107" y="157"/>
                    </a:cubicBezTo>
                    <a:moveTo>
                      <a:pt x="89" y="137"/>
                    </a:moveTo>
                    <a:cubicBezTo>
                      <a:pt x="86" y="137"/>
                      <a:pt x="83" y="138"/>
                      <a:pt x="80" y="139"/>
                    </a:cubicBezTo>
                    <a:cubicBezTo>
                      <a:pt x="85" y="144"/>
                      <a:pt x="90" y="150"/>
                      <a:pt x="95" y="156"/>
                    </a:cubicBezTo>
                    <a:cubicBezTo>
                      <a:pt x="98" y="155"/>
                      <a:pt x="101" y="154"/>
                      <a:pt x="104" y="153"/>
                    </a:cubicBezTo>
                    <a:cubicBezTo>
                      <a:pt x="99" y="148"/>
                      <a:pt x="94" y="142"/>
                      <a:pt x="89" y="137"/>
                    </a:cubicBezTo>
                    <a:moveTo>
                      <a:pt x="7" y="36"/>
                    </a:moveTo>
                    <a:cubicBezTo>
                      <a:pt x="0" y="40"/>
                      <a:pt x="0" y="40"/>
                      <a:pt x="0" y="40"/>
                    </a:cubicBezTo>
                    <a:cubicBezTo>
                      <a:pt x="1" y="41"/>
                      <a:pt x="28" y="79"/>
                      <a:pt x="77" y="135"/>
                    </a:cubicBezTo>
                    <a:cubicBezTo>
                      <a:pt x="80" y="134"/>
                      <a:pt x="82" y="133"/>
                      <a:pt x="85" y="133"/>
                    </a:cubicBezTo>
                    <a:cubicBezTo>
                      <a:pt x="35" y="75"/>
                      <a:pt x="8" y="36"/>
                      <a:pt x="7" y="36"/>
                    </a:cubicBezTo>
                    <a:moveTo>
                      <a:pt x="2533" y="0"/>
                    </a:moveTo>
                    <a:cubicBezTo>
                      <a:pt x="2405" y="0"/>
                      <a:pt x="2279" y="28"/>
                      <a:pt x="2157" y="71"/>
                    </a:cubicBezTo>
                    <a:cubicBezTo>
                      <a:pt x="2162" y="72"/>
                      <a:pt x="2168" y="72"/>
                      <a:pt x="2174" y="73"/>
                    </a:cubicBezTo>
                    <a:cubicBezTo>
                      <a:pt x="2291" y="34"/>
                      <a:pt x="2411" y="9"/>
                      <a:pt x="2533" y="9"/>
                    </a:cubicBezTo>
                    <a:cubicBezTo>
                      <a:pt x="2659" y="9"/>
                      <a:pt x="2788" y="36"/>
                      <a:pt x="2918" y="101"/>
                    </a:cubicBezTo>
                    <a:cubicBezTo>
                      <a:pt x="2920" y="99"/>
                      <a:pt x="2921" y="96"/>
                      <a:pt x="2923" y="94"/>
                    </a:cubicBezTo>
                    <a:cubicBezTo>
                      <a:pt x="2791" y="28"/>
                      <a:pt x="2660" y="0"/>
                      <a:pt x="253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3" name="Freeform 23">
                <a:extLst>
                  <a:ext uri="{FF2B5EF4-FFF2-40B4-BE49-F238E27FC236}">
                    <a16:creationId xmlns:a16="http://schemas.microsoft.com/office/drawing/2014/main" id="{26054895-1481-4B9A-AD50-2ED5DA79E210}"/>
                  </a:ext>
                </a:extLst>
              </p:cNvPr>
              <p:cNvSpPr>
                <a:spLocks/>
              </p:cNvSpPr>
              <p:nvPr/>
            </p:nvSpPr>
            <p:spPr bwMode="auto">
              <a:xfrm>
                <a:off x="148" y="1484"/>
                <a:ext cx="23" cy="12"/>
              </a:xfrm>
              <a:custGeom>
                <a:avLst/>
                <a:gdLst>
                  <a:gd name="T0" fmla="*/ 8 w 12"/>
                  <a:gd name="T1" fmla="*/ 0 h 6"/>
                  <a:gd name="T2" fmla="*/ 0 w 12"/>
                  <a:gd name="T3" fmla="*/ 2 h 6"/>
                  <a:gd name="T4" fmla="*/ 3 w 12"/>
                  <a:gd name="T5" fmla="*/ 6 h 6"/>
                  <a:gd name="T6" fmla="*/ 12 w 12"/>
                  <a:gd name="T7" fmla="*/ 4 h 6"/>
                  <a:gd name="T8" fmla="*/ 8 w 12"/>
                  <a:gd name="T9" fmla="*/ 0 h 6"/>
                </a:gdLst>
                <a:ahLst/>
                <a:cxnLst>
                  <a:cxn ang="0">
                    <a:pos x="T0" y="T1"/>
                  </a:cxn>
                  <a:cxn ang="0">
                    <a:pos x="T2" y="T3"/>
                  </a:cxn>
                  <a:cxn ang="0">
                    <a:pos x="T4" y="T5"/>
                  </a:cxn>
                  <a:cxn ang="0">
                    <a:pos x="T6" y="T7"/>
                  </a:cxn>
                  <a:cxn ang="0">
                    <a:pos x="T8" y="T9"/>
                  </a:cxn>
                </a:cxnLst>
                <a:rect l="0" t="0" r="r" b="b"/>
                <a:pathLst>
                  <a:path w="12" h="6">
                    <a:moveTo>
                      <a:pt x="8" y="0"/>
                    </a:moveTo>
                    <a:cubicBezTo>
                      <a:pt x="5" y="0"/>
                      <a:pt x="3" y="1"/>
                      <a:pt x="0" y="2"/>
                    </a:cubicBezTo>
                    <a:cubicBezTo>
                      <a:pt x="1" y="3"/>
                      <a:pt x="2" y="4"/>
                      <a:pt x="3" y="6"/>
                    </a:cubicBezTo>
                    <a:cubicBezTo>
                      <a:pt x="6" y="5"/>
                      <a:pt x="9" y="4"/>
                      <a:pt x="12" y="4"/>
                    </a:cubicBezTo>
                    <a:cubicBezTo>
                      <a:pt x="11" y="2"/>
                      <a:pt x="10"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4" name="Freeform 24">
                <a:extLst>
                  <a:ext uri="{FF2B5EF4-FFF2-40B4-BE49-F238E27FC236}">
                    <a16:creationId xmlns:a16="http://schemas.microsoft.com/office/drawing/2014/main" id="{949B5C2A-FF67-4EB0-838B-5F5EFA20F39F}"/>
                  </a:ext>
                </a:extLst>
              </p:cNvPr>
              <p:cNvSpPr>
                <a:spLocks/>
              </p:cNvSpPr>
              <p:nvPr/>
            </p:nvSpPr>
            <p:spPr bwMode="auto">
              <a:xfrm>
                <a:off x="182" y="1522"/>
                <a:ext cx="23" cy="14"/>
              </a:xfrm>
              <a:custGeom>
                <a:avLst/>
                <a:gdLst>
                  <a:gd name="T0" fmla="*/ 9 w 12"/>
                  <a:gd name="T1" fmla="*/ 0 h 7"/>
                  <a:gd name="T2" fmla="*/ 0 w 12"/>
                  <a:gd name="T3" fmla="*/ 3 h 7"/>
                  <a:gd name="T4" fmla="*/ 4 w 12"/>
                  <a:gd name="T5" fmla="*/ 7 h 7"/>
                  <a:gd name="T6" fmla="*/ 12 w 12"/>
                  <a:gd name="T7" fmla="*/ 4 h 7"/>
                  <a:gd name="T8" fmla="*/ 9 w 12"/>
                  <a:gd name="T9" fmla="*/ 0 h 7"/>
                </a:gdLst>
                <a:ahLst/>
                <a:cxnLst>
                  <a:cxn ang="0">
                    <a:pos x="T0" y="T1"/>
                  </a:cxn>
                  <a:cxn ang="0">
                    <a:pos x="T2" y="T3"/>
                  </a:cxn>
                  <a:cxn ang="0">
                    <a:pos x="T4" y="T5"/>
                  </a:cxn>
                  <a:cxn ang="0">
                    <a:pos x="T6" y="T7"/>
                  </a:cxn>
                  <a:cxn ang="0">
                    <a:pos x="T8" y="T9"/>
                  </a:cxn>
                </a:cxnLst>
                <a:rect l="0" t="0" r="r" b="b"/>
                <a:pathLst>
                  <a:path w="12" h="7">
                    <a:moveTo>
                      <a:pt x="9" y="0"/>
                    </a:moveTo>
                    <a:cubicBezTo>
                      <a:pt x="6" y="1"/>
                      <a:pt x="3" y="2"/>
                      <a:pt x="0" y="3"/>
                    </a:cubicBezTo>
                    <a:cubicBezTo>
                      <a:pt x="2" y="4"/>
                      <a:pt x="3" y="5"/>
                      <a:pt x="4" y="7"/>
                    </a:cubicBezTo>
                    <a:cubicBezTo>
                      <a:pt x="7" y="6"/>
                      <a:pt x="9" y="5"/>
                      <a:pt x="12" y="4"/>
                    </a:cubicBezTo>
                    <a:cubicBezTo>
                      <a:pt x="11" y="3"/>
                      <a:pt x="10"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5" name="Freeform 25">
                <a:extLst>
                  <a:ext uri="{FF2B5EF4-FFF2-40B4-BE49-F238E27FC236}">
                    <a16:creationId xmlns:a16="http://schemas.microsoft.com/office/drawing/2014/main" id="{ABB1558C-01A6-45D8-81D3-CABBD57B71C7}"/>
                  </a:ext>
                </a:extLst>
              </p:cNvPr>
              <p:cNvSpPr>
                <a:spLocks/>
              </p:cNvSpPr>
              <p:nvPr/>
            </p:nvSpPr>
            <p:spPr bwMode="auto">
              <a:xfrm>
                <a:off x="217" y="1559"/>
                <a:ext cx="23" cy="13"/>
              </a:xfrm>
              <a:custGeom>
                <a:avLst/>
                <a:gdLst>
                  <a:gd name="T0" fmla="*/ 8 w 12"/>
                  <a:gd name="T1" fmla="*/ 0 h 7"/>
                  <a:gd name="T2" fmla="*/ 0 w 12"/>
                  <a:gd name="T3" fmla="*/ 3 h 7"/>
                  <a:gd name="T4" fmla="*/ 4 w 12"/>
                  <a:gd name="T5" fmla="*/ 7 h 7"/>
                  <a:gd name="T6" fmla="*/ 12 w 12"/>
                  <a:gd name="T7" fmla="*/ 4 h 7"/>
                  <a:gd name="T8" fmla="*/ 8 w 12"/>
                  <a:gd name="T9" fmla="*/ 0 h 7"/>
                </a:gdLst>
                <a:ahLst/>
                <a:cxnLst>
                  <a:cxn ang="0">
                    <a:pos x="T0" y="T1"/>
                  </a:cxn>
                  <a:cxn ang="0">
                    <a:pos x="T2" y="T3"/>
                  </a:cxn>
                  <a:cxn ang="0">
                    <a:pos x="T4" y="T5"/>
                  </a:cxn>
                  <a:cxn ang="0">
                    <a:pos x="T6" y="T7"/>
                  </a:cxn>
                  <a:cxn ang="0">
                    <a:pos x="T8" y="T9"/>
                  </a:cxn>
                </a:cxnLst>
                <a:rect l="0" t="0" r="r" b="b"/>
                <a:pathLst>
                  <a:path w="12" h="7">
                    <a:moveTo>
                      <a:pt x="8" y="0"/>
                    </a:moveTo>
                    <a:cubicBezTo>
                      <a:pt x="6" y="1"/>
                      <a:pt x="3" y="2"/>
                      <a:pt x="0" y="3"/>
                    </a:cubicBezTo>
                    <a:cubicBezTo>
                      <a:pt x="2" y="5"/>
                      <a:pt x="3" y="6"/>
                      <a:pt x="4" y="7"/>
                    </a:cubicBezTo>
                    <a:cubicBezTo>
                      <a:pt x="7" y="6"/>
                      <a:pt x="9" y="5"/>
                      <a:pt x="12" y="4"/>
                    </a:cubicBezTo>
                    <a:cubicBezTo>
                      <a:pt x="11" y="3"/>
                      <a:pt x="10" y="2"/>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6" name="Freeform 26">
                <a:extLst>
                  <a:ext uri="{FF2B5EF4-FFF2-40B4-BE49-F238E27FC236}">
                    <a16:creationId xmlns:a16="http://schemas.microsoft.com/office/drawing/2014/main" id="{DFB03D7A-2A8E-4DF0-BAB7-5BE2704CE14D}"/>
                  </a:ext>
                </a:extLst>
              </p:cNvPr>
              <p:cNvSpPr>
                <a:spLocks/>
              </p:cNvSpPr>
              <p:nvPr/>
            </p:nvSpPr>
            <p:spPr bwMode="auto">
              <a:xfrm>
                <a:off x="249" y="1593"/>
                <a:ext cx="23" cy="14"/>
              </a:xfrm>
              <a:custGeom>
                <a:avLst/>
                <a:gdLst>
                  <a:gd name="T0" fmla="*/ 8 w 12"/>
                  <a:gd name="T1" fmla="*/ 0 h 7"/>
                  <a:gd name="T2" fmla="*/ 0 w 12"/>
                  <a:gd name="T3" fmla="*/ 3 h 7"/>
                  <a:gd name="T4" fmla="*/ 4 w 12"/>
                  <a:gd name="T5" fmla="*/ 7 h 7"/>
                  <a:gd name="T6" fmla="*/ 12 w 12"/>
                  <a:gd name="T7" fmla="*/ 4 h 7"/>
                  <a:gd name="T8" fmla="*/ 8 w 12"/>
                  <a:gd name="T9" fmla="*/ 0 h 7"/>
                </a:gdLst>
                <a:ahLst/>
                <a:cxnLst>
                  <a:cxn ang="0">
                    <a:pos x="T0" y="T1"/>
                  </a:cxn>
                  <a:cxn ang="0">
                    <a:pos x="T2" y="T3"/>
                  </a:cxn>
                  <a:cxn ang="0">
                    <a:pos x="T4" y="T5"/>
                  </a:cxn>
                  <a:cxn ang="0">
                    <a:pos x="T6" y="T7"/>
                  </a:cxn>
                  <a:cxn ang="0">
                    <a:pos x="T8" y="T9"/>
                  </a:cxn>
                </a:cxnLst>
                <a:rect l="0" t="0" r="r" b="b"/>
                <a:pathLst>
                  <a:path w="12" h="7">
                    <a:moveTo>
                      <a:pt x="8" y="0"/>
                    </a:moveTo>
                    <a:cubicBezTo>
                      <a:pt x="5" y="1"/>
                      <a:pt x="3" y="2"/>
                      <a:pt x="0" y="3"/>
                    </a:cubicBezTo>
                    <a:cubicBezTo>
                      <a:pt x="1" y="4"/>
                      <a:pt x="3" y="6"/>
                      <a:pt x="4" y="7"/>
                    </a:cubicBezTo>
                    <a:cubicBezTo>
                      <a:pt x="6" y="6"/>
                      <a:pt x="9" y="5"/>
                      <a:pt x="12" y="4"/>
                    </a:cubicBezTo>
                    <a:cubicBezTo>
                      <a:pt x="11" y="2"/>
                      <a:pt x="9"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7" name="Freeform 27">
                <a:extLst>
                  <a:ext uri="{FF2B5EF4-FFF2-40B4-BE49-F238E27FC236}">
                    <a16:creationId xmlns:a16="http://schemas.microsoft.com/office/drawing/2014/main" id="{D7EB1294-99A8-4EB5-935E-E2B0080566CC}"/>
                  </a:ext>
                </a:extLst>
              </p:cNvPr>
              <p:cNvSpPr>
                <a:spLocks/>
              </p:cNvSpPr>
              <p:nvPr/>
            </p:nvSpPr>
            <p:spPr bwMode="auto">
              <a:xfrm>
                <a:off x="280" y="1624"/>
                <a:ext cx="23" cy="16"/>
              </a:xfrm>
              <a:custGeom>
                <a:avLst/>
                <a:gdLst>
                  <a:gd name="T0" fmla="*/ 8 w 12"/>
                  <a:gd name="T1" fmla="*/ 0 h 8"/>
                  <a:gd name="T2" fmla="*/ 0 w 12"/>
                  <a:gd name="T3" fmla="*/ 4 h 8"/>
                  <a:gd name="T4" fmla="*/ 4 w 12"/>
                  <a:gd name="T5" fmla="*/ 8 h 8"/>
                  <a:gd name="T6" fmla="*/ 12 w 12"/>
                  <a:gd name="T7" fmla="*/ 4 h 8"/>
                  <a:gd name="T8" fmla="*/ 8 w 12"/>
                  <a:gd name="T9" fmla="*/ 0 h 8"/>
                </a:gdLst>
                <a:ahLst/>
                <a:cxnLst>
                  <a:cxn ang="0">
                    <a:pos x="T0" y="T1"/>
                  </a:cxn>
                  <a:cxn ang="0">
                    <a:pos x="T2" y="T3"/>
                  </a:cxn>
                  <a:cxn ang="0">
                    <a:pos x="T4" y="T5"/>
                  </a:cxn>
                  <a:cxn ang="0">
                    <a:pos x="T6" y="T7"/>
                  </a:cxn>
                  <a:cxn ang="0">
                    <a:pos x="T8" y="T9"/>
                  </a:cxn>
                </a:cxnLst>
                <a:rect l="0" t="0" r="r" b="b"/>
                <a:pathLst>
                  <a:path w="12" h="8">
                    <a:moveTo>
                      <a:pt x="8" y="0"/>
                    </a:moveTo>
                    <a:cubicBezTo>
                      <a:pt x="6" y="2"/>
                      <a:pt x="3" y="3"/>
                      <a:pt x="0" y="4"/>
                    </a:cubicBezTo>
                    <a:cubicBezTo>
                      <a:pt x="2" y="5"/>
                      <a:pt x="3" y="6"/>
                      <a:pt x="4" y="8"/>
                    </a:cubicBezTo>
                    <a:cubicBezTo>
                      <a:pt x="7" y="6"/>
                      <a:pt x="9" y="5"/>
                      <a:pt x="12" y="4"/>
                    </a:cubicBezTo>
                    <a:cubicBezTo>
                      <a:pt x="11" y="3"/>
                      <a:pt x="9" y="2"/>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8" name="Freeform 28">
                <a:extLst>
                  <a:ext uri="{FF2B5EF4-FFF2-40B4-BE49-F238E27FC236}">
                    <a16:creationId xmlns:a16="http://schemas.microsoft.com/office/drawing/2014/main" id="{D7E500E4-8B55-413A-9729-8B0524F91634}"/>
                  </a:ext>
                </a:extLst>
              </p:cNvPr>
              <p:cNvSpPr>
                <a:spLocks/>
              </p:cNvSpPr>
              <p:nvPr/>
            </p:nvSpPr>
            <p:spPr bwMode="auto">
              <a:xfrm>
                <a:off x="310" y="1655"/>
                <a:ext cx="22" cy="13"/>
              </a:xfrm>
              <a:custGeom>
                <a:avLst/>
                <a:gdLst>
                  <a:gd name="T0" fmla="*/ 8 w 11"/>
                  <a:gd name="T1" fmla="*/ 0 h 7"/>
                  <a:gd name="T2" fmla="*/ 0 w 11"/>
                  <a:gd name="T3" fmla="*/ 4 h 7"/>
                  <a:gd name="T4" fmla="*/ 4 w 11"/>
                  <a:gd name="T5" fmla="*/ 7 h 7"/>
                  <a:gd name="T6" fmla="*/ 11 w 11"/>
                  <a:gd name="T7" fmla="*/ 3 h 7"/>
                  <a:gd name="T8" fmla="*/ 8 w 11"/>
                  <a:gd name="T9" fmla="*/ 0 h 7"/>
                </a:gdLst>
                <a:ahLst/>
                <a:cxnLst>
                  <a:cxn ang="0">
                    <a:pos x="T0" y="T1"/>
                  </a:cxn>
                  <a:cxn ang="0">
                    <a:pos x="T2" y="T3"/>
                  </a:cxn>
                  <a:cxn ang="0">
                    <a:pos x="T4" y="T5"/>
                  </a:cxn>
                  <a:cxn ang="0">
                    <a:pos x="T6" y="T7"/>
                  </a:cxn>
                  <a:cxn ang="0">
                    <a:pos x="T8" y="T9"/>
                  </a:cxn>
                </a:cxnLst>
                <a:rect l="0" t="0" r="r" b="b"/>
                <a:pathLst>
                  <a:path w="11" h="7">
                    <a:moveTo>
                      <a:pt x="8" y="0"/>
                    </a:moveTo>
                    <a:cubicBezTo>
                      <a:pt x="5" y="1"/>
                      <a:pt x="3" y="2"/>
                      <a:pt x="0" y="4"/>
                    </a:cubicBezTo>
                    <a:cubicBezTo>
                      <a:pt x="1" y="5"/>
                      <a:pt x="2" y="6"/>
                      <a:pt x="4" y="7"/>
                    </a:cubicBezTo>
                    <a:cubicBezTo>
                      <a:pt x="6" y="6"/>
                      <a:pt x="9" y="5"/>
                      <a:pt x="11" y="3"/>
                    </a:cubicBezTo>
                    <a:cubicBezTo>
                      <a:pt x="10" y="2"/>
                      <a:pt x="9"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59" name="Freeform 29">
                <a:extLst>
                  <a:ext uri="{FF2B5EF4-FFF2-40B4-BE49-F238E27FC236}">
                    <a16:creationId xmlns:a16="http://schemas.microsoft.com/office/drawing/2014/main" id="{72880136-291E-4044-9310-65B0A9FE3335}"/>
                  </a:ext>
                </a:extLst>
              </p:cNvPr>
              <p:cNvSpPr>
                <a:spLocks/>
              </p:cNvSpPr>
              <p:nvPr/>
            </p:nvSpPr>
            <p:spPr bwMode="auto">
              <a:xfrm>
                <a:off x="339" y="1682"/>
                <a:ext cx="21" cy="15"/>
              </a:xfrm>
              <a:custGeom>
                <a:avLst/>
                <a:gdLst>
                  <a:gd name="T0" fmla="*/ 7 w 11"/>
                  <a:gd name="T1" fmla="*/ 0 h 8"/>
                  <a:gd name="T2" fmla="*/ 0 w 11"/>
                  <a:gd name="T3" fmla="*/ 5 h 8"/>
                  <a:gd name="T4" fmla="*/ 4 w 11"/>
                  <a:gd name="T5" fmla="*/ 8 h 8"/>
                  <a:gd name="T6" fmla="*/ 11 w 11"/>
                  <a:gd name="T7" fmla="*/ 4 h 8"/>
                  <a:gd name="T8" fmla="*/ 7 w 11"/>
                  <a:gd name="T9" fmla="*/ 0 h 8"/>
                </a:gdLst>
                <a:ahLst/>
                <a:cxnLst>
                  <a:cxn ang="0">
                    <a:pos x="T0" y="T1"/>
                  </a:cxn>
                  <a:cxn ang="0">
                    <a:pos x="T2" y="T3"/>
                  </a:cxn>
                  <a:cxn ang="0">
                    <a:pos x="T4" y="T5"/>
                  </a:cxn>
                  <a:cxn ang="0">
                    <a:pos x="T6" y="T7"/>
                  </a:cxn>
                  <a:cxn ang="0">
                    <a:pos x="T8" y="T9"/>
                  </a:cxn>
                </a:cxnLst>
                <a:rect l="0" t="0" r="r" b="b"/>
                <a:pathLst>
                  <a:path w="11" h="8">
                    <a:moveTo>
                      <a:pt x="7" y="0"/>
                    </a:moveTo>
                    <a:cubicBezTo>
                      <a:pt x="5" y="2"/>
                      <a:pt x="3" y="3"/>
                      <a:pt x="0" y="5"/>
                    </a:cubicBezTo>
                    <a:cubicBezTo>
                      <a:pt x="1" y="6"/>
                      <a:pt x="3" y="7"/>
                      <a:pt x="4" y="8"/>
                    </a:cubicBezTo>
                    <a:cubicBezTo>
                      <a:pt x="6" y="7"/>
                      <a:pt x="9" y="5"/>
                      <a:pt x="11" y="4"/>
                    </a:cubicBezTo>
                    <a:cubicBezTo>
                      <a:pt x="10" y="3"/>
                      <a:pt x="9" y="2"/>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0" name="Freeform 30">
                <a:extLst>
                  <a:ext uri="{FF2B5EF4-FFF2-40B4-BE49-F238E27FC236}">
                    <a16:creationId xmlns:a16="http://schemas.microsoft.com/office/drawing/2014/main" id="{D2C3FC1A-3AA0-4F51-B731-96D9976CC9B8}"/>
                  </a:ext>
                </a:extLst>
              </p:cNvPr>
              <p:cNvSpPr>
                <a:spLocks/>
              </p:cNvSpPr>
              <p:nvPr/>
            </p:nvSpPr>
            <p:spPr bwMode="auto">
              <a:xfrm>
                <a:off x="368" y="1709"/>
                <a:ext cx="21" cy="15"/>
              </a:xfrm>
              <a:custGeom>
                <a:avLst/>
                <a:gdLst>
                  <a:gd name="T0" fmla="*/ 7 w 11"/>
                  <a:gd name="T1" fmla="*/ 0 h 8"/>
                  <a:gd name="T2" fmla="*/ 0 w 11"/>
                  <a:gd name="T3" fmla="*/ 5 h 8"/>
                  <a:gd name="T4" fmla="*/ 4 w 11"/>
                  <a:gd name="T5" fmla="*/ 8 h 8"/>
                  <a:gd name="T6" fmla="*/ 11 w 11"/>
                  <a:gd name="T7" fmla="*/ 4 h 8"/>
                  <a:gd name="T8" fmla="*/ 7 w 11"/>
                  <a:gd name="T9" fmla="*/ 0 h 8"/>
                </a:gdLst>
                <a:ahLst/>
                <a:cxnLst>
                  <a:cxn ang="0">
                    <a:pos x="T0" y="T1"/>
                  </a:cxn>
                  <a:cxn ang="0">
                    <a:pos x="T2" y="T3"/>
                  </a:cxn>
                  <a:cxn ang="0">
                    <a:pos x="T4" y="T5"/>
                  </a:cxn>
                  <a:cxn ang="0">
                    <a:pos x="T6" y="T7"/>
                  </a:cxn>
                  <a:cxn ang="0">
                    <a:pos x="T8" y="T9"/>
                  </a:cxn>
                </a:cxnLst>
                <a:rect l="0" t="0" r="r" b="b"/>
                <a:pathLst>
                  <a:path w="11" h="8">
                    <a:moveTo>
                      <a:pt x="7" y="0"/>
                    </a:moveTo>
                    <a:cubicBezTo>
                      <a:pt x="5" y="2"/>
                      <a:pt x="2" y="3"/>
                      <a:pt x="0" y="5"/>
                    </a:cubicBezTo>
                    <a:cubicBezTo>
                      <a:pt x="1" y="6"/>
                      <a:pt x="2" y="7"/>
                      <a:pt x="4" y="8"/>
                    </a:cubicBezTo>
                    <a:cubicBezTo>
                      <a:pt x="6" y="7"/>
                      <a:pt x="8" y="5"/>
                      <a:pt x="11" y="4"/>
                    </a:cubicBezTo>
                    <a:cubicBezTo>
                      <a:pt x="9" y="3"/>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1" name="Freeform 31">
                <a:extLst>
                  <a:ext uri="{FF2B5EF4-FFF2-40B4-BE49-F238E27FC236}">
                    <a16:creationId xmlns:a16="http://schemas.microsoft.com/office/drawing/2014/main" id="{D42D2325-116F-4102-BC39-DAA424B4E40D}"/>
                  </a:ext>
                </a:extLst>
              </p:cNvPr>
              <p:cNvSpPr>
                <a:spLocks/>
              </p:cNvSpPr>
              <p:nvPr/>
            </p:nvSpPr>
            <p:spPr bwMode="auto">
              <a:xfrm>
                <a:off x="395" y="1736"/>
                <a:ext cx="21" cy="13"/>
              </a:xfrm>
              <a:custGeom>
                <a:avLst/>
                <a:gdLst>
                  <a:gd name="T0" fmla="*/ 7 w 11"/>
                  <a:gd name="T1" fmla="*/ 0 h 7"/>
                  <a:gd name="T2" fmla="*/ 0 w 11"/>
                  <a:gd name="T3" fmla="*/ 4 h 7"/>
                  <a:gd name="T4" fmla="*/ 4 w 11"/>
                  <a:gd name="T5" fmla="*/ 7 h 7"/>
                  <a:gd name="T6" fmla="*/ 11 w 11"/>
                  <a:gd name="T7" fmla="*/ 3 h 7"/>
                  <a:gd name="T8" fmla="*/ 7 w 11"/>
                  <a:gd name="T9" fmla="*/ 0 h 7"/>
                </a:gdLst>
                <a:ahLst/>
                <a:cxnLst>
                  <a:cxn ang="0">
                    <a:pos x="T0" y="T1"/>
                  </a:cxn>
                  <a:cxn ang="0">
                    <a:pos x="T2" y="T3"/>
                  </a:cxn>
                  <a:cxn ang="0">
                    <a:pos x="T4" y="T5"/>
                  </a:cxn>
                  <a:cxn ang="0">
                    <a:pos x="T6" y="T7"/>
                  </a:cxn>
                  <a:cxn ang="0">
                    <a:pos x="T8" y="T9"/>
                  </a:cxn>
                </a:cxnLst>
                <a:rect l="0" t="0" r="r" b="b"/>
                <a:pathLst>
                  <a:path w="11" h="7">
                    <a:moveTo>
                      <a:pt x="7" y="0"/>
                    </a:moveTo>
                    <a:cubicBezTo>
                      <a:pt x="5" y="1"/>
                      <a:pt x="3" y="3"/>
                      <a:pt x="0" y="4"/>
                    </a:cubicBezTo>
                    <a:cubicBezTo>
                      <a:pt x="2" y="5"/>
                      <a:pt x="3" y="6"/>
                      <a:pt x="4" y="7"/>
                    </a:cubicBezTo>
                    <a:cubicBezTo>
                      <a:pt x="6" y="6"/>
                      <a:pt x="9" y="4"/>
                      <a:pt x="11" y="3"/>
                    </a:cubicBezTo>
                    <a:cubicBezTo>
                      <a:pt x="10" y="2"/>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2" name="Freeform 32">
                <a:extLst>
                  <a:ext uri="{FF2B5EF4-FFF2-40B4-BE49-F238E27FC236}">
                    <a16:creationId xmlns:a16="http://schemas.microsoft.com/office/drawing/2014/main" id="{20C0C3CA-635C-4E7E-8685-A81CE1474DEE}"/>
                  </a:ext>
                </a:extLst>
              </p:cNvPr>
              <p:cNvSpPr>
                <a:spLocks/>
              </p:cNvSpPr>
              <p:nvPr/>
            </p:nvSpPr>
            <p:spPr bwMode="auto">
              <a:xfrm>
                <a:off x="422" y="1759"/>
                <a:ext cx="21" cy="15"/>
              </a:xfrm>
              <a:custGeom>
                <a:avLst/>
                <a:gdLst>
                  <a:gd name="T0" fmla="*/ 7 w 11"/>
                  <a:gd name="T1" fmla="*/ 0 h 8"/>
                  <a:gd name="T2" fmla="*/ 0 w 11"/>
                  <a:gd name="T3" fmla="*/ 5 h 8"/>
                  <a:gd name="T4" fmla="*/ 4 w 11"/>
                  <a:gd name="T5" fmla="*/ 8 h 8"/>
                  <a:gd name="T6" fmla="*/ 11 w 11"/>
                  <a:gd name="T7" fmla="*/ 4 h 8"/>
                  <a:gd name="T8" fmla="*/ 7 w 11"/>
                  <a:gd name="T9" fmla="*/ 0 h 8"/>
                </a:gdLst>
                <a:ahLst/>
                <a:cxnLst>
                  <a:cxn ang="0">
                    <a:pos x="T0" y="T1"/>
                  </a:cxn>
                  <a:cxn ang="0">
                    <a:pos x="T2" y="T3"/>
                  </a:cxn>
                  <a:cxn ang="0">
                    <a:pos x="T4" y="T5"/>
                  </a:cxn>
                  <a:cxn ang="0">
                    <a:pos x="T6" y="T7"/>
                  </a:cxn>
                  <a:cxn ang="0">
                    <a:pos x="T8" y="T9"/>
                  </a:cxn>
                </a:cxnLst>
                <a:rect l="0" t="0" r="r" b="b"/>
                <a:pathLst>
                  <a:path w="11" h="8">
                    <a:moveTo>
                      <a:pt x="7" y="0"/>
                    </a:moveTo>
                    <a:cubicBezTo>
                      <a:pt x="5" y="2"/>
                      <a:pt x="3" y="3"/>
                      <a:pt x="0" y="5"/>
                    </a:cubicBezTo>
                    <a:cubicBezTo>
                      <a:pt x="2" y="6"/>
                      <a:pt x="3" y="7"/>
                      <a:pt x="4" y="8"/>
                    </a:cubicBezTo>
                    <a:cubicBezTo>
                      <a:pt x="6" y="7"/>
                      <a:pt x="8" y="5"/>
                      <a:pt x="11" y="4"/>
                    </a:cubicBezTo>
                    <a:cubicBezTo>
                      <a:pt x="10" y="2"/>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3" name="Freeform 33">
                <a:extLst>
                  <a:ext uri="{FF2B5EF4-FFF2-40B4-BE49-F238E27FC236}">
                    <a16:creationId xmlns:a16="http://schemas.microsoft.com/office/drawing/2014/main" id="{E02D18A1-B4EA-4C7A-9A1C-93C414999B8A}"/>
                  </a:ext>
                </a:extLst>
              </p:cNvPr>
              <p:cNvSpPr>
                <a:spLocks/>
              </p:cNvSpPr>
              <p:nvPr/>
            </p:nvSpPr>
            <p:spPr bwMode="auto">
              <a:xfrm>
                <a:off x="448" y="1782"/>
                <a:ext cx="20" cy="17"/>
              </a:xfrm>
              <a:custGeom>
                <a:avLst/>
                <a:gdLst>
                  <a:gd name="T0" fmla="*/ 7 w 10"/>
                  <a:gd name="T1" fmla="*/ 0 h 9"/>
                  <a:gd name="T2" fmla="*/ 0 w 10"/>
                  <a:gd name="T3" fmla="*/ 5 h 9"/>
                  <a:gd name="T4" fmla="*/ 4 w 10"/>
                  <a:gd name="T5" fmla="*/ 9 h 9"/>
                  <a:gd name="T6" fmla="*/ 10 w 10"/>
                  <a:gd name="T7" fmla="*/ 4 h 9"/>
                  <a:gd name="T8" fmla="*/ 7 w 10"/>
                  <a:gd name="T9" fmla="*/ 0 h 9"/>
                </a:gdLst>
                <a:ahLst/>
                <a:cxnLst>
                  <a:cxn ang="0">
                    <a:pos x="T0" y="T1"/>
                  </a:cxn>
                  <a:cxn ang="0">
                    <a:pos x="T2" y="T3"/>
                  </a:cxn>
                  <a:cxn ang="0">
                    <a:pos x="T4" y="T5"/>
                  </a:cxn>
                  <a:cxn ang="0">
                    <a:pos x="T6" y="T7"/>
                  </a:cxn>
                  <a:cxn ang="0">
                    <a:pos x="T8" y="T9"/>
                  </a:cxn>
                </a:cxnLst>
                <a:rect l="0" t="0" r="r" b="b"/>
                <a:pathLst>
                  <a:path w="10" h="9">
                    <a:moveTo>
                      <a:pt x="7" y="0"/>
                    </a:moveTo>
                    <a:cubicBezTo>
                      <a:pt x="5" y="2"/>
                      <a:pt x="2" y="4"/>
                      <a:pt x="0" y="5"/>
                    </a:cubicBezTo>
                    <a:cubicBezTo>
                      <a:pt x="1" y="6"/>
                      <a:pt x="3" y="8"/>
                      <a:pt x="4" y="9"/>
                    </a:cubicBezTo>
                    <a:cubicBezTo>
                      <a:pt x="6" y="7"/>
                      <a:pt x="8" y="5"/>
                      <a:pt x="10" y="4"/>
                    </a:cubicBezTo>
                    <a:cubicBezTo>
                      <a:pt x="9" y="3"/>
                      <a:pt x="8" y="2"/>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4" name="Freeform 34">
                <a:extLst>
                  <a:ext uri="{FF2B5EF4-FFF2-40B4-BE49-F238E27FC236}">
                    <a16:creationId xmlns:a16="http://schemas.microsoft.com/office/drawing/2014/main" id="{3C46B27A-F985-4BB1-9802-7FDA0DC86603}"/>
                  </a:ext>
                </a:extLst>
              </p:cNvPr>
              <p:cNvSpPr>
                <a:spLocks/>
              </p:cNvSpPr>
              <p:nvPr/>
            </p:nvSpPr>
            <p:spPr bwMode="auto">
              <a:xfrm>
                <a:off x="475" y="1805"/>
                <a:ext cx="19" cy="15"/>
              </a:xfrm>
              <a:custGeom>
                <a:avLst/>
                <a:gdLst>
                  <a:gd name="T0" fmla="*/ 6 w 10"/>
                  <a:gd name="T1" fmla="*/ 0 h 8"/>
                  <a:gd name="T2" fmla="*/ 0 w 10"/>
                  <a:gd name="T3" fmla="*/ 5 h 8"/>
                  <a:gd name="T4" fmla="*/ 4 w 10"/>
                  <a:gd name="T5" fmla="*/ 8 h 8"/>
                  <a:gd name="T6" fmla="*/ 10 w 10"/>
                  <a:gd name="T7" fmla="*/ 3 h 8"/>
                  <a:gd name="T8" fmla="*/ 6 w 10"/>
                  <a:gd name="T9" fmla="*/ 0 h 8"/>
                </a:gdLst>
                <a:ahLst/>
                <a:cxnLst>
                  <a:cxn ang="0">
                    <a:pos x="T0" y="T1"/>
                  </a:cxn>
                  <a:cxn ang="0">
                    <a:pos x="T2" y="T3"/>
                  </a:cxn>
                  <a:cxn ang="0">
                    <a:pos x="T4" y="T5"/>
                  </a:cxn>
                  <a:cxn ang="0">
                    <a:pos x="T6" y="T7"/>
                  </a:cxn>
                  <a:cxn ang="0">
                    <a:pos x="T8" y="T9"/>
                  </a:cxn>
                </a:cxnLst>
                <a:rect l="0" t="0" r="r" b="b"/>
                <a:pathLst>
                  <a:path w="10" h="8">
                    <a:moveTo>
                      <a:pt x="6" y="0"/>
                    </a:moveTo>
                    <a:cubicBezTo>
                      <a:pt x="4" y="2"/>
                      <a:pt x="2" y="4"/>
                      <a:pt x="0" y="5"/>
                    </a:cubicBezTo>
                    <a:cubicBezTo>
                      <a:pt x="1" y="6"/>
                      <a:pt x="2" y="7"/>
                      <a:pt x="4" y="8"/>
                    </a:cubicBezTo>
                    <a:cubicBezTo>
                      <a:pt x="6" y="7"/>
                      <a:pt x="8" y="5"/>
                      <a:pt x="10" y="3"/>
                    </a:cubicBezTo>
                    <a:cubicBezTo>
                      <a:pt x="9" y="2"/>
                      <a:pt x="7"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5" name="Freeform 35">
                <a:extLst>
                  <a:ext uri="{FF2B5EF4-FFF2-40B4-BE49-F238E27FC236}">
                    <a16:creationId xmlns:a16="http://schemas.microsoft.com/office/drawing/2014/main" id="{072D695E-9376-439C-B34D-2485387C9230}"/>
                  </a:ext>
                </a:extLst>
              </p:cNvPr>
              <p:cNvSpPr>
                <a:spLocks/>
              </p:cNvSpPr>
              <p:nvPr/>
            </p:nvSpPr>
            <p:spPr bwMode="auto">
              <a:xfrm>
                <a:off x="500" y="1828"/>
                <a:ext cx="19" cy="15"/>
              </a:xfrm>
              <a:custGeom>
                <a:avLst/>
                <a:gdLst>
                  <a:gd name="T0" fmla="*/ 6 w 10"/>
                  <a:gd name="T1" fmla="*/ 0 h 8"/>
                  <a:gd name="T2" fmla="*/ 0 w 10"/>
                  <a:gd name="T3" fmla="*/ 5 h 8"/>
                  <a:gd name="T4" fmla="*/ 4 w 10"/>
                  <a:gd name="T5" fmla="*/ 8 h 8"/>
                  <a:gd name="T6" fmla="*/ 10 w 10"/>
                  <a:gd name="T7" fmla="*/ 3 h 8"/>
                  <a:gd name="T8" fmla="*/ 10 w 10"/>
                  <a:gd name="T9" fmla="*/ 2 h 8"/>
                  <a:gd name="T10" fmla="*/ 6 w 10"/>
                  <a:gd name="T11" fmla="*/ 0 h 8"/>
                </a:gdLst>
                <a:ahLst/>
                <a:cxnLst>
                  <a:cxn ang="0">
                    <a:pos x="T0" y="T1"/>
                  </a:cxn>
                  <a:cxn ang="0">
                    <a:pos x="T2" y="T3"/>
                  </a:cxn>
                  <a:cxn ang="0">
                    <a:pos x="T4" y="T5"/>
                  </a:cxn>
                  <a:cxn ang="0">
                    <a:pos x="T6" y="T7"/>
                  </a:cxn>
                  <a:cxn ang="0">
                    <a:pos x="T8" y="T9"/>
                  </a:cxn>
                  <a:cxn ang="0">
                    <a:pos x="T10" y="T11"/>
                  </a:cxn>
                </a:cxnLst>
                <a:rect l="0" t="0" r="r" b="b"/>
                <a:pathLst>
                  <a:path w="10" h="8">
                    <a:moveTo>
                      <a:pt x="6" y="0"/>
                    </a:moveTo>
                    <a:cubicBezTo>
                      <a:pt x="4" y="1"/>
                      <a:pt x="2" y="3"/>
                      <a:pt x="0" y="5"/>
                    </a:cubicBezTo>
                    <a:cubicBezTo>
                      <a:pt x="1" y="6"/>
                      <a:pt x="3" y="7"/>
                      <a:pt x="4" y="8"/>
                    </a:cubicBezTo>
                    <a:cubicBezTo>
                      <a:pt x="6" y="6"/>
                      <a:pt x="8" y="4"/>
                      <a:pt x="10" y="3"/>
                    </a:cubicBezTo>
                    <a:cubicBezTo>
                      <a:pt x="10" y="3"/>
                      <a:pt x="10" y="2"/>
                      <a:pt x="10" y="2"/>
                    </a:cubicBezTo>
                    <a:cubicBezTo>
                      <a:pt x="9" y="1"/>
                      <a:pt x="8"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6" name="Freeform 36">
                <a:extLst>
                  <a:ext uri="{FF2B5EF4-FFF2-40B4-BE49-F238E27FC236}">
                    <a16:creationId xmlns:a16="http://schemas.microsoft.com/office/drawing/2014/main" id="{7B3ACE5E-ABC8-4060-BAE9-5D2F475D1D3B}"/>
                  </a:ext>
                </a:extLst>
              </p:cNvPr>
              <p:cNvSpPr>
                <a:spLocks/>
              </p:cNvSpPr>
              <p:nvPr/>
            </p:nvSpPr>
            <p:spPr bwMode="auto">
              <a:xfrm>
                <a:off x="525" y="1849"/>
                <a:ext cx="19" cy="15"/>
              </a:xfrm>
              <a:custGeom>
                <a:avLst/>
                <a:gdLst>
                  <a:gd name="T0" fmla="*/ 7 w 10"/>
                  <a:gd name="T1" fmla="*/ 0 h 8"/>
                  <a:gd name="T2" fmla="*/ 0 w 10"/>
                  <a:gd name="T3" fmla="*/ 5 h 8"/>
                  <a:gd name="T4" fmla="*/ 4 w 10"/>
                  <a:gd name="T5" fmla="*/ 8 h 8"/>
                  <a:gd name="T6" fmla="*/ 10 w 10"/>
                  <a:gd name="T7" fmla="*/ 3 h 8"/>
                  <a:gd name="T8" fmla="*/ 7 w 10"/>
                  <a:gd name="T9" fmla="*/ 0 h 8"/>
                </a:gdLst>
                <a:ahLst/>
                <a:cxnLst>
                  <a:cxn ang="0">
                    <a:pos x="T0" y="T1"/>
                  </a:cxn>
                  <a:cxn ang="0">
                    <a:pos x="T2" y="T3"/>
                  </a:cxn>
                  <a:cxn ang="0">
                    <a:pos x="T4" y="T5"/>
                  </a:cxn>
                  <a:cxn ang="0">
                    <a:pos x="T6" y="T7"/>
                  </a:cxn>
                  <a:cxn ang="0">
                    <a:pos x="T8" y="T9"/>
                  </a:cxn>
                </a:cxnLst>
                <a:rect l="0" t="0" r="r" b="b"/>
                <a:pathLst>
                  <a:path w="10" h="8">
                    <a:moveTo>
                      <a:pt x="7" y="0"/>
                    </a:moveTo>
                    <a:cubicBezTo>
                      <a:pt x="5" y="1"/>
                      <a:pt x="3" y="3"/>
                      <a:pt x="0" y="5"/>
                    </a:cubicBezTo>
                    <a:cubicBezTo>
                      <a:pt x="2" y="6"/>
                      <a:pt x="3" y="7"/>
                      <a:pt x="4" y="8"/>
                    </a:cubicBezTo>
                    <a:cubicBezTo>
                      <a:pt x="6" y="6"/>
                      <a:pt x="8" y="4"/>
                      <a:pt x="10" y="3"/>
                    </a:cubicBezTo>
                    <a:cubicBezTo>
                      <a:pt x="9" y="2"/>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7" name="Freeform 37">
                <a:extLst>
                  <a:ext uri="{FF2B5EF4-FFF2-40B4-BE49-F238E27FC236}">
                    <a16:creationId xmlns:a16="http://schemas.microsoft.com/office/drawing/2014/main" id="{36D3DE7D-B15E-441F-B07A-50E4BF46B865}"/>
                  </a:ext>
                </a:extLst>
              </p:cNvPr>
              <p:cNvSpPr>
                <a:spLocks/>
              </p:cNvSpPr>
              <p:nvPr/>
            </p:nvSpPr>
            <p:spPr bwMode="auto">
              <a:xfrm>
                <a:off x="552" y="1868"/>
                <a:ext cx="17" cy="17"/>
              </a:xfrm>
              <a:custGeom>
                <a:avLst/>
                <a:gdLst>
                  <a:gd name="T0" fmla="*/ 6 w 9"/>
                  <a:gd name="T1" fmla="*/ 0 h 9"/>
                  <a:gd name="T2" fmla="*/ 0 w 9"/>
                  <a:gd name="T3" fmla="*/ 6 h 9"/>
                  <a:gd name="T4" fmla="*/ 3 w 9"/>
                  <a:gd name="T5" fmla="*/ 9 h 9"/>
                  <a:gd name="T6" fmla="*/ 9 w 9"/>
                  <a:gd name="T7" fmla="*/ 3 h 9"/>
                  <a:gd name="T8" fmla="*/ 6 w 9"/>
                  <a:gd name="T9" fmla="*/ 0 h 9"/>
                </a:gdLst>
                <a:ahLst/>
                <a:cxnLst>
                  <a:cxn ang="0">
                    <a:pos x="T0" y="T1"/>
                  </a:cxn>
                  <a:cxn ang="0">
                    <a:pos x="T2" y="T3"/>
                  </a:cxn>
                  <a:cxn ang="0">
                    <a:pos x="T4" y="T5"/>
                  </a:cxn>
                  <a:cxn ang="0">
                    <a:pos x="T6" y="T7"/>
                  </a:cxn>
                  <a:cxn ang="0">
                    <a:pos x="T8" y="T9"/>
                  </a:cxn>
                </a:cxnLst>
                <a:rect l="0" t="0" r="r" b="b"/>
                <a:pathLst>
                  <a:path w="9" h="9">
                    <a:moveTo>
                      <a:pt x="6" y="0"/>
                    </a:moveTo>
                    <a:cubicBezTo>
                      <a:pt x="4" y="2"/>
                      <a:pt x="2" y="4"/>
                      <a:pt x="0" y="6"/>
                    </a:cubicBezTo>
                    <a:cubicBezTo>
                      <a:pt x="1" y="7"/>
                      <a:pt x="2" y="8"/>
                      <a:pt x="3" y="9"/>
                    </a:cubicBezTo>
                    <a:cubicBezTo>
                      <a:pt x="5" y="7"/>
                      <a:pt x="7" y="5"/>
                      <a:pt x="9" y="3"/>
                    </a:cubicBezTo>
                    <a:cubicBezTo>
                      <a:pt x="8" y="2"/>
                      <a:pt x="7"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8" name="Freeform 38">
                <a:extLst>
                  <a:ext uri="{FF2B5EF4-FFF2-40B4-BE49-F238E27FC236}">
                    <a16:creationId xmlns:a16="http://schemas.microsoft.com/office/drawing/2014/main" id="{8C82E2C5-1560-4C6A-A604-35D16A833AD3}"/>
                  </a:ext>
                </a:extLst>
              </p:cNvPr>
              <p:cNvSpPr>
                <a:spLocks/>
              </p:cNvSpPr>
              <p:nvPr/>
            </p:nvSpPr>
            <p:spPr bwMode="auto">
              <a:xfrm>
                <a:off x="575" y="1887"/>
                <a:ext cx="17" cy="16"/>
              </a:xfrm>
              <a:custGeom>
                <a:avLst/>
                <a:gdLst>
                  <a:gd name="T0" fmla="*/ 6 w 9"/>
                  <a:gd name="T1" fmla="*/ 0 h 8"/>
                  <a:gd name="T2" fmla="*/ 0 w 9"/>
                  <a:gd name="T3" fmla="*/ 6 h 8"/>
                  <a:gd name="T4" fmla="*/ 4 w 9"/>
                  <a:gd name="T5" fmla="*/ 8 h 8"/>
                  <a:gd name="T6" fmla="*/ 9 w 9"/>
                  <a:gd name="T7" fmla="*/ 2 h 8"/>
                  <a:gd name="T8" fmla="*/ 6 w 9"/>
                  <a:gd name="T9" fmla="*/ 0 h 8"/>
                </a:gdLst>
                <a:ahLst/>
                <a:cxnLst>
                  <a:cxn ang="0">
                    <a:pos x="T0" y="T1"/>
                  </a:cxn>
                  <a:cxn ang="0">
                    <a:pos x="T2" y="T3"/>
                  </a:cxn>
                  <a:cxn ang="0">
                    <a:pos x="T4" y="T5"/>
                  </a:cxn>
                  <a:cxn ang="0">
                    <a:pos x="T6" y="T7"/>
                  </a:cxn>
                  <a:cxn ang="0">
                    <a:pos x="T8" y="T9"/>
                  </a:cxn>
                </a:cxnLst>
                <a:rect l="0" t="0" r="r" b="b"/>
                <a:pathLst>
                  <a:path w="9" h="8">
                    <a:moveTo>
                      <a:pt x="6" y="0"/>
                    </a:moveTo>
                    <a:cubicBezTo>
                      <a:pt x="4" y="2"/>
                      <a:pt x="2" y="4"/>
                      <a:pt x="0" y="6"/>
                    </a:cubicBezTo>
                    <a:cubicBezTo>
                      <a:pt x="1" y="7"/>
                      <a:pt x="3" y="8"/>
                      <a:pt x="4" y="8"/>
                    </a:cubicBezTo>
                    <a:cubicBezTo>
                      <a:pt x="5" y="6"/>
                      <a:pt x="7" y="4"/>
                      <a:pt x="9" y="2"/>
                    </a:cubicBezTo>
                    <a:cubicBezTo>
                      <a:pt x="8" y="2"/>
                      <a:pt x="7"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69" name="Freeform 39">
                <a:extLst>
                  <a:ext uri="{FF2B5EF4-FFF2-40B4-BE49-F238E27FC236}">
                    <a16:creationId xmlns:a16="http://schemas.microsoft.com/office/drawing/2014/main" id="{511155F3-8FA1-4066-98F0-519BBD34A30A}"/>
                  </a:ext>
                </a:extLst>
              </p:cNvPr>
              <p:cNvSpPr>
                <a:spLocks noEditPoints="1"/>
              </p:cNvSpPr>
              <p:nvPr/>
            </p:nvSpPr>
            <p:spPr bwMode="auto">
              <a:xfrm>
                <a:off x="2748" y="1376"/>
                <a:ext cx="3012" cy="705"/>
              </a:xfrm>
              <a:custGeom>
                <a:avLst/>
                <a:gdLst>
                  <a:gd name="T0" fmla="*/ 7 w 1572"/>
                  <a:gd name="T1" fmla="*/ 367 h 367"/>
                  <a:gd name="T2" fmla="*/ 0 w 1572"/>
                  <a:gd name="T3" fmla="*/ 362 h 367"/>
                  <a:gd name="T4" fmla="*/ 7 w 1572"/>
                  <a:gd name="T5" fmla="*/ 358 h 367"/>
                  <a:gd name="T6" fmla="*/ 40 w 1572"/>
                  <a:gd name="T7" fmla="*/ 349 h 367"/>
                  <a:gd name="T8" fmla="*/ 54 w 1572"/>
                  <a:gd name="T9" fmla="*/ 332 h 367"/>
                  <a:gd name="T10" fmla="*/ 46 w 1572"/>
                  <a:gd name="T11" fmla="*/ 346 h 367"/>
                  <a:gd name="T12" fmla="*/ 54 w 1572"/>
                  <a:gd name="T13" fmla="*/ 332 h 367"/>
                  <a:gd name="T14" fmla="*/ 60 w 1572"/>
                  <a:gd name="T15" fmla="*/ 329 h 367"/>
                  <a:gd name="T16" fmla="*/ 90 w 1572"/>
                  <a:gd name="T17" fmla="*/ 321 h 367"/>
                  <a:gd name="T18" fmla="*/ 105 w 1572"/>
                  <a:gd name="T19" fmla="*/ 304 h 367"/>
                  <a:gd name="T20" fmla="*/ 96 w 1572"/>
                  <a:gd name="T21" fmla="*/ 318 h 367"/>
                  <a:gd name="T22" fmla="*/ 105 w 1572"/>
                  <a:gd name="T23" fmla="*/ 304 h 367"/>
                  <a:gd name="T24" fmla="*/ 110 w 1572"/>
                  <a:gd name="T25" fmla="*/ 301 h 367"/>
                  <a:gd name="T26" fmla="*/ 139 w 1572"/>
                  <a:gd name="T27" fmla="*/ 294 h 367"/>
                  <a:gd name="T28" fmla="*/ 154 w 1572"/>
                  <a:gd name="T29" fmla="*/ 276 h 367"/>
                  <a:gd name="T30" fmla="*/ 145 w 1572"/>
                  <a:gd name="T31" fmla="*/ 291 h 367"/>
                  <a:gd name="T32" fmla="*/ 154 w 1572"/>
                  <a:gd name="T33" fmla="*/ 276 h 367"/>
                  <a:gd name="T34" fmla="*/ 160 w 1572"/>
                  <a:gd name="T35" fmla="*/ 273 h 367"/>
                  <a:gd name="T36" fmla="*/ 186 w 1572"/>
                  <a:gd name="T37" fmla="*/ 267 h 367"/>
                  <a:gd name="T38" fmla="*/ 179 w 1572"/>
                  <a:gd name="T39" fmla="*/ 262 h 367"/>
                  <a:gd name="T40" fmla="*/ 184 w 1572"/>
                  <a:gd name="T41" fmla="*/ 259 h 367"/>
                  <a:gd name="T42" fmla="*/ 211 w 1572"/>
                  <a:gd name="T43" fmla="*/ 253 h 367"/>
                  <a:gd name="T44" fmla="*/ 226 w 1572"/>
                  <a:gd name="T45" fmla="*/ 235 h 367"/>
                  <a:gd name="T46" fmla="*/ 215 w 1572"/>
                  <a:gd name="T47" fmla="*/ 250 h 367"/>
                  <a:gd name="T48" fmla="*/ 226 w 1572"/>
                  <a:gd name="T49" fmla="*/ 235 h 367"/>
                  <a:gd name="T50" fmla="*/ 231 w 1572"/>
                  <a:gd name="T51" fmla="*/ 232 h 367"/>
                  <a:gd name="T52" fmla="*/ 257 w 1572"/>
                  <a:gd name="T53" fmla="*/ 227 h 367"/>
                  <a:gd name="T54" fmla="*/ 274 w 1572"/>
                  <a:gd name="T55" fmla="*/ 208 h 367"/>
                  <a:gd name="T56" fmla="*/ 262 w 1572"/>
                  <a:gd name="T57" fmla="*/ 224 h 367"/>
                  <a:gd name="T58" fmla="*/ 274 w 1572"/>
                  <a:gd name="T59" fmla="*/ 208 h 367"/>
                  <a:gd name="T60" fmla="*/ 278 w 1572"/>
                  <a:gd name="T61" fmla="*/ 206 h 367"/>
                  <a:gd name="T62" fmla="*/ 304 w 1572"/>
                  <a:gd name="T63" fmla="*/ 201 h 367"/>
                  <a:gd name="T64" fmla="*/ 321 w 1572"/>
                  <a:gd name="T65" fmla="*/ 182 h 367"/>
                  <a:gd name="T66" fmla="*/ 309 w 1572"/>
                  <a:gd name="T67" fmla="*/ 198 h 367"/>
                  <a:gd name="T68" fmla="*/ 321 w 1572"/>
                  <a:gd name="T69" fmla="*/ 182 h 367"/>
                  <a:gd name="T70" fmla="*/ 325 w 1572"/>
                  <a:gd name="T71" fmla="*/ 180 h 367"/>
                  <a:gd name="T72" fmla="*/ 351 w 1572"/>
                  <a:gd name="T73" fmla="*/ 175 h 367"/>
                  <a:gd name="T74" fmla="*/ 368 w 1572"/>
                  <a:gd name="T75" fmla="*/ 156 h 367"/>
                  <a:gd name="T76" fmla="*/ 356 w 1572"/>
                  <a:gd name="T77" fmla="*/ 172 h 367"/>
                  <a:gd name="T78" fmla="*/ 368 w 1572"/>
                  <a:gd name="T79" fmla="*/ 156 h 367"/>
                  <a:gd name="T80" fmla="*/ 373 w 1572"/>
                  <a:gd name="T81" fmla="*/ 154 h 367"/>
                  <a:gd name="T82" fmla="*/ 423 w 1572"/>
                  <a:gd name="T83" fmla="*/ 136 h 367"/>
                  <a:gd name="T84" fmla="*/ 1492 w 1572"/>
                  <a:gd name="T85" fmla="*/ 19 h 367"/>
                  <a:gd name="T86" fmla="*/ 1568 w 1572"/>
                  <a:gd name="T87" fmla="*/ 71 h 367"/>
                  <a:gd name="T88" fmla="*/ 1492 w 1572"/>
                  <a:gd name="T89" fmla="*/ 19 h 367"/>
                  <a:gd name="T90" fmla="*/ 421 w 1572"/>
                  <a:gd name="T91" fmla="*/ 128 h 367"/>
                  <a:gd name="T92" fmla="*/ 724 w 1572"/>
                  <a:gd name="T93" fmla="*/ 2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72" h="367">
                    <a:moveTo>
                      <a:pt x="0" y="362"/>
                    </a:moveTo>
                    <a:cubicBezTo>
                      <a:pt x="3" y="364"/>
                      <a:pt x="5" y="365"/>
                      <a:pt x="7" y="367"/>
                    </a:cubicBezTo>
                    <a:cubicBezTo>
                      <a:pt x="9" y="366"/>
                      <a:pt x="11" y="365"/>
                      <a:pt x="13" y="364"/>
                    </a:cubicBezTo>
                    <a:cubicBezTo>
                      <a:pt x="9" y="363"/>
                      <a:pt x="4" y="363"/>
                      <a:pt x="0" y="362"/>
                    </a:cubicBezTo>
                    <a:moveTo>
                      <a:pt x="27" y="347"/>
                    </a:moveTo>
                    <a:cubicBezTo>
                      <a:pt x="21" y="351"/>
                      <a:pt x="14" y="354"/>
                      <a:pt x="7" y="358"/>
                    </a:cubicBezTo>
                    <a:cubicBezTo>
                      <a:pt x="11" y="359"/>
                      <a:pt x="16" y="359"/>
                      <a:pt x="20" y="360"/>
                    </a:cubicBezTo>
                    <a:cubicBezTo>
                      <a:pt x="27" y="357"/>
                      <a:pt x="33" y="353"/>
                      <a:pt x="40" y="349"/>
                    </a:cubicBezTo>
                    <a:cubicBezTo>
                      <a:pt x="36" y="349"/>
                      <a:pt x="32" y="348"/>
                      <a:pt x="27" y="347"/>
                    </a:cubicBezTo>
                    <a:moveTo>
                      <a:pt x="54" y="332"/>
                    </a:moveTo>
                    <a:cubicBezTo>
                      <a:pt x="47" y="336"/>
                      <a:pt x="41" y="340"/>
                      <a:pt x="34" y="343"/>
                    </a:cubicBezTo>
                    <a:cubicBezTo>
                      <a:pt x="38" y="344"/>
                      <a:pt x="42" y="345"/>
                      <a:pt x="46" y="346"/>
                    </a:cubicBezTo>
                    <a:cubicBezTo>
                      <a:pt x="53" y="342"/>
                      <a:pt x="59" y="339"/>
                      <a:pt x="65" y="335"/>
                    </a:cubicBezTo>
                    <a:cubicBezTo>
                      <a:pt x="62" y="334"/>
                      <a:pt x="58" y="333"/>
                      <a:pt x="54" y="332"/>
                    </a:cubicBezTo>
                    <a:moveTo>
                      <a:pt x="80" y="318"/>
                    </a:moveTo>
                    <a:cubicBezTo>
                      <a:pt x="73" y="322"/>
                      <a:pt x="67" y="325"/>
                      <a:pt x="60" y="329"/>
                    </a:cubicBezTo>
                    <a:cubicBezTo>
                      <a:pt x="64" y="330"/>
                      <a:pt x="68" y="331"/>
                      <a:pt x="72" y="332"/>
                    </a:cubicBezTo>
                    <a:cubicBezTo>
                      <a:pt x="78" y="328"/>
                      <a:pt x="84" y="325"/>
                      <a:pt x="90" y="321"/>
                    </a:cubicBezTo>
                    <a:cubicBezTo>
                      <a:pt x="87" y="320"/>
                      <a:pt x="83" y="319"/>
                      <a:pt x="80" y="318"/>
                    </a:cubicBezTo>
                    <a:moveTo>
                      <a:pt x="105" y="304"/>
                    </a:moveTo>
                    <a:cubicBezTo>
                      <a:pt x="99" y="307"/>
                      <a:pt x="92" y="311"/>
                      <a:pt x="86" y="315"/>
                    </a:cubicBezTo>
                    <a:cubicBezTo>
                      <a:pt x="89" y="316"/>
                      <a:pt x="93" y="317"/>
                      <a:pt x="96" y="318"/>
                    </a:cubicBezTo>
                    <a:cubicBezTo>
                      <a:pt x="103" y="314"/>
                      <a:pt x="109" y="311"/>
                      <a:pt x="115" y="307"/>
                    </a:cubicBezTo>
                    <a:cubicBezTo>
                      <a:pt x="112" y="306"/>
                      <a:pt x="109" y="305"/>
                      <a:pt x="105" y="304"/>
                    </a:cubicBezTo>
                    <a:moveTo>
                      <a:pt x="130" y="290"/>
                    </a:moveTo>
                    <a:cubicBezTo>
                      <a:pt x="123" y="294"/>
                      <a:pt x="117" y="297"/>
                      <a:pt x="110" y="301"/>
                    </a:cubicBezTo>
                    <a:cubicBezTo>
                      <a:pt x="114" y="302"/>
                      <a:pt x="117" y="303"/>
                      <a:pt x="120" y="304"/>
                    </a:cubicBezTo>
                    <a:cubicBezTo>
                      <a:pt x="127" y="301"/>
                      <a:pt x="133" y="297"/>
                      <a:pt x="139" y="294"/>
                    </a:cubicBezTo>
                    <a:cubicBezTo>
                      <a:pt x="136" y="292"/>
                      <a:pt x="133" y="291"/>
                      <a:pt x="130" y="290"/>
                    </a:cubicBezTo>
                    <a:moveTo>
                      <a:pt x="154" y="276"/>
                    </a:moveTo>
                    <a:cubicBezTo>
                      <a:pt x="148" y="280"/>
                      <a:pt x="142" y="283"/>
                      <a:pt x="135" y="287"/>
                    </a:cubicBezTo>
                    <a:cubicBezTo>
                      <a:pt x="138" y="288"/>
                      <a:pt x="141" y="289"/>
                      <a:pt x="145" y="291"/>
                    </a:cubicBezTo>
                    <a:cubicBezTo>
                      <a:pt x="151" y="287"/>
                      <a:pt x="157" y="284"/>
                      <a:pt x="163" y="280"/>
                    </a:cubicBezTo>
                    <a:cubicBezTo>
                      <a:pt x="160" y="279"/>
                      <a:pt x="157" y="277"/>
                      <a:pt x="154" y="276"/>
                    </a:cubicBezTo>
                    <a:moveTo>
                      <a:pt x="179" y="262"/>
                    </a:moveTo>
                    <a:cubicBezTo>
                      <a:pt x="172" y="266"/>
                      <a:pt x="166" y="269"/>
                      <a:pt x="160" y="273"/>
                    </a:cubicBezTo>
                    <a:cubicBezTo>
                      <a:pt x="163" y="274"/>
                      <a:pt x="166" y="276"/>
                      <a:pt x="168" y="277"/>
                    </a:cubicBezTo>
                    <a:cubicBezTo>
                      <a:pt x="174" y="274"/>
                      <a:pt x="180" y="271"/>
                      <a:pt x="186" y="267"/>
                    </a:cubicBezTo>
                    <a:cubicBezTo>
                      <a:pt x="186" y="267"/>
                      <a:pt x="187" y="267"/>
                      <a:pt x="187" y="267"/>
                    </a:cubicBezTo>
                    <a:cubicBezTo>
                      <a:pt x="184" y="265"/>
                      <a:pt x="181" y="264"/>
                      <a:pt x="179" y="262"/>
                    </a:cubicBezTo>
                    <a:moveTo>
                      <a:pt x="203" y="249"/>
                    </a:moveTo>
                    <a:cubicBezTo>
                      <a:pt x="196" y="252"/>
                      <a:pt x="190" y="256"/>
                      <a:pt x="184" y="259"/>
                    </a:cubicBezTo>
                    <a:cubicBezTo>
                      <a:pt x="186" y="261"/>
                      <a:pt x="189" y="262"/>
                      <a:pt x="192" y="264"/>
                    </a:cubicBezTo>
                    <a:cubicBezTo>
                      <a:pt x="198" y="260"/>
                      <a:pt x="204" y="257"/>
                      <a:pt x="211" y="253"/>
                    </a:cubicBezTo>
                    <a:cubicBezTo>
                      <a:pt x="208" y="252"/>
                      <a:pt x="205" y="250"/>
                      <a:pt x="203" y="249"/>
                    </a:cubicBezTo>
                    <a:moveTo>
                      <a:pt x="226" y="235"/>
                    </a:moveTo>
                    <a:cubicBezTo>
                      <a:pt x="220" y="239"/>
                      <a:pt x="214" y="242"/>
                      <a:pt x="207" y="246"/>
                    </a:cubicBezTo>
                    <a:cubicBezTo>
                      <a:pt x="210" y="247"/>
                      <a:pt x="213" y="249"/>
                      <a:pt x="215" y="250"/>
                    </a:cubicBezTo>
                    <a:cubicBezTo>
                      <a:pt x="222" y="247"/>
                      <a:pt x="228" y="243"/>
                      <a:pt x="234" y="240"/>
                    </a:cubicBezTo>
                    <a:cubicBezTo>
                      <a:pt x="232" y="238"/>
                      <a:pt x="229" y="237"/>
                      <a:pt x="226" y="235"/>
                    </a:cubicBezTo>
                    <a:moveTo>
                      <a:pt x="250" y="222"/>
                    </a:moveTo>
                    <a:cubicBezTo>
                      <a:pt x="244" y="225"/>
                      <a:pt x="237" y="229"/>
                      <a:pt x="231" y="232"/>
                    </a:cubicBezTo>
                    <a:cubicBezTo>
                      <a:pt x="234" y="234"/>
                      <a:pt x="236" y="236"/>
                      <a:pt x="239" y="237"/>
                    </a:cubicBezTo>
                    <a:cubicBezTo>
                      <a:pt x="245" y="234"/>
                      <a:pt x="251" y="230"/>
                      <a:pt x="257" y="227"/>
                    </a:cubicBezTo>
                    <a:cubicBezTo>
                      <a:pt x="255" y="225"/>
                      <a:pt x="253" y="223"/>
                      <a:pt x="250" y="222"/>
                    </a:cubicBezTo>
                    <a:moveTo>
                      <a:pt x="274" y="208"/>
                    </a:moveTo>
                    <a:cubicBezTo>
                      <a:pt x="267" y="212"/>
                      <a:pt x="261" y="215"/>
                      <a:pt x="255" y="219"/>
                    </a:cubicBezTo>
                    <a:cubicBezTo>
                      <a:pt x="257" y="221"/>
                      <a:pt x="260" y="222"/>
                      <a:pt x="262" y="224"/>
                    </a:cubicBezTo>
                    <a:cubicBezTo>
                      <a:pt x="268" y="221"/>
                      <a:pt x="275" y="217"/>
                      <a:pt x="281" y="214"/>
                    </a:cubicBezTo>
                    <a:cubicBezTo>
                      <a:pt x="278" y="212"/>
                      <a:pt x="276" y="210"/>
                      <a:pt x="274" y="208"/>
                    </a:cubicBezTo>
                    <a:moveTo>
                      <a:pt x="297" y="195"/>
                    </a:moveTo>
                    <a:cubicBezTo>
                      <a:pt x="291" y="199"/>
                      <a:pt x="285" y="202"/>
                      <a:pt x="278" y="206"/>
                    </a:cubicBezTo>
                    <a:cubicBezTo>
                      <a:pt x="281" y="207"/>
                      <a:pt x="283" y="209"/>
                      <a:pt x="285" y="211"/>
                    </a:cubicBezTo>
                    <a:cubicBezTo>
                      <a:pt x="292" y="208"/>
                      <a:pt x="298" y="204"/>
                      <a:pt x="304" y="201"/>
                    </a:cubicBezTo>
                    <a:cubicBezTo>
                      <a:pt x="302" y="199"/>
                      <a:pt x="300" y="197"/>
                      <a:pt x="297" y="195"/>
                    </a:cubicBezTo>
                    <a:moveTo>
                      <a:pt x="321" y="182"/>
                    </a:moveTo>
                    <a:cubicBezTo>
                      <a:pt x="315" y="186"/>
                      <a:pt x="308" y="189"/>
                      <a:pt x="302" y="193"/>
                    </a:cubicBezTo>
                    <a:cubicBezTo>
                      <a:pt x="304" y="194"/>
                      <a:pt x="306" y="196"/>
                      <a:pt x="309" y="198"/>
                    </a:cubicBezTo>
                    <a:cubicBezTo>
                      <a:pt x="315" y="195"/>
                      <a:pt x="321" y="191"/>
                      <a:pt x="327" y="188"/>
                    </a:cubicBezTo>
                    <a:cubicBezTo>
                      <a:pt x="325" y="186"/>
                      <a:pt x="323" y="184"/>
                      <a:pt x="321" y="182"/>
                    </a:cubicBezTo>
                    <a:moveTo>
                      <a:pt x="345" y="169"/>
                    </a:moveTo>
                    <a:cubicBezTo>
                      <a:pt x="338" y="172"/>
                      <a:pt x="332" y="176"/>
                      <a:pt x="325" y="180"/>
                    </a:cubicBezTo>
                    <a:cubicBezTo>
                      <a:pt x="328" y="181"/>
                      <a:pt x="330" y="183"/>
                      <a:pt x="332" y="185"/>
                    </a:cubicBezTo>
                    <a:cubicBezTo>
                      <a:pt x="338" y="182"/>
                      <a:pt x="345" y="178"/>
                      <a:pt x="351" y="175"/>
                    </a:cubicBezTo>
                    <a:cubicBezTo>
                      <a:pt x="349" y="173"/>
                      <a:pt x="347" y="171"/>
                      <a:pt x="345" y="169"/>
                    </a:cubicBezTo>
                    <a:moveTo>
                      <a:pt x="368" y="156"/>
                    </a:moveTo>
                    <a:cubicBezTo>
                      <a:pt x="362" y="160"/>
                      <a:pt x="356" y="163"/>
                      <a:pt x="349" y="166"/>
                    </a:cubicBezTo>
                    <a:cubicBezTo>
                      <a:pt x="352" y="168"/>
                      <a:pt x="354" y="170"/>
                      <a:pt x="356" y="172"/>
                    </a:cubicBezTo>
                    <a:cubicBezTo>
                      <a:pt x="362" y="169"/>
                      <a:pt x="368" y="165"/>
                      <a:pt x="374" y="162"/>
                    </a:cubicBezTo>
                    <a:cubicBezTo>
                      <a:pt x="372" y="160"/>
                      <a:pt x="370" y="158"/>
                      <a:pt x="368" y="156"/>
                    </a:cubicBezTo>
                    <a:moveTo>
                      <a:pt x="418" y="130"/>
                    </a:moveTo>
                    <a:cubicBezTo>
                      <a:pt x="403" y="138"/>
                      <a:pt x="388" y="146"/>
                      <a:pt x="373" y="154"/>
                    </a:cubicBezTo>
                    <a:cubicBezTo>
                      <a:pt x="375" y="156"/>
                      <a:pt x="377" y="158"/>
                      <a:pt x="379" y="160"/>
                    </a:cubicBezTo>
                    <a:cubicBezTo>
                      <a:pt x="393" y="152"/>
                      <a:pt x="408" y="144"/>
                      <a:pt x="423" y="136"/>
                    </a:cubicBezTo>
                    <a:cubicBezTo>
                      <a:pt x="421" y="134"/>
                      <a:pt x="420" y="132"/>
                      <a:pt x="418" y="130"/>
                    </a:cubicBezTo>
                    <a:moveTo>
                      <a:pt x="1492" y="19"/>
                    </a:moveTo>
                    <a:cubicBezTo>
                      <a:pt x="1491" y="21"/>
                      <a:pt x="1489" y="23"/>
                      <a:pt x="1488" y="26"/>
                    </a:cubicBezTo>
                    <a:cubicBezTo>
                      <a:pt x="1514" y="39"/>
                      <a:pt x="1541" y="54"/>
                      <a:pt x="1568" y="71"/>
                    </a:cubicBezTo>
                    <a:cubicBezTo>
                      <a:pt x="1572" y="64"/>
                      <a:pt x="1572" y="64"/>
                      <a:pt x="1572" y="64"/>
                    </a:cubicBezTo>
                    <a:cubicBezTo>
                      <a:pt x="1545" y="47"/>
                      <a:pt x="1519" y="32"/>
                      <a:pt x="1492" y="19"/>
                    </a:cubicBezTo>
                    <a:moveTo>
                      <a:pt x="706" y="0"/>
                    </a:moveTo>
                    <a:cubicBezTo>
                      <a:pt x="609" y="35"/>
                      <a:pt x="514" y="80"/>
                      <a:pt x="421" y="128"/>
                    </a:cubicBezTo>
                    <a:cubicBezTo>
                      <a:pt x="423" y="130"/>
                      <a:pt x="425" y="132"/>
                      <a:pt x="427" y="134"/>
                    </a:cubicBezTo>
                    <a:cubicBezTo>
                      <a:pt x="524" y="84"/>
                      <a:pt x="623" y="38"/>
                      <a:pt x="724" y="2"/>
                    </a:cubicBezTo>
                    <a:cubicBezTo>
                      <a:pt x="718" y="1"/>
                      <a:pt x="712" y="0"/>
                      <a:pt x="70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0" name="Freeform 40">
                <a:extLst>
                  <a:ext uri="{FF2B5EF4-FFF2-40B4-BE49-F238E27FC236}">
                    <a16:creationId xmlns:a16="http://schemas.microsoft.com/office/drawing/2014/main" id="{AB3F8FE3-6F32-41F4-8419-6A1AC58DA494}"/>
                  </a:ext>
                </a:extLst>
              </p:cNvPr>
              <p:cNvSpPr>
                <a:spLocks/>
              </p:cNvSpPr>
              <p:nvPr/>
            </p:nvSpPr>
            <p:spPr bwMode="auto">
              <a:xfrm>
                <a:off x="2748" y="2064"/>
                <a:ext cx="38" cy="12"/>
              </a:xfrm>
              <a:custGeom>
                <a:avLst/>
                <a:gdLst>
                  <a:gd name="T0" fmla="*/ 7 w 20"/>
                  <a:gd name="T1" fmla="*/ 0 h 6"/>
                  <a:gd name="T2" fmla="*/ 0 w 20"/>
                  <a:gd name="T3" fmla="*/ 4 h 6"/>
                  <a:gd name="T4" fmla="*/ 0 w 20"/>
                  <a:gd name="T5" fmla="*/ 4 h 6"/>
                  <a:gd name="T6" fmla="*/ 13 w 20"/>
                  <a:gd name="T7" fmla="*/ 6 h 6"/>
                  <a:gd name="T8" fmla="*/ 20 w 20"/>
                  <a:gd name="T9" fmla="*/ 2 h 6"/>
                  <a:gd name="T10" fmla="*/ 7 w 20"/>
                  <a:gd name="T11" fmla="*/ 0 h 6"/>
                </a:gdLst>
                <a:ahLst/>
                <a:cxnLst>
                  <a:cxn ang="0">
                    <a:pos x="T0" y="T1"/>
                  </a:cxn>
                  <a:cxn ang="0">
                    <a:pos x="T2" y="T3"/>
                  </a:cxn>
                  <a:cxn ang="0">
                    <a:pos x="T4" y="T5"/>
                  </a:cxn>
                  <a:cxn ang="0">
                    <a:pos x="T6" y="T7"/>
                  </a:cxn>
                  <a:cxn ang="0">
                    <a:pos x="T8" y="T9"/>
                  </a:cxn>
                  <a:cxn ang="0">
                    <a:pos x="T10" y="T11"/>
                  </a:cxn>
                </a:cxnLst>
                <a:rect l="0" t="0" r="r" b="b"/>
                <a:pathLst>
                  <a:path w="20" h="6">
                    <a:moveTo>
                      <a:pt x="7" y="0"/>
                    </a:moveTo>
                    <a:cubicBezTo>
                      <a:pt x="4" y="1"/>
                      <a:pt x="2" y="3"/>
                      <a:pt x="0" y="4"/>
                    </a:cubicBezTo>
                    <a:cubicBezTo>
                      <a:pt x="0" y="4"/>
                      <a:pt x="0" y="4"/>
                      <a:pt x="0" y="4"/>
                    </a:cubicBezTo>
                    <a:cubicBezTo>
                      <a:pt x="4" y="5"/>
                      <a:pt x="9" y="5"/>
                      <a:pt x="13" y="6"/>
                    </a:cubicBezTo>
                    <a:cubicBezTo>
                      <a:pt x="15" y="5"/>
                      <a:pt x="18" y="3"/>
                      <a:pt x="20" y="2"/>
                    </a:cubicBezTo>
                    <a:cubicBezTo>
                      <a:pt x="16" y="1"/>
                      <a:pt x="11"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1" name="Freeform 41">
                <a:extLst>
                  <a:ext uri="{FF2B5EF4-FFF2-40B4-BE49-F238E27FC236}">
                    <a16:creationId xmlns:a16="http://schemas.microsoft.com/office/drawing/2014/main" id="{D948E0AE-5106-46D2-B024-CF879D4DFB0D}"/>
                  </a:ext>
                </a:extLst>
              </p:cNvPr>
              <p:cNvSpPr>
                <a:spLocks/>
              </p:cNvSpPr>
              <p:nvPr/>
            </p:nvSpPr>
            <p:spPr bwMode="auto">
              <a:xfrm>
                <a:off x="2800" y="2035"/>
                <a:ext cx="36" cy="12"/>
              </a:xfrm>
              <a:custGeom>
                <a:avLst/>
                <a:gdLst>
                  <a:gd name="T0" fmla="*/ 7 w 19"/>
                  <a:gd name="T1" fmla="*/ 0 h 6"/>
                  <a:gd name="T2" fmla="*/ 0 w 19"/>
                  <a:gd name="T3" fmla="*/ 4 h 6"/>
                  <a:gd name="T4" fmla="*/ 13 w 19"/>
                  <a:gd name="T5" fmla="*/ 6 h 6"/>
                  <a:gd name="T6" fmla="*/ 19 w 19"/>
                  <a:gd name="T7" fmla="*/ 3 h 6"/>
                  <a:gd name="T8" fmla="*/ 7 w 19"/>
                  <a:gd name="T9" fmla="*/ 0 h 6"/>
                </a:gdLst>
                <a:ahLst/>
                <a:cxnLst>
                  <a:cxn ang="0">
                    <a:pos x="T0" y="T1"/>
                  </a:cxn>
                  <a:cxn ang="0">
                    <a:pos x="T2" y="T3"/>
                  </a:cxn>
                  <a:cxn ang="0">
                    <a:pos x="T4" y="T5"/>
                  </a:cxn>
                  <a:cxn ang="0">
                    <a:pos x="T6" y="T7"/>
                  </a:cxn>
                  <a:cxn ang="0">
                    <a:pos x="T8" y="T9"/>
                  </a:cxn>
                </a:cxnLst>
                <a:rect l="0" t="0" r="r" b="b"/>
                <a:pathLst>
                  <a:path w="19" h="6">
                    <a:moveTo>
                      <a:pt x="7" y="0"/>
                    </a:moveTo>
                    <a:cubicBezTo>
                      <a:pt x="5" y="2"/>
                      <a:pt x="3" y="3"/>
                      <a:pt x="0" y="4"/>
                    </a:cubicBezTo>
                    <a:cubicBezTo>
                      <a:pt x="5" y="5"/>
                      <a:pt x="9" y="6"/>
                      <a:pt x="13" y="6"/>
                    </a:cubicBezTo>
                    <a:cubicBezTo>
                      <a:pt x="15" y="5"/>
                      <a:pt x="17" y="4"/>
                      <a:pt x="19" y="3"/>
                    </a:cubicBezTo>
                    <a:cubicBezTo>
                      <a:pt x="15" y="2"/>
                      <a:pt x="11"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2" name="Freeform 42">
                <a:extLst>
                  <a:ext uri="{FF2B5EF4-FFF2-40B4-BE49-F238E27FC236}">
                    <a16:creationId xmlns:a16="http://schemas.microsoft.com/office/drawing/2014/main" id="{D2C076B9-2261-44E5-BD2E-5AD38C9E97AF}"/>
                  </a:ext>
                </a:extLst>
              </p:cNvPr>
              <p:cNvSpPr>
                <a:spLocks/>
              </p:cNvSpPr>
              <p:nvPr/>
            </p:nvSpPr>
            <p:spPr bwMode="auto">
              <a:xfrm>
                <a:off x="2851" y="2008"/>
                <a:ext cx="35" cy="12"/>
              </a:xfrm>
              <a:custGeom>
                <a:avLst/>
                <a:gdLst>
                  <a:gd name="T0" fmla="*/ 6 w 18"/>
                  <a:gd name="T1" fmla="*/ 0 h 6"/>
                  <a:gd name="T2" fmla="*/ 0 w 18"/>
                  <a:gd name="T3" fmla="*/ 3 h 6"/>
                  <a:gd name="T4" fmla="*/ 11 w 18"/>
                  <a:gd name="T5" fmla="*/ 6 h 6"/>
                  <a:gd name="T6" fmla="*/ 18 w 18"/>
                  <a:gd name="T7" fmla="*/ 3 h 6"/>
                  <a:gd name="T8" fmla="*/ 6 w 18"/>
                  <a:gd name="T9" fmla="*/ 0 h 6"/>
                </a:gdLst>
                <a:ahLst/>
                <a:cxnLst>
                  <a:cxn ang="0">
                    <a:pos x="T0" y="T1"/>
                  </a:cxn>
                  <a:cxn ang="0">
                    <a:pos x="T2" y="T3"/>
                  </a:cxn>
                  <a:cxn ang="0">
                    <a:pos x="T4" y="T5"/>
                  </a:cxn>
                  <a:cxn ang="0">
                    <a:pos x="T6" y="T7"/>
                  </a:cxn>
                  <a:cxn ang="0">
                    <a:pos x="T8" y="T9"/>
                  </a:cxn>
                </a:cxnLst>
                <a:rect l="0" t="0" r="r" b="b"/>
                <a:pathLst>
                  <a:path w="18" h="6">
                    <a:moveTo>
                      <a:pt x="6" y="0"/>
                    </a:moveTo>
                    <a:cubicBezTo>
                      <a:pt x="4" y="1"/>
                      <a:pt x="2" y="2"/>
                      <a:pt x="0" y="3"/>
                    </a:cubicBezTo>
                    <a:cubicBezTo>
                      <a:pt x="4" y="4"/>
                      <a:pt x="8" y="5"/>
                      <a:pt x="11" y="6"/>
                    </a:cubicBezTo>
                    <a:cubicBezTo>
                      <a:pt x="13" y="5"/>
                      <a:pt x="15" y="4"/>
                      <a:pt x="18" y="3"/>
                    </a:cubicBezTo>
                    <a:cubicBezTo>
                      <a:pt x="14" y="2"/>
                      <a:pt x="10"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3" name="Freeform 43">
                <a:extLst>
                  <a:ext uri="{FF2B5EF4-FFF2-40B4-BE49-F238E27FC236}">
                    <a16:creationId xmlns:a16="http://schemas.microsoft.com/office/drawing/2014/main" id="{9D7F60B6-AA94-466B-BB0C-455775AC0FD8}"/>
                  </a:ext>
                </a:extLst>
              </p:cNvPr>
              <p:cNvSpPr>
                <a:spLocks/>
              </p:cNvSpPr>
              <p:nvPr/>
            </p:nvSpPr>
            <p:spPr bwMode="auto">
              <a:xfrm>
                <a:off x="2901" y="1981"/>
                <a:ext cx="31" cy="12"/>
              </a:xfrm>
              <a:custGeom>
                <a:avLst/>
                <a:gdLst>
                  <a:gd name="T0" fmla="*/ 6 w 16"/>
                  <a:gd name="T1" fmla="*/ 0 h 6"/>
                  <a:gd name="T2" fmla="*/ 0 w 16"/>
                  <a:gd name="T3" fmla="*/ 3 h 6"/>
                  <a:gd name="T4" fmla="*/ 10 w 16"/>
                  <a:gd name="T5" fmla="*/ 6 h 6"/>
                  <a:gd name="T6" fmla="*/ 16 w 16"/>
                  <a:gd name="T7" fmla="*/ 3 h 6"/>
                  <a:gd name="T8" fmla="*/ 6 w 16"/>
                  <a:gd name="T9" fmla="*/ 0 h 6"/>
                </a:gdLst>
                <a:ahLst/>
                <a:cxnLst>
                  <a:cxn ang="0">
                    <a:pos x="T0" y="T1"/>
                  </a:cxn>
                  <a:cxn ang="0">
                    <a:pos x="T2" y="T3"/>
                  </a:cxn>
                  <a:cxn ang="0">
                    <a:pos x="T4" y="T5"/>
                  </a:cxn>
                  <a:cxn ang="0">
                    <a:pos x="T6" y="T7"/>
                  </a:cxn>
                  <a:cxn ang="0">
                    <a:pos x="T8" y="T9"/>
                  </a:cxn>
                </a:cxnLst>
                <a:rect l="0" t="0" r="r" b="b"/>
                <a:pathLst>
                  <a:path w="16" h="6">
                    <a:moveTo>
                      <a:pt x="6" y="0"/>
                    </a:moveTo>
                    <a:cubicBezTo>
                      <a:pt x="4" y="1"/>
                      <a:pt x="2" y="2"/>
                      <a:pt x="0" y="3"/>
                    </a:cubicBezTo>
                    <a:cubicBezTo>
                      <a:pt x="3" y="4"/>
                      <a:pt x="7" y="5"/>
                      <a:pt x="10" y="6"/>
                    </a:cubicBezTo>
                    <a:cubicBezTo>
                      <a:pt x="12" y="5"/>
                      <a:pt x="14" y="4"/>
                      <a:pt x="16" y="3"/>
                    </a:cubicBezTo>
                    <a:cubicBezTo>
                      <a:pt x="13" y="2"/>
                      <a:pt x="9"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4" name="Freeform 44">
                <a:extLst>
                  <a:ext uri="{FF2B5EF4-FFF2-40B4-BE49-F238E27FC236}">
                    <a16:creationId xmlns:a16="http://schemas.microsoft.com/office/drawing/2014/main" id="{0194FB61-EF0E-41FE-A3EC-FADD3DB366E4}"/>
                  </a:ext>
                </a:extLst>
              </p:cNvPr>
              <p:cNvSpPr>
                <a:spLocks/>
              </p:cNvSpPr>
              <p:nvPr/>
            </p:nvSpPr>
            <p:spPr bwMode="auto">
              <a:xfrm>
                <a:off x="2949" y="1955"/>
                <a:ext cx="29" cy="11"/>
              </a:xfrm>
              <a:custGeom>
                <a:avLst/>
                <a:gdLst>
                  <a:gd name="T0" fmla="*/ 5 w 15"/>
                  <a:gd name="T1" fmla="*/ 0 h 6"/>
                  <a:gd name="T2" fmla="*/ 0 w 15"/>
                  <a:gd name="T3" fmla="*/ 3 h 6"/>
                  <a:gd name="T4" fmla="*/ 10 w 15"/>
                  <a:gd name="T5" fmla="*/ 6 h 6"/>
                  <a:gd name="T6" fmla="*/ 15 w 15"/>
                  <a:gd name="T7" fmla="*/ 3 h 6"/>
                  <a:gd name="T8" fmla="*/ 5 w 15"/>
                  <a:gd name="T9" fmla="*/ 0 h 6"/>
                </a:gdLst>
                <a:ahLst/>
                <a:cxnLst>
                  <a:cxn ang="0">
                    <a:pos x="T0" y="T1"/>
                  </a:cxn>
                  <a:cxn ang="0">
                    <a:pos x="T2" y="T3"/>
                  </a:cxn>
                  <a:cxn ang="0">
                    <a:pos x="T4" y="T5"/>
                  </a:cxn>
                  <a:cxn ang="0">
                    <a:pos x="T6" y="T7"/>
                  </a:cxn>
                  <a:cxn ang="0">
                    <a:pos x="T8" y="T9"/>
                  </a:cxn>
                </a:cxnLst>
                <a:rect l="0" t="0" r="r" b="b"/>
                <a:pathLst>
                  <a:path w="15" h="6">
                    <a:moveTo>
                      <a:pt x="5" y="0"/>
                    </a:moveTo>
                    <a:cubicBezTo>
                      <a:pt x="4" y="1"/>
                      <a:pt x="2" y="2"/>
                      <a:pt x="0" y="3"/>
                    </a:cubicBezTo>
                    <a:cubicBezTo>
                      <a:pt x="4" y="4"/>
                      <a:pt x="7" y="5"/>
                      <a:pt x="10" y="6"/>
                    </a:cubicBezTo>
                    <a:cubicBezTo>
                      <a:pt x="12" y="5"/>
                      <a:pt x="14" y="4"/>
                      <a:pt x="15" y="3"/>
                    </a:cubicBezTo>
                    <a:cubicBezTo>
                      <a:pt x="12" y="2"/>
                      <a:pt x="9"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5" name="Freeform 45">
                <a:extLst>
                  <a:ext uri="{FF2B5EF4-FFF2-40B4-BE49-F238E27FC236}">
                    <a16:creationId xmlns:a16="http://schemas.microsoft.com/office/drawing/2014/main" id="{5E927B58-0D6C-43E0-BFBD-59648E9C066D}"/>
                  </a:ext>
                </a:extLst>
              </p:cNvPr>
              <p:cNvSpPr>
                <a:spLocks/>
              </p:cNvSpPr>
              <p:nvPr/>
            </p:nvSpPr>
            <p:spPr bwMode="auto">
              <a:xfrm>
                <a:off x="2997" y="1928"/>
                <a:ext cx="29" cy="13"/>
              </a:xfrm>
              <a:custGeom>
                <a:avLst/>
                <a:gdLst>
                  <a:gd name="T0" fmla="*/ 5 w 15"/>
                  <a:gd name="T1" fmla="*/ 0 h 7"/>
                  <a:gd name="T2" fmla="*/ 0 w 15"/>
                  <a:gd name="T3" fmla="*/ 3 h 7"/>
                  <a:gd name="T4" fmla="*/ 9 w 15"/>
                  <a:gd name="T5" fmla="*/ 7 h 7"/>
                  <a:gd name="T6" fmla="*/ 15 w 15"/>
                  <a:gd name="T7" fmla="*/ 4 h 7"/>
                  <a:gd name="T8" fmla="*/ 5 w 15"/>
                  <a:gd name="T9" fmla="*/ 0 h 7"/>
                </a:gdLst>
                <a:ahLst/>
                <a:cxnLst>
                  <a:cxn ang="0">
                    <a:pos x="T0" y="T1"/>
                  </a:cxn>
                  <a:cxn ang="0">
                    <a:pos x="T2" y="T3"/>
                  </a:cxn>
                  <a:cxn ang="0">
                    <a:pos x="T4" y="T5"/>
                  </a:cxn>
                  <a:cxn ang="0">
                    <a:pos x="T6" y="T7"/>
                  </a:cxn>
                  <a:cxn ang="0">
                    <a:pos x="T8" y="T9"/>
                  </a:cxn>
                </a:cxnLst>
                <a:rect l="0" t="0" r="r" b="b"/>
                <a:pathLst>
                  <a:path w="15" h="7">
                    <a:moveTo>
                      <a:pt x="5" y="0"/>
                    </a:moveTo>
                    <a:cubicBezTo>
                      <a:pt x="3" y="1"/>
                      <a:pt x="2" y="2"/>
                      <a:pt x="0" y="3"/>
                    </a:cubicBezTo>
                    <a:cubicBezTo>
                      <a:pt x="3" y="4"/>
                      <a:pt x="6" y="5"/>
                      <a:pt x="9" y="7"/>
                    </a:cubicBezTo>
                    <a:cubicBezTo>
                      <a:pt x="11" y="6"/>
                      <a:pt x="13" y="5"/>
                      <a:pt x="15" y="4"/>
                    </a:cubicBezTo>
                    <a:cubicBezTo>
                      <a:pt x="11" y="2"/>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6" name="Freeform 46">
                <a:extLst>
                  <a:ext uri="{FF2B5EF4-FFF2-40B4-BE49-F238E27FC236}">
                    <a16:creationId xmlns:a16="http://schemas.microsoft.com/office/drawing/2014/main" id="{81655AC5-CECB-49EF-9FE7-7F0939A4172A}"/>
                  </a:ext>
                </a:extLst>
              </p:cNvPr>
              <p:cNvSpPr>
                <a:spLocks/>
              </p:cNvSpPr>
              <p:nvPr/>
            </p:nvSpPr>
            <p:spPr bwMode="auto">
              <a:xfrm>
                <a:off x="3043" y="1901"/>
                <a:ext cx="27" cy="13"/>
              </a:xfrm>
              <a:custGeom>
                <a:avLst/>
                <a:gdLst>
                  <a:gd name="T0" fmla="*/ 6 w 14"/>
                  <a:gd name="T1" fmla="*/ 0 h 7"/>
                  <a:gd name="T2" fmla="*/ 0 w 14"/>
                  <a:gd name="T3" fmla="*/ 3 h 7"/>
                  <a:gd name="T4" fmla="*/ 9 w 14"/>
                  <a:gd name="T5" fmla="*/ 7 h 7"/>
                  <a:gd name="T6" fmla="*/ 14 w 14"/>
                  <a:gd name="T7" fmla="*/ 4 h 7"/>
                  <a:gd name="T8" fmla="*/ 6 w 14"/>
                  <a:gd name="T9" fmla="*/ 0 h 7"/>
                </a:gdLst>
                <a:ahLst/>
                <a:cxnLst>
                  <a:cxn ang="0">
                    <a:pos x="T0" y="T1"/>
                  </a:cxn>
                  <a:cxn ang="0">
                    <a:pos x="T2" y="T3"/>
                  </a:cxn>
                  <a:cxn ang="0">
                    <a:pos x="T4" y="T5"/>
                  </a:cxn>
                  <a:cxn ang="0">
                    <a:pos x="T6" y="T7"/>
                  </a:cxn>
                  <a:cxn ang="0">
                    <a:pos x="T8" y="T9"/>
                  </a:cxn>
                </a:cxnLst>
                <a:rect l="0" t="0" r="r" b="b"/>
                <a:pathLst>
                  <a:path w="14" h="7">
                    <a:moveTo>
                      <a:pt x="6" y="0"/>
                    </a:moveTo>
                    <a:cubicBezTo>
                      <a:pt x="4" y="1"/>
                      <a:pt x="2" y="2"/>
                      <a:pt x="0" y="3"/>
                    </a:cubicBezTo>
                    <a:cubicBezTo>
                      <a:pt x="3" y="4"/>
                      <a:pt x="6" y="6"/>
                      <a:pt x="9" y="7"/>
                    </a:cubicBezTo>
                    <a:cubicBezTo>
                      <a:pt x="11" y="6"/>
                      <a:pt x="13" y="5"/>
                      <a:pt x="14" y="4"/>
                    </a:cubicBezTo>
                    <a:cubicBezTo>
                      <a:pt x="12" y="3"/>
                      <a:pt x="9"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7" name="Freeform 47">
                <a:extLst>
                  <a:ext uri="{FF2B5EF4-FFF2-40B4-BE49-F238E27FC236}">
                    <a16:creationId xmlns:a16="http://schemas.microsoft.com/office/drawing/2014/main" id="{163E1CA6-52C7-4AA8-AF92-3F571E0D6B2C}"/>
                  </a:ext>
                </a:extLst>
              </p:cNvPr>
              <p:cNvSpPr>
                <a:spLocks/>
              </p:cNvSpPr>
              <p:nvPr/>
            </p:nvSpPr>
            <p:spPr bwMode="auto">
              <a:xfrm>
                <a:off x="3091" y="1874"/>
                <a:ext cx="25" cy="15"/>
              </a:xfrm>
              <a:custGeom>
                <a:avLst/>
                <a:gdLst>
                  <a:gd name="T0" fmla="*/ 5 w 13"/>
                  <a:gd name="T1" fmla="*/ 0 h 8"/>
                  <a:gd name="T2" fmla="*/ 3 w 13"/>
                  <a:gd name="T3" fmla="*/ 1 h 8"/>
                  <a:gd name="T4" fmla="*/ 0 w 13"/>
                  <a:gd name="T5" fmla="*/ 3 h 8"/>
                  <a:gd name="T6" fmla="*/ 8 w 13"/>
                  <a:gd name="T7" fmla="*/ 8 h 8"/>
                  <a:gd name="T8" fmla="*/ 13 w 13"/>
                  <a:gd name="T9" fmla="*/ 5 h 8"/>
                  <a:gd name="T10" fmla="*/ 5 w 13"/>
                  <a:gd name="T11" fmla="*/ 0 h 8"/>
                </a:gdLst>
                <a:ahLst/>
                <a:cxnLst>
                  <a:cxn ang="0">
                    <a:pos x="T0" y="T1"/>
                  </a:cxn>
                  <a:cxn ang="0">
                    <a:pos x="T2" y="T3"/>
                  </a:cxn>
                  <a:cxn ang="0">
                    <a:pos x="T4" y="T5"/>
                  </a:cxn>
                  <a:cxn ang="0">
                    <a:pos x="T6" y="T7"/>
                  </a:cxn>
                  <a:cxn ang="0">
                    <a:pos x="T8" y="T9"/>
                  </a:cxn>
                  <a:cxn ang="0">
                    <a:pos x="T10" y="T11"/>
                  </a:cxn>
                </a:cxnLst>
                <a:rect l="0" t="0" r="r" b="b"/>
                <a:pathLst>
                  <a:path w="13" h="8">
                    <a:moveTo>
                      <a:pt x="5" y="0"/>
                    </a:moveTo>
                    <a:cubicBezTo>
                      <a:pt x="4" y="1"/>
                      <a:pt x="4" y="1"/>
                      <a:pt x="3" y="1"/>
                    </a:cubicBezTo>
                    <a:cubicBezTo>
                      <a:pt x="2" y="2"/>
                      <a:pt x="1" y="3"/>
                      <a:pt x="0" y="3"/>
                    </a:cubicBezTo>
                    <a:cubicBezTo>
                      <a:pt x="2" y="5"/>
                      <a:pt x="5" y="6"/>
                      <a:pt x="8" y="8"/>
                    </a:cubicBezTo>
                    <a:cubicBezTo>
                      <a:pt x="10" y="7"/>
                      <a:pt x="11" y="6"/>
                      <a:pt x="13" y="5"/>
                    </a:cubicBezTo>
                    <a:cubicBezTo>
                      <a:pt x="10" y="3"/>
                      <a:pt x="7"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8" name="Freeform 48">
                <a:extLst>
                  <a:ext uri="{FF2B5EF4-FFF2-40B4-BE49-F238E27FC236}">
                    <a16:creationId xmlns:a16="http://schemas.microsoft.com/office/drawing/2014/main" id="{1DF69062-7FDD-4F7F-8DD3-E286974691A7}"/>
                  </a:ext>
                </a:extLst>
              </p:cNvPr>
              <p:cNvSpPr>
                <a:spLocks/>
              </p:cNvSpPr>
              <p:nvPr/>
            </p:nvSpPr>
            <p:spPr bwMode="auto">
              <a:xfrm>
                <a:off x="3137" y="1849"/>
                <a:ext cx="23" cy="13"/>
              </a:xfrm>
              <a:custGeom>
                <a:avLst/>
                <a:gdLst>
                  <a:gd name="T0" fmla="*/ 4 w 12"/>
                  <a:gd name="T1" fmla="*/ 0 h 7"/>
                  <a:gd name="T2" fmla="*/ 0 w 12"/>
                  <a:gd name="T3" fmla="*/ 3 h 7"/>
                  <a:gd name="T4" fmla="*/ 8 w 12"/>
                  <a:gd name="T5" fmla="*/ 7 h 7"/>
                  <a:gd name="T6" fmla="*/ 12 w 12"/>
                  <a:gd name="T7" fmla="*/ 4 h 7"/>
                  <a:gd name="T8" fmla="*/ 4 w 12"/>
                  <a:gd name="T9" fmla="*/ 0 h 7"/>
                </a:gdLst>
                <a:ahLst/>
                <a:cxnLst>
                  <a:cxn ang="0">
                    <a:pos x="T0" y="T1"/>
                  </a:cxn>
                  <a:cxn ang="0">
                    <a:pos x="T2" y="T3"/>
                  </a:cxn>
                  <a:cxn ang="0">
                    <a:pos x="T4" y="T5"/>
                  </a:cxn>
                  <a:cxn ang="0">
                    <a:pos x="T6" y="T7"/>
                  </a:cxn>
                  <a:cxn ang="0">
                    <a:pos x="T8" y="T9"/>
                  </a:cxn>
                </a:cxnLst>
                <a:rect l="0" t="0" r="r" b="b"/>
                <a:pathLst>
                  <a:path w="12" h="7">
                    <a:moveTo>
                      <a:pt x="4" y="0"/>
                    </a:moveTo>
                    <a:cubicBezTo>
                      <a:pt x="3" y="1"/>
                      <a:pt x="1" y="2"/>
                      <a:pt x="0" y="3"/>
                    </a:cubicBezTo>
                    <a:cubicBezTo>
                      <a:pt x="2" y="4"/>
                      <a:pt x="5" y="6"/>
                      <a:pt x="8" y="7"/>
                    </a:cubicBezTo>
                    <a:cubicBezTo>
                      <a:pt x="9" y="6"/>
                      <a:pt x="11" y="5"/>
                      <a:pt x="12" y="4"/>
                    </a:cubicBezTo>
                    <a:cubicBezTo>
                      <a:pt x="10" y="3"/>
                      <a:pt x="7"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79" name="Freeform 49">
                <a:extLst>
                  <a:ext uri="{FF2B5EF4-FFF2-40B4-BE49-F238E27FC236}">
                    <a16:creationId xmlns:a16="http://schemas.microsoft.com/office/drawing/2014/main" id="{C8A37A2A-7539-4445-9810-16F7C11E9E0A}"/>
                  </a:ext>
                </a:extLst>
              </p:cNvPr>
              <p:cNvSpPr>
                <a:spLocks/>
              </p:cNvSpPr>
              <p:nvPr/>
            </p:nvSpPr>
            <p:spPr bwMode="auto">
              <a:xfrm>
                <a:off x="3181" y="1822"/>
                <a:ext cx="25" cy="15"/>
              </a:xfrm>
              <a:custGeom>
                <a:avLst/>
                <a:gdLst>
                  <a:gd name="T0" fmla="*/ 5 w 13"/>
                  <a:gd name="T1" fmla="*/ 0 h 8"/>
                  <a:gd name="T2" fmla="*/ 0 w 13"/>
                  <a:gd name="T3" fmla="*/ 3 h 8"/>
                  <a:gd name="T4" fmla="*/ 8 w 13"/>
                  <a:gd name="T5" fmla="*/ 8 h 8"/>
                  <a:gd name="T6" fmla="*/ 13 w 13"/>
                  <a:gd name="T7" fmla="*/ 5 h 8"/>
                  <a:gd name="T8" fmla="*/ 5 w 13"/>
                  <a:gd name="T9" fmla="*/ 0 h 8"/>
                </a:gdLst>
                <a:ahLst/>
                <a:cxnLst>
                  <a:cxn ang="0">
                    <a:pos x="T0" y="T1"/>
                  </a:cxn>
                  <a:cxn ang="0">
                    <a:pos x="T2" y="T3"/>
                  </a:cxn>
                  <a:cxn ang="0">
                    <a:pos x="T4" y="T5"/>
                  </a:cxn>
                  <a:cxn ang="0">
                    <a:pos x="T6" y="T7"/>
                  </a:cxn>
                  <a:cxn ang="0">
                    <a:pos x="T8" y="T9"/>
                  </a:cxn>
                </a:cxnLst>
                <a:rect l="0" t="0" r="r" b="b"/>
                <a:pathLst>
                  <a:path w="13" h="8">
                    <a:moveTo>
                      <a:pt x="5" y="0"/>
                    </a:moveTo>
                    <a:cubicBezTo>
                      <a:pt x="4" y="1"/>
                      <a:pt x="2" y="2"/>
                      <a:pt x="0" y="3"/>
                    </a:cubicBezTo>
                    <a:cubicBezTo>
                      <a:pt x="3" y="5"/>
                      <a:pt x="6" y="6"/>
                      <a:pt x="8" y="8"/>
                    </a:cubicBezTo>
                    <a:cubicBezTo>
                      <a:pt x="10" y="7"/>
                      <a:pt x="11" y="6"/>
                      <a:pt x="13" y="5"/>
                    </a:cubicBezTo>
                    <a:cubicBezTo>
                      <a:pt x="10" y="4"/>
                      <a:pt x="8"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0" name="Freeform 50">
                <a:extLst>
                  <a:ext uri="{FF2B5EF4-FFF2-40B4-BE49-F238E27FC236}">
                    <a16:creationId xmlns:a16="http://schemas.microsoft.com/office/drawing/2014/main" id="{BE8D3D33-C2D3-4C39-9E5D-62F8FCF791B7}"/>
                  </a:ext>
                </a:extLst>
              </p:cNvPr>
              <p:cNvSpPr>
                <a:spLocks/>
              </p:cNvSpPr>
              <p:nvPr/>
            </p:nvSpPr>
            <p:spPr bwMode="auto">
              <a:xfrm>
                <a:off x="3227" y="1797"/>
                <a:ext cx="23" cy="15"/>
              </a:xfrm>
              <a:custGeom>
                <a:avLst/>
                <a:gdLst>
                  <a:gd name="T0" fmla="*/ 5 w 12"/>
                  <a:gd name="T1" fmla="*/ 0 h 8"/>
                  <a:gd name="T2" fmla="*/ 0 w 12"/>
                  <a:gd name="T3" fmla="*/ 3 h 8"/>
                  <a:gd name="T4" fmla="*/ 7 w 12"/>
                  <a:gd name="T5" fmla="*/ 8 h 8"/>
                  <a:gd name="T6" fmla="*/ 12 w 12"/>
                  <a:gd name="T7" fmla="*/ 5 h 8"/>
                  <a:gd name="T8" fmla="*/ 5 w 12"/>
                  <a:gd name="T9" fmla="*/ 0 h 8"/>
                </a:gdLst>
                <a:ahLst/>
                <a:cxnLst>
                  <a:cxn ang="0">
                    <a:pos x="T0" y="T1"/>
                  </a:cxn>
                  <a:cxn ang="0">
                    <a:pos x="T2" y="T3"/>
                  </a:cxn>
                  <a:cxn ang="0">
                    <a:pos x="T4" y="T5"/>
                  </a:cxn>
                  <a:cxn ang="0">
                    <a:pos x="T6" y="T7"/>
                  </a:cxn>
                  <a:cxn ang="0">
                    <a:pos x="T8" y="T9"/>
                  </a:cxn>
                </a:cxnLst>
                <a:rect l="0" t="0" r="r" b="b"/>
                <a:pathLst>
                  <a:path w="12" h="8">
                    <a:moveTo>
                      <a:pt x="5" y="0"/>
                    </a:moveTo>
                    <a:cubicBezTo>
                      <a:pt x="3" y="1"/>
                      <a:pt x="2" y="2"/>
                      <a:pt x="0" y="3"/>
                    </a:cubicBezTo>
                    <a:cubicBezTo>
                      <a:pt x="3" y="4"/>
                      <a:pt x="5" y="6"/>
                      <a:pt x="7" y="8"/>
                    </a:cubicBezTo>
                    <a:cubicBezTo>
                      <a:pt x="9" y="7"/>
                      <a:pt x="11" y="6"/>
                      <a:pt x="12" y="5"/>
                    </a:cubicBezTo>
                    <a:cubicBezTo>
                      <a:pt x="10" y="3"/>
                      <a:pt x="7"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1" name="Freeform 51">
                <a:extLst>
                  <a:ext uri="{FF2B5EF4-FFF2-40B4-BE49-F238E27FC236}">
                    <a16:creationId xmlns:a16="http://schemas.microsoft.com/office/drawing/2014/main" id="{57FF6DDC-576D-4E86-A14C-0492E0213092}"/>
                  </a:ext>
                </a:extLst>
              </p:cNvPr>
              <p:cNvSpPr>
                <a:spLocks/>
              </p:cNvSpPr>
              <p:nvPr/>
            </p:nvSpPr>
            <p:spPr bwMode="auto">
              <a:xfrm>
                <a:off x="3273" y="1772"/>
                <a:ext cx="21" cy="15"/>
              </a:xfrm>
              <a:custGeom>
                <a:avLst/>
                <a:gdLst>
                  <a:gd name="T0" fmla="*/ 4 w 11"/>
                  <a:gd name="T1" fmla="*/ 0 h 8"/>
                  <a:gd name="T2" fmla="*/ 0 w 11"/>
                  <a:gd name="T3" fmla="*/ 2 h 8"/>
                  <a:gd name="T4" fmla="*/ 7 w 11"/>
                  <a:gd name="T5" fmla="*/ 8 h 8"/>
                  <a:gd name="T6" fmla="*/ 11 w 11"/>
                  <a:gd name="T7" fmla="*/ 5 h 8"/>
                  <a:gd name="T8" fmla="*/ 4 w 11"/>
                  <a:gd name="T9" fmla="*/ 0 h 8"/>
                </a:gdLst>
                <a:ahLst/>
                <a:cxnLst>
                  <a:cxn ang="0">
                    <a:pos x="T0" y="T1"/>
                  </a:cxn>
                  <a:cxn ang="0">
                    <a:pos x="T2" y="T3"/>
                  </a:cxn>
                  <a:cxn ang="0">
                    <a:pos x="T4" y="T5"/>
                  </a:cxn>
                  <a:cxn ang="0">
                    <a:pos x="T6" y="T7"/>
                  </a:cxn>
                  <a:cxn ang="0">
                    <a:pos x="T8" y="T9"/>
                  </a:cxn>
                </a:cxnLst>
                <a:rect l="0" t="0" r="r" b="b"/>
                <a:pathLst>
                  <a:path w="11" h="8">
                    <a:moveTo>
                      <a:pt x="4" y="0"/>
                    </a:moveTo>
                    <a:cubicBezTo>
                      <a:pt x="3" y="1"/>
                      <a:pt x="1" y="1"/>
                      <a:pt x="0" y="2"/>
                    </a:cubicBezTo>
                    <a:cubicBezTo>
                      <a:pt x="2" y="4"/>
                      <a:pt x="4" y="6"/>
                      <a:pt x="7" y="8"/>
                    </a:cubicBezTo>
                    <a:cubicBezTo>
                      <a:pt x="8" y="7"/>
                      <a:pt x="10" y="6"/>
                      <a:pt x="11" y="5"/>
                    </a:cubicBezTo>
                    <a:cubicBezTo>
                      <a:pt x="9" y="3"/>
                      <a:pt x="7"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2" name="Freeform 52">
                <a:extLst>
                  <a:ext uri="{FF2B5EF4-FFF2-40B4-BE49-F238E27FC236}">
                    <a16:creationId xmlns:a16="http://schemas.microsoft.com/office/drawing/2014/main" id="{A6951FA6-F264-4F1A-BC38-6442BA1E3709}"/>
                  </a:ext>
                </a:extLst>
              </p:cNvPr>
              <p:cNvSpPr>
                <a:spLocks/>
              </p:cNvSpPr>
              <p:nvPr/>
            </p:nvSpPr>
            <p:spPr bwMode="auto">
              <a:xfrm>
                <a:off x="3317" y="1747"/>
                <a:ext cx="23" cy="15"/>
              </a:xfrm>
              <a:custGeom>
                <a:avLst/>
                <a:gdLst>
                  <a:gd name="T0" fmla="*/ 5 w 12"/>
                  <a:gd name="T1" fmla="*/ 0 h 8"/>
                  <a:gd name="T2" fmla="*/ 0 w 12"/>
                  <a:gd name="T3" fmla="*/ 2 h 8"/>
                  <a:gd name="T4" fmla="*/ 7 w 12"/>
                  <a:gd name="T5" fmla="*/ 8 h 8"/>
                  <a:gd name="T6" fmla="*/ 12 w 12"/>
                  <a:gd name="T7" fmla="*/ 5 h 8"/>
                  <a:gd name="T8" fmla="*/ 5 w 12"/>
                  <a:gd name="T9" fmla="*/ 0 h 8"/>
                </a:gdLst>
                <a:ahLst/>
                <a:cxnLst>
                  <a:cxn ang="0">
                    <a:pos x="T0" y="T1"/>
                  </a:cxn>
                  <a:cxn ang="0">
                    <a:pos x="T2" y="T3"/>
                  </a:cxn>
                  <a:cxn ang="0">
                    <a:pos x="T4" y="T5"/>
                  </a:cxn>
                  <a:cxn ang="0">
                    <a:pos x="T6" y="T7"/>
                  </a:cxn>
                  <a:cxn ang="0">
                    <a:pos x="T8" y="T9"/>
                  </a:cxn>
                </a:cxnLst>
                <a:rect l="0" t="0" r="r" b="b"/>
                <a:pathLst>
                  <a:path w="12" h="8">
                    <a:moveTo>
                      <a:pt x="5" y="0"/>
                    </a:moveTo>
                    <a:cubicBezTo>
                      <a:pt x="3" y="0"/>
                      <a:pt x="2" y="1"/>
                      <a:pt x="0" y="2"/>
                    </a:cubicBezTo>
                    <a:cubicBezTo>
                      <a:pt x="3" y="4"/>
                      <a:pt x="5" y="6"/>
                      <a:pt x="7" y="8"/>
                    </a:cubicBezTo>
                    <a:cubicBezTo>
                      <a:pt x="9" y="7"/>
                      <a:pt x="10" y="6"/>
                      <a:pt x="12" y="5"/>
                    </a:cubicBezTo>
                    <a:cubicBezTo>
                      <a:pt x="9" y="3"/>
                      <a:pt x="7"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3" name="Freeform 53">
                <a:extLst>
                  <a:ext uri="{FF2B5EF4-FFF2-40B4-BE49-F238E27FC236}">
                    <a16:creationId xmlns:a16="http://schemas.microsoft.com/office/drawing/2014/main" id="{67592005-1EDF-4812-82D2-59AD43CB9D88}"/>
                  </a:ext>
                </a:extLst>
              </p:cNvPr>
              <p:cNvSpPr>
                <a:spLocks/>
              </p:cNvSpPr>
              <p:nvPr/>
            </p:nvSpPr>
            <p:spPr bwMode="auto">
              <a:xfrm>
                <a:off x="3363" y="1722"/>
                <a:ext cx="21" cy="16"/>
              </a:xfrm>
              <a:custGeom>
                <a:avLst/>
                <a:gdLst>
                  <a:gd name="T0" fmla="*/ 4 w 11"/>
                  <a:gd name="T1" fmla="*/ 0 h 8"/>
                  <a:gd name="T2" fmla="*/ 0 w 11"/>
                  <a:gd name="T3" fmla="*/ 2 h 8"/>
                  <a:gd name="T4" fmla="*/ 6 w 11"/>
                  <a:gd name="T5" fmla="*/ 8 h 8"/>
                  <a:gd name="T6" fmla="*/ 11 w 11"/>
                  <a:gd name="T7" fmla="*/ 5 h 8"/>
                  <a:gd name="T8" fmla="*/ 4 w 11"/>
                  <a:gd name="T9" fmla="*/ 0 h 8"/>
                </a:gdLst>
                <a:ahLst/>
                <a:cxnLst>
                  <a:cxn ang="0">
                    <a:pos x="T0" y="T1"/>
                  </a:cxn>
                  <a:cxn ang="0">
                    <a:pos x="T2" y="T3"/>
                  </a:cxn>
                  <a:cxn ang="0">
                    <a:pos x="T4" y="T5"/>
                  </a:cxn>
                  <a:cxn ang="0">
                    <a:pos x="T6" y="T7"/>
                  </a:cxn>
                  <a:cxn ang="0">
                    <a:pos x="T8" y="T9"/>
                  </a:cxn>
                </a:cxnLst>
                <a:rect l="0" t="0" r="r" b="b"/>
                <a:pathLst>
                  <a:path w="11" h="8">
                    <a:moveTo>
                      <a:pt x="4" y="0"/>
                    </a:moveTo>
                    <a:cubicBezTo>
                      <a:pt x="3" y="0"/>
                      <a:pt x="1" y="1"/>
                      <a:pt x="0" y="2"/>
                    </a:cubicBezTo>
                    <a:cubicBezTo>
                      <a:pt x="2" y="4"/>
                      <a:pt x="4" y="6"/>
                      <a:pt x="6" y="8"/>
                    </a:cubicBezTo>
                    <a:cubicBezTo>
                      <a:pt x="8" y="7"/>
                      <a:pt x="9" y="6"/>
                      <a:pt x="11" y="5"/>
                    </a:cubicBezTo>
                    <a:cubicBezTo>
                      <a:pt x="9" y="3"/>
                      <a:pt x="7"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4" name="Freeform 54">
                <a:extLst>
                  <a:ext uri="{FF2B5EF4-FFF2-40B4-BE49-F238E27FC236}">
                    <a16:creationId xmlns:a16="http://schemas.microsoft.com/office/drawing/2014/main" id="{CD8B19C2-5B63-49D0-A2AE-D29F529EEFFE}"/>
                  </a:ext>
                </a:extLst>
              </p:cNvPr>
              <p:cNvSpPr>
                <a:spLocks/>
              </p:cNvSpPr>
              <p:nvPr/>
            </p:nvSpPr>
            <p:spPr bwMode="auto">
              <a:xfrm>
                <a:off x="3409" y="1695"/>
                <a:ext cx="21" cy="18"/>
              </a:xfrm>
              <a:custGeom>
                <a:avLst/>
                <a:gdLst>
                  <a:gd name="T0" fmla="*/ 4 w 11"/>
                  <a:gd name="T1" fmla="*/ 0 h 9"/>
                  <a:gd name="T2" fmla="*/ 0 w 11"/>
                  <a:gd name="T3" fmla="*/ 3 h 9"/>
                  <a:gd name="T4" fmla="*/ 6 w 11"/>
                  <a:gd name="T5" fmla="*/ 9 h 9"/>
                  <a:gd name="T6" fmla="*/ 11 w 11"/>
                  <a:gd name="T7" fmla="*/ 6 h 9"/>
                  <a:gd name="T8" fmla="*/ 4 w 11"/>
                  <a:gd name="T9" fmla="*/ 0 h 9"/>
                </a:gdLst>
                <a:ahLst/>
                <a:cxnLst>
                  <a:cxn ang="0">
                    <a:pos x="T0" y="T1"/>
                  </a:cxn>
                  <a:cxn ang="0">
                    <a:pos x="T2" y="T3"/>
                  </a:cxn>
                  <a:cxn ang="0">
                    <a:pos x="T4" y="T5"/>
                  </a:cxn>
                  <a:cxn ang="0">
                    <a:pos x="T6" y="T7"/>
                  </a:cxn>
                  <a:cxn ang="0">
                    <a:pos x="T8" y="T9"/>
                  </a:cxn>
                </a:cxnLst>
                <a:rect l="0" t="0" r="r" b="b"/>
                <a:pathLst>
                  <a:path w="11" h="9">
                    <a:moveTo>
                      <a:pt x="4" y="0"/>
                    </a:moveTo>
                    <a:cubicBezTo>
                      <a:pt x="3" y="1"/>
                      <a:pt x="1" y="2"/>
                      <a:pt x="0" y="3"/>
                    </a:cubicBezTo>
                    <a:cubicBezTo>
                      <a:pt x="2" y="5"/>
                      <a:pt x="4" y="7"/>
                      <a:pt x="6" y="9"/>
                    </a:cubicBezTo>
                    <a:cubicBezTo>
                      <a:pt x="8" y="8"/>
                      <a:pt x="9" y="7"/>
                      <a:pt x="11" y="6"/>
                    </a:cubicBezTo>
                    <a:cubicBezTo>
                      <a:pt x="9" y="4"/>
                      <a:pt x="7" y="2"/>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5" name="Freeform 55">
                <a:extLst>
                  <a:ext uri="{FF2B5EF4-FFF2-40B4-BE49-F238E27FC236}">
                    <a16:creationId xmlns:a16="http://schemas.microsoft.com/office/drawing/2014/main" id="{BD91DB4D-565B-4D15-BC5F-A4B5D92B26F8}"/>
                  </a:ext>
                </a:extLst>
              </p:cNvPr>
              <p:cNvSpPr>
                <a:spLocks/>
              </p:cNvSpPr>
              <p:nvPr/>
            </p:nvSpPr>
            <p:spPr bwMode="auto">
              <a:xfrm>
                <a:off x="3453" y="1672"/>
                <a:ext cx="21" cy="16"/>
              </a:xfrm>
              <a:custGeom>
                <a:avLst/>
                <a:gdLst>
                  <a:gd name="T0" fmla="*/ 5 w 11"/>
                  <a:gd name="T1" fmla="*/ 0 h 8"/>
                  <a:gd name="T2" fmla="*/ 0 w 11"/>
                  <a:gd name="T3" fmla="*/ 2 h 8"/>
                  <a:gd name="T4" fmla="*/ 6 w 11"/>
                  <a:gd name="T5" fmla="*/ 8 h 8"/>
                  <a:gd name="T6" fmla="*/ 11 w 11"/>
                  <a:gd name="T7" fmla="*/ 6 h 8"/>
                  <a:gd name="T8" fmla="*/ 5 w 11"/>
                  <a:gd name="T9" fmla="*/ 0 h 8"/>
                </a:gdLst>
                <a:ahLst/>
                <a:cxnLst>
                  <a:cxn ang="0">
                    <a:pos x="T0" y="T1"/>
                  </a:cxn>
                  <a:cxn ang="0">
                    <a:pos x="T2" y="T3"/>
                  </a:cxn>
                  <a:cxn ang="0">
                    <a:pos x="T4" y="T5"/>
                  </a:cxn>
                  <a:cxn ang="0">
                    <a:pos x="T6" y="T7"/>
                  </a:cxn>
                  <a:cxn ang="0">
                    <a:pos x="T8" y="T9"/>
                  </a:cxn>
                </a:cxnLst>
                <a:rect l="0" t="0" r="r" b="b"/>
                <a:pathLst>
                  <a:path w="11" h="8">
                    <a:moveTo>
                      <a:pt x="5" y="0"/>
                    </a:moveTo>
                    <a:cubicBezTo>
                      <a:pt x="3" y="1"/>
                      <a:pt x="2" y="1"/>
                      <a:pt x="0" y="2"/>
                    </a:cubicBezTo>
                    <a:cubicBezTo>
                      <a:pt x="2" y="4"/>
                      <a:pt x="4" y="6"/>
                      <a:pt x="6" y="8"/>
                    </a:cubicBezTo>
                    <a:cubicBezTo>
                      <a:pt x="8" y="7"/>
                      <a:pt x="9" y="7"/>
                      <a:pt x="11" y="6"/>
                    </a:cubicBezTo>
                    <a:cubicBezTo>
                      <a:pt x="9" y="4"/>
                      <a:pt x="7"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6" name="Freeform 56">
                <a:extLst>
                  <a:ext uri="{FF2B5EF4-FFF2-40B4-BE49-F238E27FC236}">
                    <a16:creationId xmlns:a16="http://schemas.microsoft.com/office/drawing/2014/main" id="{396A8D88-CC7B-4CC1-90F2-D651F62315A6}"/>
                  </a:ext>
                </a:extLst>
              </p:cNvPr>
              <p:cNvSpPr>
                <a:spLocks noEditPoints="1"/>
              </p:cNvSpPr>
              <p:nvPr/>
            </p:nvSpPr>
            <p:spPr bwMode="auto">
              <a:xfrm>
                <a:off x="588" y="1897"/>
                <a:ext cx="205" cy="140"/>
              </a:xfrm>
              <a:custGeom>
                <a:avLst/>
                <a:gdLst>
                  <a:gd name="T0" fmla="*/ 16 w 107"/>
                  <a:gd name="T1" fmla="*/ 9 h 73"/>
                  <a:gd name="T2" fmla="*/ 10 w 107"/>
                  <a:gd name="T3" fmla="*/ 14 h 73"/>
                  <a:gd name="T4" fmla="*/ 87 w 107"/>
                  <a:gd name="T5" fmla="*/ 70 h 73"/>
                  <a:gd name="T6" fmla="*/ 107 w 107"/>
                  <a:gd name="T7" fmla="*/ 73 h 73"/>
                  <a:gd name="T8" fmla="*/ 16 w 107"/>
                  <a:gd name="T9" fmla="*/ 9 h 73"/>
                  <a:gd name="T10" fmla="*/ 5 w 107"/>
                  <a:gd name="T11" fmla="*/ 0 h 73"/>
                  <a:gd name="T12" fmla="*/ 0 w 107"/>
                  <a:gd name="T13" fmla="*/ 6 h 73"/>
                  <a:gd name="T14" fmla="*/ 6 w 107"/>
                  <a:gd name="T15" fmla="*/ 11 h 73"/>
                  <a:gd name="T16" fmla="*/ 12 w 107"/>
                  <a:gd name="T17" fmla="*/ 6 h 73"/>
                  <a:gd name="T18" fmla="*/ 5 w 107"/>
                  <a:gd name="T1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73">
                    <a:moveTo>
                      <a:pt x="16" y="9"/>
                    </a:moveTo>
                    <a:cubicBezTo>
                      <a:pt x="14" y="10"/>
                      <a:pt x="12" y="12"/>
                      <a:pt x="10" y="14"/>
                    </a:cubicBezTo>
                    <a:cubicBezTo>
                      <a:pt x="36" y="34"/>
                      <a:pt x="61" y="52"/>
                      <a:pt x="87" y="70"/>
                    </a:cubicBezTo>
                    <a:cubicBezTo>
                      <a:pt x="94" y="71"/>
                      <a:pt x="101" y="72"/>
                      <a:pt x="107" y="73"/>
                    </a:cubicBezTo>
                    <a:cubicBezTo>
                      <a:pt x="75" y="52"/>
                      <a:pt x="44" y="30"/>
                      <a:pt x="16" y="9"/>
                    </a:cubicBezTo>
                    <a:moveTo>
                      <a:pt x="5" y="0"/>
                    </a:moveTo>
                    <a:cubicBezTo>
                      <a:pt x="3" y="2"/>
                      <a:pt x="1" y="4"/>
                      <a:pt x="0" y="6"/>
                    </a:cubicBezTo>
                    <a:cubicBezTo>
                      <a:pt x="2" y="8"/>
                      <a:pt x="4" y="9"/>
                      <a:pt x="6" y="11"/>
                    </a:cubicBezTo>
                    <a:cubicBezTo>
                      <a:pt x="8" y="9"/>
                      <a:pt x="10" y="7"/>
                      <a:pt x="12" y="6"/>
                    </a:cubicBezTo>
                    <a:cubicBezTo>
                      <a:pt x="10" y="4"/>
                      <a:pt x="7"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7" name="Freeform 57">
                <a:extLst>
                  <a:ext uri="{FF2B5EF4-FFF2-40B4-BE49-F238E27FC236}">
                    <a16:creationId xmlns:a16="http://schemas.microsoft.com/office/drawing/2014/main" id="{376A49DA-365A-4EC1-9C2E-0CD0D7C141EF}"/>
                  </a:ext>
                </a:extLst>
              </p:cNvPr>
              <p:cNvSpPr>
                <a:spLocks/>
              </p:cNvSpPr>
              <p:nvPr/>
            </p:nvSpPr>
            <p:spPr bwMode="auto">
              <a:xfrm>
                <a:off x="600" y="1908"/>
                <a:ext cx="19" cy="16"/>
              </a:xfrm>
              <a:custGeom>
                <a:avLst/>
                <a:gdLst>
                  <a:gd name="T0" fmla="*/ 6 w 10"/>
                  <a:gd name="T1" fmla="*/ 0 h 8"/>
                  <a:gd name="T2" fmla="*/ 0 w 10"/>
                  <a:gd name="T3" fmla="*/ 5 h 8"/>
                  <a:gd name="T4" fmla="*/ 4 w 10"/>
                  <a:gd name="T5" fmla="*/ 8 h 8"/>
                  <a:gd name="T6" fmla="*/ 10 w 10"/>
                  <a:gd name="T7" fmla="*/ 3 h 8"/>
                  <a:gd name="T8" fmla="*/ 6 w 10"/>
                  <a:gd name="T9" fmla="*/ 0 h 8"/>
                </a:gdLst>
                <a:ahLst/>
                <a:cxnLst>
                  <a:cxn ang="0">
                    <a:pos x="T0" y="T1"/>
                  </a:cxn>
                  <a:cxn ang="0">
                    <a:pos x="T2" y="T3"/>
                  </a:cxn>
                  <a:cxn ang="0">
                    <a:pos x="T4" y="T5"/>
                  </a:cxn>
                  <a:cxn ang="0">
                    <a:pos x="T6" y="T7"/>
                  </a:cxn>
                  <a:cxn ang="0">
                    <a:pos x="T8" y="T9"/>
                  </a:cxn>
                </a:cxnLst>
                <a:rect l="0" t="0" r="r" b="b"/>
                <a:pathLst>
                  <a:path w="10" h="8">
                    <a:moveTo>
                      <a:pt x="6" y="0"/>
                    </a:moveTo>
                    <a:cubicBezTo>
                      <a:pt x="4" y="1"/>
                      <a:pt x="2" y="3"/>
                      <a:pt x="0" y="5"/>
                    </a:cubicBezTo>
                    <a:cubicBezTo>
                      <a:pt x="2" y="6"/>
                      <a:pt x="3" y="7"/>
                      <a:pt x="4" y="8"/>
                    </a:cubicBezTo>
                    <a:cubicBezTo>
                      <a:pt x="6" y="6"/>
                      <a:pt x="8" y="4"/>
                      <a:pt x="10" y="3"/>
                    </a:cubicBezTo>
                    <a:cubicBezTo>
                      <a:pt x="9" y="2"/>
                      <a:pt x="8"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8" name="Freeform 58">
                <a:extLst>
                  <a:ext uri="{FF2B5EF4-FFF2-40B4-BE49-F238E27FC236}">
                    <a16:creationId xmlns:a16="http://schemas.microsoft.com/office/drawing/2014/main" id="{1B00CC16-3D85-4AD1-A167-F3EBBC43F10C}"/>
                  </a:ext>
                </a:extLst>
              </p:cNvPr>
              <p:cNvSpPr>
                <a:spLocks noEditPoints="1"/>
              </p:cNvSpPr>
              <p:nvPr/>
            </p:nvSpPr>
            <p:spPr bwMode="auto">
              <a:xfrm>
                <a:off x="788" y="2052"/>
                <a:ext cx="1966" cy="346"/>
              </a:xfrm>
              <a:custGeom>
                <a:avLst/>
                <a:gdLst>
                  <a:gd name="T0" fmla="*/ 994 w 1026"/>
                  <a:gd name="T1" fmla="*/ 25 h 180"/>
                  <a:gd name="T2" fmla="*/ 544 w 1026"/>
                  <a:gd name="T3" fmla="*/ 172 h 180"/>
                  <a:gd name="T4" fmla="*/ 535 w 1026"/>
                  <a:gd name="T5" fmla="*/ 172 h 180"/>
                  <a:gd name="T6" fmla="*/ 506 w 1026"/>
                  <a:gd name="T7" fmla="*/ 170 h 180"/>
                  <a:gd name="T8" fmla="*/ 490 w 1026"/>
                  <a:gd name="T9" fmla="*/ 177 h 180"/>
                  <a:gd name="T10" fmla="*/ 535 w 1026"/>
                  <a:gd name="T11" fmla="*/ 180 h 180"/>
                  <a:gd name="T12" fmla="*/ 544 w 1026"/>
                  <a:gd name="T13" fmla="*/ 180 h 180"/>
                  <a:gd name="T14" fmla="*/ 1008 w 1026"/>
                  <a:gd name="T15" fmla="*/ 27 h 180"/>
                  <a:gd name="T16" fmla="*/ 994 w 1026"/>
                  <a:gd name="T17" fmla="*/ 25 h 180"/>
                  <a:gd name="T18" fmla="*/ 1019 w 1026"/>
                  <a:gd name="T19" fmla="*/ 12 h 180"/>
                  <a:gd name="T20" fmla="*/ 1002 w 1026"/>
                  <a:gd name="T21" fmla="*/ 21 h 180"/>
                  <a:gd name="T22" fmla="*/ 1016 w 1026"/>
                  <a:gd name="T23" fmla="*/ 23 h 180"/>
                  <a:gd name="T24" fmla="*/ 1026 w 1026"/>
                  <a:gd name="T25" fmla="*/ 17 h 180"/>
                  <a:gd name="T26" fmla="*/ 1019 w 1026"/>
                  <a:gd name="T27" fmla="*/ 12 h 180"/>
                  <a:gd name="T28" fmla="*/ 0 w 1026"/>
                  <a:gd name="T29" fmla="*/ 0 h 180"/>
                  <a:gd name="T30" fmla="*/ 153 w 1026"/>
                  <a:gd name="T31" fmla="*/ 86 h 180"/>
                  <a:gd name="T32" fmla="*/ 473 w 1026"/>
                  <a:gd name="T33" fmla="*/ 176 h 180"/>
                  <a:gd name="T34" fmla="*/ 489 w 1026"/>
                  <a:gd name="T35" fmla="*/ 169 h 180"/>
                  <a:gd name="T36" fmla="*/ 20 w 1026"/>
                  <a:gd name="T37" fmla="*/ 3 h 180"/>
                  <a:gd name="T38" fmla="*/ 0 w 1026"/>
                  <a:gd name="T3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6" h="180">
                    <a:moveTo>
                      <a:pt x="994" y="25"/>
                    </a:moveTo>
                    <a:cubicBezTo>
                      <a:pt x="834" y="109"/>
                      <a:pt x="682" y="172"/>
                      <a:pt x="544" y="172"/>
                    </a:cubicBezTo>
                    <a:cubicBezTo>
                      <a:pt x="541" y="172"/>
                      <a:pt x="538" y="172"/>
                      <a:pt x="535" y="172"/>
                    </a:cubicBezTo>
                    <a:cubicBezTo>
                      <a:pt x="525" y="171"/>
                      <a:pt x="516" y="171"/>
                      <a:pt x="506" y="170"/>
                    </a:cubicBezTo>
                    <a:cubicBezTo>
                      <a:pt x="501" y="173"/>
                      <a:pt x="495" y="175"/>
                      <a:pt x="490" y="177"/>
                    </a:cubicBezTo>
                    <a:cubicBezTo>
                      <a:pt x="505" y="179"/>
                      <a:pt x="520" y="179"/>
                      <a:pt x="535" y="180"/>
                    </a:cubicBezTo>
                    <a:cubicBezTo>
                      <a:pt x="538" y="180"/>
                      <a:pt x="541" y="180"/>
                      <a:pt x="544" y="180"/>
                    </a:cubicBezTo>
                    <a:cubicBezTo>
                      <a:pt x="687" y="180"/>
                      <a:pt x="843" y="114"/>
                      <a:pt x="1008" y="27"/>
                    </a:cubicBezTo>
                    <a:cubicBezTo>
                      <a:pt x="1004" y="26"/>
                      <a:pt x="999" y="26"/>
                      <a:pt x="994" y="25"/>
                    </a:cubicBezTo>
                    <a:moveTo>
                      <a:pt x="1019" y="12"/>
                    </a:moveTo>
                    <a:cubicBezTo>
                      <a:pt x="1013" y="15"/>
                      <a:pt x="1007" y="18"/>
                      <a:pt x="1002" y="21"/>
                    </a:cubicBezTo>
                    <a:cubicBezTo>
                      <a:pt x="1006" y="22"/>
                      <a:pt x="1011" y="22"/>
                      <a:pt x="1016" y="23"/>
                    </a:cubicBezTo>
                    <a:cubicBezTo>
                      <a:pt x="1020" y="21"/>
                      <a:pt x="1023" y="19"/>
                      <a:pt x="1026" y="17"/>
                    </a:cubicBezTo>
                    <a:cubicBezTo>
                      <a:pt x="1024" y="15"/>
                      <a:pt x="1021" y="14"/>
                      <a:pt x="1019" y="12"/>
                    </a:cubicBezTo>
                    <a:moveTo>
                      <a:pt x="0" y="0"/>
                    </a:moveTo>
                    <a:cubicBezTo>
                      <a:pt x="51" y="33"/>
                      <a:pt x="102" y="62"/>
                      <a:pt x="153" y="86"/>
                    </a:cubicBezTo>
                    <a:cubicBezTo>
                      <a:pt x="259" y="136"/>
                      <a:pt x="366" y="166"/>
                      <a:pt x="473" y="176"/>
                    </a:cubicBezTo>
                    <a:cubicBezTo>
                      <a:pt x="478" y="174"/>
                      <a:pt x="483" y="172"/>
                      <a:pt x="489" y="169"/>
                    </a:cubicBezTo>
                    <a:cubicBezTo>
                      <a:pt x="309" y="156"/>
                      <a:pt x="149" y="85"/>
                      <a:pt x="20" y="3"/>
                    </a:cubicBezTo>
                    <a:cubicBezTo>
                      <a:pt x="13" y="2"/>
                      <a:pt x="7"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89" name="Freeform 59">
                <a:extLst>
                  <a:ext uri="{FF2B5EF4-FFF2-40B4-BE49-F238E27FC236}">
                    <a16:creationId xmlns:a16="http://schemas.microsoft.com/office/drawing/2014/main" id="{9E3C5717-3831-4627-BCEE-6463C5DCC15A}"/>
                  </a:ext>
                </a:extLst>
              </p:cNvPr>
              <p:cNvSpPr>
                <a:spLocks/>
              </p:cNvSpPr>
              <p:nvPr/>
            </p:nvSpPr>
            <p:spPr bwMode="auto">
              <a:xfrm>
                <a:off x="2692" y="2093"/>
                <a:ext cx="42" cy="11"/>
              </a:xfrm>
              <a:custGeom>
                <a:avLst/>
                <a:gdLst>
                  <a:gd name="T0" fmla="*/ 8 w 22"/>
                  <a:gd name="T1" fmla="*/ 0 h 6"/>
                  <a:gd name="T2" fmla="*/ 0 w 22"/>
                  <a:gd name="T3" fmla="*/ 4 h 6"/>
                  <a:gd name="T4" fmla="*/ 14 w 22"/>
                  <a:gd name="T5" fmla="*/ 6 h 6"/>
                  <a:gd name="T6" fmla="*/ 22 w 22"/>
                  <a:gd name="T7" fmla="*/ 2 h 6"/>
                  <a:gd name="T8" fmla="*/ 8 w 22"/>
                  <a:gd name="T9" fmla="*/ 0 h 6"/>
                </a:gdLst>
                <a:ahLst/>
                <a:cxnLst>
                  <a:cxn ang="0">
                    <a:pos x="T0" y="T1"/>
                  </a:cxn>
                  <a:cxn ang="0">
                    <a:pos x="T2" y="T3"/>
                  </a:cxn>
                  <a:cxn ang="0">
                    <a:pos x="T4" y="T5"/>
                  </a:cxn>
                  <a:cxn ang="0">
                    <a:pos x="T6" y="T7"/>
                  </a:cxn>
                  <a:cxn ang="0">
                    <a:pos x="T8" y="T9"/>
                  </a:cxn>
                </a:cxnLst>
                <a:rect l="0" t="0" r="r" b="b"/>
                <a:pathLst>
                  <a:path w="22" h="6">
                    <a:moveTo>
                      <a:pt x="8" y="0"/>
                    </a:moveTo>
                    <a:cubicBezTo>
                      <a:pt x="5" y="1"/>
                      <a:pt x="3" y="3"/>
                      <a:pt x="0" y="4"/>
                    </a:cubicBezTo>
                    <a:cubicBezTo>
                      <a:pt x="5" y="5"/>
                      <a:pt x="10" y="5"/>
                      <a:pt x="14" y="6"/>
                    </a:cubicBezTo>
                    <a:cubicBezTo>
                      <a:pt x="17" y="4"/>
                      <a:pt x="19" y="3"/>
                      <a:pt x="22" y="2"/>
                    </a:cubicBezTo>
                    <a:cubicBezTo>
                      <a:pt x="17" y="1"/>
                      <a:pt x="12"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90" name="Freeform 60">
                <a:extLst>
                  <a:ext uri="{FF2B5EF4-FFF2-40B4-BE49-F238E27FC236}">
                    <a16:creationId xmlns:a16="http://schemas.microsoft.com/office/drawing/2014/main" id="{43E043C0-5790-4430-8016-BC2F0BD968F0}"/>
                  </a:ext>
                </a:extLst>
              </p:cNvPr>
              <p:cNvSpPr>
                <a:spLocks noEditPoints="1"/>
              </p:cNvSpPr>
              <p:nvPr/>
            </p:nvSpPr>
            <p:spPr bwMode="auto">
              <a:xfrm>
                <a:off x="594" y="942"/>
                <a:ext cx="2767" cy="955"/>
              </a:xfrm>
              <a:custGeom>
                <a:avLst/>
                <a:gdLst>
                  <a:gd name="T0" fmla="*/ 16 w 1444"/>
                  <a:gd name="T1" fmla="*/ 481 h 497"/>
                  <a:gd name="T2" fmla="*/ 0 w 1444"/>
                  <a:gd name="T3" fmla="*/ 495 h 497"/>
                  <a:gd name="T4" fmla="*/ 2 w 1444"/>
                  <a:gd name="T5" fmla="*/ 497 h 497"/>
                  <a:gd name="T6" fmla="*/ 16 w 1444"/>
                  <a:gd name="T7" fmla="*/ 481 h 497"/>
                  <a:gd name="T8" fmla="*/ 97 w 1444"/>
                  <a:gd name="T9" fmla="*/ 393 h 497"/>
                  <a:gd name="T10" fmla="*/ 74 w 1444"/>
                  <a:gd name="T11" fmla="*/ 412 h 497"/>
                  <a:gd name="T12" fmla="*/ 20 w 1444"/>
                  <a:gd name="T13" fmla="*/ 471 h 497"/>
                  <a:gd name="T14" fmla="*/ 18 w 1444"/>
                  <a:gd name="T15" fmla="*/ 472 h 497"/>
                  <a:gd name="T16" fmla="*/ 46 w 1444"/>
                  <a:gd name="T17" fmla="*/ 447 h 497"/>
                  <a:gd name="T18" fmla="*/ 97 w 1444"/>
                  <a:gd name="T19" fmla="*/ 393 h 497"/>
                  <a:gd name="T20" fmla="*/ 153 w 1444"/>
                  <a:gd name="T21" fmla="*/ 339 h 497"/>
                  <a:gd name="T22" fmla="*/ 132 w 1444"/>
                  <a:gd name="T23" fmla="*/ 352 h 497"/>
                  <a:gd name="T24" fmla="*/ 98 w 1444"/>
                  <a:gd name="T25" fmla="*/ 386 h 497"/>
                  <a:gd name="T26" fmla="*/ 112 w 1444"/>
                  <a:gd name="T27" fmla="*/ 376 h 497"/>
                  <a:gd name="T28" fmla="*/ 122 w 1444"/>
                  <a:gd name="T29" fmla="*/ 368 h 497"/>
                  <a:gd name="T30" fmla="*/ 153 w 1444"/>
                  <a:gd name="T31" fmla="*/ 339 h 497"/>
                  <a:gd name="T32" fmla="*/ 188 w 1444"/>
                  <a:gd name="T33" fmla="*/ 306 h 497"/>
                  <a:gd name="T34" fmla="*/ 171 w 1444"/>
                  <a:gd name="T35" fmla="*/ 316 h 497"/>
                  <a:gd name="T36" fmla="*/ 153 w 1444"/>
                  <a:gd name="T37" fmla="*/ 333 h 497"/>
                  <a:gd name="T38" fmla="*/ 173 w 1444"/>
                  <a:gd name="T39" fmla="*/ 320 h 497"/>
                  <a:gd name="T40" fmla="*/ 188 w 1444"/>
                  <a:gd name="T41" fmla="*/ 306 h 497"/>
                  <a:gd name="T42" fmla="*/ 201 w 1444"/>
                  <a:gd name="T43" fmla="*/ 290 h 497"/>
                  <a:gd name="T44" fmla="*/ 196 w 1444"/>
                  <a:gd name="T45" fmla="*/ 293 h 497"/>
                  <a:gd name="T46" fmla="*/ 188 w 1444"/>
                  <a:gd name="T47" fmla="*/ 300 h 497"/>
                  <a:gd name="T48" fmla="*/ 204 w 1444"/>
                  <a:gd name="T49" fmla="*/ 291 h 497"/>
                  <a:gd name="T50" fmla="*/ 201 w 1444"/>
                  <a:gd name="T51" fmla="*/ 290 h 497"/>
                  <a:gd name="T52" fmla="*/ 211 w 1444"/>
                  <a:gd name="T53" fmla="*/ 285 h 497"/>
                  <a:gd name="T54" fmla="*/ 208 w 1444"/>
                  <a:gd name="T55" fmla="*/ 287 h 497"/>
                  <a:gd name="T56" fmla="*/ 209 w 1444"/>
                  <a:gd name="T57" fmla="*/ 287 h 497"/>
                  <a:gd name="T58" fmla="*/ 211 w 1444"/>
                  <a:gd name="T59" fmla="*/ 285 h 497"/>
                  <a:gd name="T60" fmla="*/ 213 w 1444"/>
                  <a:gd name="T61" fmla="*/ 278 h 497"/>
                  <a:gd name="T62" fmla="*/ 213 w 1444"/>
                  <a:gd name="T63" fmla="*/ 278 h 497"/>
                  <a:gd name="T64" fmla="*/ 212 w 1444"/>
                  <a:gd name="T65" fmla="*/ 279 h 497"/>
                  <a:gd name="T66" fmla="*/ 213 w 1444"/>
                  <a:gd name="T67" fmla="*/ 279 h 497"/>
                  <a:gd name="T68" fmla="*/ 215 w 1444"/>
                  <a:gd name="T69" fmla="*/ 278 h 497"/>
                  <a:gd name="T70" fmla="*/ 213 w 1444"/>
                  <a:gd name="T71" fmla="*/ 278 h 497"/>
                  <a:gd name="T72" fmla="*/ 224 w 1444"/>
                  <a:gd name="T73" fmla="*/ 273 h 497"/>
                  <a:gd name="T74" fmla="*/ 224 w 1444"/>
                  <a:gd name="T75" fmla="*/ 274 h 497"/>
                  <a:gd name="T76" fmla="*/ 224 w 1444"/>
                  <a:gd name="T77" fmla="*/ 274 h 497"/>
                  <a:gd name="T78" fmla="*/ 224 w 1444"/>
                  <a:gd name="T79" fmla="*/ 273 h 497"/>
                  <a:gd name="T80" fmla="*/ 427 w 1444"/>
                  <a:gd name="T81" fmla="*/ 121 h 497"/>
                  <a:gd name="T82" fmla="*/ 372 w 1444"/>
                  <a:gd name="T83" fmla="*/ 156 h 497"/>
                  <a:gd name="T84" fmla="*/ 239 w 1444"/>
                  <a:gd name="T85" fmla="*/ 256 h 497"/>
                  <a:gd name="T86" fmla="*/ 248 w 1444"/>
                  <a:gd name="T87" fmla="*/ 254 h 497"/>
                  <a:gd name="T88" fmla="*/ 432 w 1444"/>
                  <a:gd name="T89" fmla="*/ 124 h 497"/>
                  <a:gd name="T90" fmla="*/ 427 w 1444"/>
                  <a:gd name="T91" fmla="*/ 121 h 497"/>
                  <a:gd name="T92" fmla="*/ 1242 w 1444"/>
                  <a:gd name="T93" fmla="*/ 106 h 497"/>
                  <a:gd name="T94" fmla="*/ 1237 w 1444"/>
                  <a:gd name="T95" fmla="*/ 108 h 497"/>
                  <a:gd name="T96" fmla="*/ 1440 w 1444"/>
                  <a:gd name="T97" fmla="*/ 258 h 497"/>
                  <a:gd name="T98" fmla="*/ 1444 w 1444"/>
                  <a:gd name="T99" fmla="*/ 256 h 497"/>
                  <a:gd name="T100" fmla="*/ 1242 w 1444"/>
                  <a:gd name="T101" fmla="*/ 106 h 497"/>
                  <a:gd name="T102" fmla="*/ 841 w 1444"/>
                  <a:gd name="T103" fmla="*/ 0 h 497"/>
                  <a:gd name="T104" fmla="*/ 800 w 1444"/>
                  <a:gd name="T105" fmla="*/ 1 h 497"/>
                  <a:gd name="T106" fmla="*/ 431 w 1444"/>
                  <a:gd name="T107" fmla="*/ 119 h 497"/>
                  <a:gd name="T108" fmla="*/ 436 w 1444"/>
                  <a:gd name="T109" fmla="*/ 122 h 497"/>
                  <a:gd name="T110" fmla="*/ 800 w 1444"/>
                  <a:gd name="T111" fmla="*/ 5 h 497"/>
                  <a:gd name="T112" fmla="*/ 840 w 1444"/>
                  <a:gd name="T113" fmla="*/ 4 h 497"/>
                  <a:gd name="T114" fmla="*/ 1229 w 1444"/>
                  <a:gd name="T115" fmla="*/ 103 h 497"/>
                  <a:gd name="T116" fmla="*/ 1233 w 1444"/>
                  <a:gd name="T117" fmla="*/ 101 h 497"/>
                  <a:gd name="T118" fmla="*/ 841 w 1444"/>
                  <a:gd name="T119" fmla="*/ 0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4" h="497">
                    <a:moveTo>
                      <a:pt x="16" y="481"/>
                    </a:moveTo>
                    <a:cubicBezTo>
                      <a:pt x="11" y="486"/>
                      <a:pt x="5" y="491"/>
                      <a:pt x="0" y="495"/>
                    </a:cubicBezTo>
                    <a:cubicBezTo>
                      <a:pt x="1" y="496"/>
                      <a:pt x="1" y="496"/>
                      <a:pt x="2" y="497"/>
                    </a:cubicBezTo>
                    <a:cubicBezTo>
                      <a:pt x="7" y="492"/>
                      <a:pt x="11" y="486"/>
                      <a:pt x="16" y="481"/>
                    </a:cubicBezTo>
                    <a:moveTo>
                      <a:pt x="97" y="393"/>
                    </a:moveTo>
                    <a:cubicBezTo>
                      <a:pt x="89" y="399"/>
                      <a:pt x="82" y="406"/>
                      <a:pt x="74" y="412"/>
                    </a:cubicBezTo>
                    <a:cubicBezTo>
                      <a:pt x="56" y="431"/>
                      <a:pt x="38" y="450"/>
                      <a:pt x="20" y="471"/>
                    </a:cubicBezTo>
                    <a:cubicBezTo>
                      <a:pt x="19" y="471"/>
                      <a:pt x="19" y="472"/>
                      <a:pt x="18" y="472"/>
                    </a:cubicBezTo>
                    <a:cubicBezTo>
                      <a:pt x="27" y="464"/>
                      <a:pt x="37" y="456"/>
                      <a:pt x="46" y="447"/>
                    </a:cubicBezTo>
                    <a:cubicBezTo>
                      <a:pt x="63" y="429"/>
                      <a:pt x="80" y="411"/>
                      <a:pt x="97" y="393"/>
                    </a:cubicBezTo>
                    <a:moveTo>
                      <a:pt x="153" y="339"/>
                    </a:moveTo>
                    <a:cubicBezTo>
                      <a:pt x="146" y="343"/>
                      <a:pt x="139" y="348"/>
                      <a:pt x="132" y="352"/>
                    </a:cubicBezTo>
                    <a:cubicBezTo>
                      <a:pt x="121" y="363"/>
                      <a:pt x="110" y="375"/>
                      <a:pt x="98" y="386"/>
                    </a:cubicBezTo>
                    <a:cubicBezTo>
                      <a:pt x="103" y="383"/>
                      <a:pt x="107" y="379"/>
                      <a:pt x="112" y="376"/>
                    </a:cubicBezTo>
                    <a:cubicBezTo>
                      <a:pt x="115" y="373"/>
                      <a:pt x="119" y="371"/>
                      <a:pt x="122" y="368"/>
                    </a:cubicBezTo>
                    <a:cubicBezTo>
                      <a:pt x="132" y="358"/>
                      <a:pt x="142" y="348"/>
                      <a:pt x="153" y="339"/>
                    </a:cubicBezTo>
                    <a:moveTo>
                      <a:pt x="188" y="306"/>
                    </a:moveTo>
                    <a:cubicBezTo>
                      <a:pt x="183" y="309"/>
                      <a:pt x="177" y="312"/>
                      <a:pt x="171" y="316"/>
                    </a:cubicBezTo>
                    <a:cubicBezTo>
                      <a:pt x="165" y="321"/>
                      <a:pt x="159" y="327"/>
                      <a:pt x="153" y="333"/>
                    </a:cubicBezTo>
                    <a:cubicBezTo>
                      <a:pt x="160" y="328"/>
                      <a:pt x="166" y="324"/>
                      <a:pt x="173" y="320"/>
                    </a:cubicBezTo>
                    <a:cubicBezTo>
                      <a:pt x="178" y="315"/>
                      <a:pt x="183" y="310"/>
                      <a:pt x="188" y="306"/>
                    </a:cubicBezTo>
                    <a:moveTo>
                      <a:pt x="201" y="290"/>
                    </a:moveTo>
                    <a:cubicBezTo>
                      <a:pt x="200" y="291"/>
                      <a:pt x="198" y="292"/>
                      <a:pt x="196" y="293"/>
                    </a:cubicBezTo>
                    <a:cubicBezTo>
                      <a:pt x="194" y="295"/>
                      <a:pt x="191" y="298"/>
                      <a:pt x="188" y="300"/>
                    </a:cubicBezTo>
                    <a:cubicBezTo>
                      <a:pt x="194" y="297"/>
                      <a:pt x="199" y="294"/>
                      <a:pt x="204" y="291"/>
                    </a:cubicBezTo>
                    <a:cubicBezTo>
                      <a:pt x="203" y="291"/>
                      <a:pt x="202" y="290"/>
                      <a:pt x="201" y="290"/>
                    </a:cubicBezTo>
                    <a:moveTo>
                      <a:pt x="211" y="285"/>
                    </a:moveTo>
                    <a:cubicBezTo>
                      <a:pt x="210" y="286"/>
                      <a:pt x="209" y="286"/>
                      <a:pt x="208" y="287"/>
                    </a:cubicBezTo>
                    <a:cubicBezTo>
                      <a:pt x="209" y="287"/>
                      <a:pt x="209" y="287"/>
                      <a:pt x="209" y="287"/>
                    </a:cubicBezTo>
                    <a:cubicBezTo>
                      <a:pt x="210" y="286"/>
                      <a:pt x="211" y="286"/>
                      <a:pt x="211" y="285"/>
                    </a:cubicBezTo>
                    <a:moveTo>
                      <a:pt x="213" y="278"/>
                    </a:moveTo>
                    <a:cubicBezTo>
                      <a:pt x="213" y="278"/>
                      <a:pt x="213" y="278"/>
                      <a:pt x="213" y="278"/>
                    </a:cubicBezTo>
                    <a:cubicBezTo>
                      <a:pt x="213" y="278"/>
                      <a:pt x="212" y="279"/>
                      <a:pt x="212" y="279"/>
                    </a:cubicBezTo>
                    <a:cubicBezTo>
                      <a:pt x="212" y="279"/>
                      <a:pt x="213" y="279"/>
                      <a:pt x="213" y="279"/>
                    </a:cubicBezTo>
                    <a:cubicBezTo>
                      <a:pt x="213" y="279"/>
                      <a:pt x="214" y="278"/>
                      <a:pt x="215" y="278"/>
                    </a:cubicBezTo>
                    <a:cubicBezTo>
                      <a:pt x="214" y="278"/>
                      <a:pt x="214" y="278"/>
                      <a:pt x="213" y="278"/>
                    </a:cubicBezTo>
                    <a:moveTo>
                      <a:pt x="224" y="273"/>
                    </a:moveTo>
                    <a:cubicBezTo>
                      <a:pt x="224" y="273"/>
                      <a:pt x="224" y="273"/>
                      <a:pt x="224" y="274"/>
                    </a:cubicBezTo>
                    <a:cubicBezTo>
                      <a:pt x="224" y="274"/>
                      <a:pt x="224" y="274"/>
                      <a:pt x="224" y="274"/>
                    </a:cubicBezTo>
                    <a:cubicBezTo>
                      <a:pt x="224" y="273"/>
                      <a:pt x="224" y="273"/>
                      <a:pt x="224" y="273"/>
                    </a:cubicBezTo>
                    <a:moveTo>
                      <a:pt x="427" y="121"/>
                    </a:moveTo>
                    <a:cubicBezTo>
                      <a:pt x="409" y="132"/>
                      <a:pt x="391" y="144"/>
                      <a:pt x="372" y="156"/>
                    </a:cubicBezTo>
                    <a:cubicBezTo>
                      <a:pt x="328" y="185"/>
                      <a:pt x="283" y="219"/>
                      <a:pt x="239" y="256"/>
                    </a:cubicBezTo>
                    <a:cubicBezTo>
                      <a:pt x="242" y="255"/>
                      <a:pt x="245" y="255"/>
                      <a:pt x="248" y="254"/>
                    </a:cubicBezTo>
                    <a:cubicBezTo>
                      <a:pt x="305" y="206"/>
                      <a:pt x="367" y="162"/>
                      <a:pt x="432" y="124"/>
                    </a:cubicBezTo>
                    <a:cubicBezTo>
                      <a:pt x="430" y="123"/>
                      <a:pt x="429" y="122"/>
                      <a:pt x="427" y="121"/>
                    </a:cubicBezTo>
                    <a:moveTo>
                      <a:pt x="1242" y="106"/>
                    </a:moveTo>
                    <a:cubicBezTo>
                      <a:pt x="1240" y="107"/>
                      <a:pt x="1239" y="107"/>
                      <a:pt x="1237" y="108"/>
                    </a:cubicBezTo>
                    <a:cubicBezTo>
                      <a:pt x="1312" y="150"/>
                      <a:pt x="1378" y="202"/>
                      <a:pt x="1440" y="258"/>
                    </a:cubicBezTo>
                    <a:cubicBezTo>
                      <a:pt x="1442" y="257"/>
                      <a:pt x="1443" y="257"/>
                      <a:pt x="1444" y="256"/>
                    </a:cubicBezTo>
                    <a:cubicBezTo>
                      <a:pt x="1383" y="200"/>
                      <a:pt x="1316" y="148"/>
                      <a:pt x="1242" y="106"/>
                    </a:cubicBezTo>
                    <a:moveTo>
                      <a:pt x="841" y="0"/>
                    </a:moveTo>
                    <a:cubicBezTo>
                      <a:pt x="827" y="0"/>
                      <a:pt x="813" y="0"/>
                      <a:pt x="800" y="1"/>
                    </a:cubicBezTo>
                    <a:cubicBezTo>
                      <a:pt x="681" y="6"/>
                      <a:pt x="557" y="46"/>
                      <a:pt x="431" y="119"/>
                    </a:cubicBezTo>
                    <a:cubicBezTo>
                      <a:pt x="433" y="120"/>
                      <a:pt x="434" y="121"/>
                      <a:pt x="436" y="122"/>
                    </a:cubicBezTo>
                    <a:cubicBezTo>
                      <a:pt x="549" y="56"/>
                      <a:pt x="672" y="10"/>
                      <a:pt x="800" y="5"/>
                    </a:cubicBezTo>
                    <a:cubicBezTo>
                      <a:pt x="813" y="4"/>
                      <a:pt x="827" y="4"/>
                      <a:pt x="840" y="4"/>
                    </a:cubicBezTo>
                    <a:cubicBezTo>
                      <a:pt x="992" y="4"/>
                      <a:pt x="1119" y="43"/>
                      <a:pt x="1229" y="103"/>
                    </a:cubicBezTo>
                    <a:cubicBezTo>
                      <a:pt x="1230" y="102"/>
                      <a:pt x="1232" y="102"/>
                      <a:pt x="1233" y="101"/>
                    </a:cubicBezTo>
                    <a:cubicBezTo>
                      <a:pt x="1122" y="39"/>
                      <a:pt x="994" y="0"/>
                      <a:pt x="84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dirty="0"/>
              </a:p>
            </p:txBody>
          </p:sp>
          <p:sp>
            <p:nvSpPr>
              <p:cNvPr id="391" name="Freeform 61">
                <a:extLst>
                  <a:ext uri="{FF2B5EF4-FFF2-40B4-BE49-F238E27FC236}">
                    <a16:creationId xmlns:a16="http://schemas.microsoft.com/office/drawing/2014/main" id="{D92BD6C1-EC17-4096-B978-F269BBF7FCB5}"/>
                  </a:ext>
                </a:extLst>
              </p:cNvPr>
              <p:cNvSpPr>
                <a:spLocks/>
              </p:cNvSpPr>
              <p:nvPr/>
            </p:nvSpPr>
            <p:spPr bwMode="auto">
              <a:xfrm>
                <a:off x="979" y="1494"/>
                <a:ext cx="16" cy="7"/>
              </a:xfrm>
              <a:custGeom>
                <a:avLst/>
                <a:gdLst>
                  <a:gd name="T0" fmla="*/ 7 w 8"/>
                  <a:gd name="T1" fmla="*/ 0 h 4"/>
                  <a:gd name="T2" fmla="*/ 0 w 8"/>
                  <a:gd name="T3" fmla="*/ 3 h 4"/>
                  <a:gd name="T4" fmla="*/ 3 w 8"/>
                  <a:gd name="T5" fmla="*/ 4 h 4"/>
                  <a:gd name="T6" fmla="*/ 5 w 8"/>
                  <a:gd name="T7" fmla="*/ 3 h 4"/>
                  <a:gd name="T8" fmla="*/ 8 w 8"/>
                  <a:gd name="T9" fmla="*/ 0 h 4"/>
                  <a:gd name="T10" fmla="*/ 7 w 8"/>
                  <a:gd name="T11" fmla="*/ 0 h 4"/>
                </a:gdLst>
                <a:ahLst/>
                <a:cxnLst>
                  <a:cxn ang="0">
                    <a:pos x="T0" y="T1"/>
                  </a:cxn>
                  <a:cxn ang="0">
                    <a:pos x="T2" y="T3"/>
                  </a:cxn>
                  <a:cxn ang="0">
                    <a:pos x="T4" y="T5"/>
                  </a:cxn>
                  <a:cxn ang="0">
                    <a:pos x="T6" y="T7"/>
                  </a:cxn>
                  <a:cxn ang="0">
                    <a:pos x="T8" y="T9"/>
                  </a:cxn>
                  <a:cxn ang="0">
                    <a:pos x="T10" y="T11"/>
                  </a:cxn>
                </a:cxnLst>
                <a:rect l="0" t="0" r="r" b="b"/>
                <a:pathLst>
                  <a:path w="8" h="4">
                    <a:moveTo>
                      <a:pt x="7" y="0"/>
                    </a:moveTo>
                    <a:cubicBezTo>
                      <a:pt x="5" y="1"/>
                      <a:pt x="2" y="2"/>
                      <a:pt x="0" y="3"/>
                    </a:cubicBezTo>
                    <a:cubicBezTo>
                      <a:pt x="1" y="3"/>
                      <a:pt x="2" y="4"/>
                      <a:pt x="3" y="4"/>
                    </a:cubicBezTo>
                    <a:cubicBezTo>
                      <a:pt x="4" y="4"/>
                      <a:pt x="4" y="3"/>
                      <a:pt x="5" y="3"/>
                    </a:cubicBezTo>
                    <a:cubicBezTo>
                      <a:pt x="6" y="2"/>
                      <a:pt x="7" y="1"/>
                      <a:pt x="8" y="0"/>
                    </a:cubicBezTo>
                    <a:cubicBezTo>
                      <a:pt x="8" y="0"/>
                      <a:pt x="8"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92" name="Freeform 62">
                <a:extLst>
                  <a:ext uri="{FF2B5EF4-FFF2-40B4-BE49-F238E27FC236}">
                    <a16:creationId xmlns:a16="http://schemas.microsoft.com/office/drawing/2014/main" id="{59D0CDDD-7BD9-4FD6-A742-DBB127B6E92A}"/>
                  </a:ext>
                </a:extLst>
              </p:cNvPr>
              <p:cNvSpPr>
                <a:spLocks/>
              </p:cNvSpPr>
              <p:nvPr/>
            </p:nvSpPr>
            <p:spPr bwMode="auto">
              <a:xfrm>
                <a:off x="998" y="1478"/>
                <a:ext cx="4" cy="2"/>
              </a:xfrm>
              <a:custGeom>
                <a:avLst/>
                <a:gdLst>
                  <a:gd name="T0" fmla="*/ 1 w 2"/>
                  <a:gd name="T1" fmla="*/ 0 h 1"/>
                  <a:gd name="T2" fmla="*/ 0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1"/>
                    </a:cubicBezTo>
                    <a:cubicBezTo>
                      <a:pt x="1" y="0"/>
                      <a:pt x="1" y="0"/>
                      <a:pt x="2" y="0"/>
                    </a:cubicBezTo>
                    <a:cubicBezTo>
                      <a:pt x="2"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93" name="Freeform 63">
                <a:extLst>
                  <a:ext uri="{FF2B5EF4-FFF2-40B4-BE49-F238E27FC236}">
                    <a16:creationId xmlns:a16="http://schemas.microsoft.com/office/drawing/2014/main" id="{45E6286A-9CE6-416D-BDEB-C71990321F2C}"/>
                  </a:ext>
                </a:extLst>
              </p:cNvPr>
              <p:cNvSpPr>
                <a:spLocks/>
              </p:cNvSpPr>
              <p:nvPr/>
            </p:nvSpPr>
            <p:spPr bwMode="auto">
              <a:xfrm>
                <a:off x="1002" y="1469"/>
                <a:ext cx="21" cy="7"/>
              </a:xfrm>
              <a:custGeom>
                <a:avLst/>
                <a:gdLst>
                  <a:gd name="T0" fmla="*/ 11 w 11"/>
                  <a:gd name="T1" fmla="*/ 0 h 4"/>
                  <a:gd name="T2" fmla="*/ 0 w 11"/>
                  <a:gd name="T3" fmla="*/ 4 h 4"/>
                  <a:gd name="T4" fmla="*/ 2 w 11"/>
                  <a:gd name="T5" fmla="*/ 4 h 4"/>
                  <a:gd name="T6" fmla="*/ 11 w 11"/>
                  <a:gd name="T7" fmla="*/ 0 h 4"/>
                  <a:gd name="T8" fmla="*/ 11 w 11"/>
                  <a:gd name="T9" fmla="*/ 0 h 4"/>
                </a:gdLst>
                <a:ahLst/>
                <a:cxnLst>
                  <a:cxn ang="0">
                    <a:pos x="T0" y="T1"/>
                  </a:cxn>
                  <a:cxn ang="0">
                    <a:pos x="T2" y="T3"/>
                  </a:cxn>
                  <a:cxn ang="0">
                    <a:pos x="T4" y="T5"/>
                  </a:cxn>
                  <a:cxn ang="0">
                    <a:pos x="T6" y="T7"/>
                  </a:cxn>
                  <a:cxn ang="0">
                    <a:pos x="T8" y="T9"/>
                  </a:cxn>
                </a:cxnLst>
                <a:rect l="0" t="0" r="r" b="b"/>
                <a:pathLst>
                  <a:path w="11" h="4">
                    <a:moveTo>
                      <a:pt x="11" y="0"/>
                    </a:moveTo>
                    <a:cubicBezTo>
                      <a:pt x="7" y="1"/>
                      <a:pt x="4" y="2"/>
                      <a:pt x="0" y="4"/>
                    </a:cubicBezTo>
                    <a:cubicBezTo>
                      <a:pt x="1" y="4"/>
                      <a:pt x="1" y="4"/>
                      <a:pt x="2" y="4"/>
                    </a:cubicBezTo>
                    <a:cubicBezTo>
                      <a:pt x="5" y="2"/>
                      <a:pt x="8" y="1"/>
                      <a:pt x="11" y="0"/>
                    </a:cubicBezTo>
                    <a:cubicBezTo>
                      <a:pt x="11" y="0"/>
                      <a:pt x="11" y="0"/>
                      <a:pt x="1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94" name="Freeform 64">
                <a:extLst>
                  <a:ext uri="{FF2B5EF4-FFF2-40B4-BE49-F238E27FC236}">
                    <a16:creationId xmlns:a16="http://schemas.microsoft.com/office/drawing/2014/main" id="{6BBEAAA7-1680-461C-BF47-F601FDD67796}"/>
                  </a:ext>
                </a:extLst>
              </p:cNvPr>
              <p:cNvSpPr>
                <a:spLocks/>
              </p:cNvSpPr>
              <p:nvPr/>
            </p:nvSpPr>
            <p:spPr bwMode="auto">
              <a:xfrm>
                <a:off x="1050" y="1430"/>
                <a:ext cx="19" cy="6"/>
              </a:xfrm>
              <a:custGeom>
                <a:avLst/>
                <a:gdLst>
                  <a:gd name="T0" fmla="*/ 10 w 10"/>
                  <a:gd name="T1" fmla="*/ 0 h 3"/>
                  <a:gd name="T2" fmla="*/ 1 w 10"/>
                  <a:gd name="T3" fmla="*/ 2 h 3"/>
                  <a:gd name="T4" fmla="*/ 0 w 10"/>
                  <a:gd name="T5" fmla="*/ 3 h 3"/>
                  <a:gd name="T6" fmla="*/ 10 w 10"/>
                  <a:gd name="T7" fmla="*/ 0 h 3"/>
                  <a:gd name="T8" fmla="*/ 10 w 10"/>
                  <a:gd name="T9" fmla="*/ 0 h 3"/>
                </a:gdLst>
                <a:ahLst/>
                <a:cxnLst>
                  <a:cxn ang="0">
                    <a:pos x="T0" y="T1"/>
                  </a:cxn>
                  <a:cxn ang="0">
                    <a:pos x="T2" y="T3"/>
                  </a:cxn>
                  <a:cxn ang="0">
                    <a:pos x="T4" y="T5"/>
                  </a:cxn>
                  <a:cxn ang="0">
                    <a:pos x="T6" y="T7"/>
                  </a:cxn>
                  <a:cxn ang="0">
                    <a:pos x="T8" y="T9"/>
                  </a:cxn>
                </a:cxnLst>
                <a:rect l="0" t="0" r="r" b="b"/>
                <a:pathLst>
                  <a:path w="10" h="3">
                    <a:moveTo>
                      <a:pt x="10" y="0"/>
                    </a:moveTo>
                    <a:cubicBezTo>
                      <a:pt x="7" y="1"/>
                      <a:pt x="4" y="1"/>
                      <a:pt x="1" y="2"/>
                    </a:cubicBezTo>
                    <a:cubicBezTo>
                      <a:pt x="0" y="2"/>
                      <a:pt x="0" y="3"/>
                      <a:pt x="0" y="3"/>
                    </a:cubicBezTo>
                    <a:cubicBezTo>
                      <a:pt x="3" y="2"/>
                      <a:pt x="6" y="1"/>
                      <a:pt x="10" y="0"/>
                    </a:cubicBez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95" name="Freeform 65">
                <a:extLst>
                  <a:ext uri="{FF2B5EF4-FFF2-40B4-BE49-F238E27FC236}">
                    <a16:creationId xmlns:a16="http://schemas.microsoft.com/office/drawing/2014/main" id="{1EC810EA-891E-476A-AD4B-F41473B56D1F}"/>
                  </a:ext>
                </a:extLst>
              </p:cNvPr>
              <p:cNvSpPr>
                <a:spLocks/>
              </p:cNvSpPr>
              <p:nvPr/>
            </p:nvSpPr>
            <p:spPr bwMode="auto">
              <a:xfrm>
                <a:off x="1040" y="1430"/>
                <a:ext cx="29" cy="12"/>
              </a:xfrm>
              <a:custGeom>
                <a:avLst/>
                <a:gdLst>
                  <a:gd name="T0" fmla="*/ 15 w 15"/>
                  <a:gd name="T1" fmla="*/ 0 h 6"/>
                  <a:gd name="T2" fmla="*/ 5 w 15"/>
                  <a:gd name="T3" fmla="*/ 3 h 6"/>
                  <a:gd name="T4" fmla="*/ 0 w 15"/>
                  <a:gd name="T5" fmla="*/ 6 h 6"/>
                  <a:gd name="T6" fmla="*/ 12 w 15"/>
                  <a:gd name="T7" fmla="*/ 2 h 6"/>
                  <a:gd name="T8" fmla="*/ 15 w 15"/>
                  <a:gd name="T9" fmla="*/ 0 h 6"/>
                </a:gdLst>
                <a:ahLst/>
                <a:cxnLst>
                  <a:cxn ang="0">
                    <a:pos x="T0" y="T1"/>
                  </a:cxn>
                  <a:cxn ang="0">
                    <a:pos x="T2" y="T3"/>
                  </a:cxn>
                  <a:cxn ang="0">
                    <a:pos x="T4" y="T5"/>
                  </a:cxn>
                  <a:cxn ang="0">
                    <a:pos x="T6" y="T7"/>
                  </a:cxn>
                  <a:cxn ang="0">
                    <a:pos x="T8" y="T9"/>
                  </a:cxn>
                </a:cxnLst>
                <a:rect l="0" t="0" r="r" b="b"/>
                <a:pathLst>
                  <a:path w="15" h="6">
                    <a:moveTo>
                      <a:pt x="15" y="0"/>
                    </a:moveTo>
                    <a:cubicBezTo>
                      <a:pt x="11" y="1"/>
                      <a:pt x="8" y="2"/>
                      <a:pt x="5" y="3"/>
                    </a:cubicBezTo>
                    <a:cubicBezTo>
                      <a:pt x="3" y="4"/>
                      <a:pt x="2" y="5"/>
                      <a:pt x="0" y="6"/>
                    </a:cubicBezTo>
                    <a:cubicBezTo>
                      <a:pt x="4" y="5"/>
                      <a:pt x="8" y="4"/>
                      <a:pt x="12" y="2"/>
                    </a:cubicBezTo>
                    <a:cubicBezTo>
                      <a:pt x="13" y="2"/>
                      <a:pt x="14" y="1"/>
                      <a:pt x="1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96" name="Freeform 66">
                <a:extLst>
                  <a:ext uri="{FF2B5EF4-FFF2-40B4-BE49-F238E27FC236}">
                    <a16:creationId xmlns:a16="http://schemas.microsoft.com/office/drawing/2014/main" id="{2F7991F3-BAAC-4F9D-9C48-58FBD8CDD4A9}"/>
                  </a:ext>
                </a:extLst>
              </p:cNvPr>
              <p:cNvSpPr>
                <a:spLocks/>
              </p:cNvSpPr>
              <p:nvPr/>
            </p:nvSpPr>
            <p:spPr bwMode="auto">
              <a:xfrm>
                <a:off x="1025" y="1434"/>
                <a:ext cx="38" cy="23"/>
              </a:xfrm>
              <a:custGeom>
                <a:avLst/>
                <a:gdLst>
                  <a:gd name="T0" fmla="*/ 20 w 20"/>
                  <a:gd name="T1" fmla="*/ 0 h 12"/>
                  <a:gd name="T2" fmla="*/ 8 w 20"/>
                  <a:gd name="T3" fmla="*/ 4 h 12"/>
                  <a:gd name="T4" fmla="*/ 0 w 20"/>
                  <a:gd name="T5" fmla="*/ 12 h 12"/>
                  <a:gd name="T6" fmla="*/ 13 w 20"/>
                  <a:gd name="T7" fmla="*/ 6 h 12"/>
                  <a:gd name="T8" fmla="*/ 20 w 20"/>
                  <a:gd name="T9" fmla="*/ 0 h 12"/>
                </a:gdLst>
                <a:ahLst/>
                <a:cxnLst>
                  <a:cxn ang="0">
                    <a:pos x="T0" y="T1"/>
                  </a:cxn>
                  <a:cxn ang="0">
                    <a:pos x="T2" y="T3"/>
                  </a:cxn>
                  <a:cxn ang="0">
                    <a:pos x="T4" y="T5"/>
                  </a:cxn>
                  <a:cxn ang="0">
                    <a:pos x="T6" y="T7"/>
                  </a:cxn>
                  <a:cxn ang="0">
                    <a:pos x="T8" y="T9"/>
                  </a:cxn>
                </a:cxnLst>
                <a:rect l="0" t="0" r="r" b="b"/>
                <a:pathLst>
                  <a:path w="20" h="12">
                    <a:moveTo>
                      <a:pt x="20" y="0"/>
                    </a:moveTo>
                    <a:cubicBezTo>
                      <a:pt x="16" y="2"/>
                      <a:pt x="12" y="3"/>
                      <a:pt x="8" y="4"/>
                    </a:cubicBezTo>
                    <a:cubicBezTo>
                      <a:pt x="6" y="7"/>
                      <a:pt x="3" y="9"/>
                      <a:pt x="0" y="12"/>
                    </a:cubicBezTo>
                    <a:cubicBezTo>
                      <a:pt x="4" y="10"/>
                      <a:pt x="9" y="8"/>
                      <a:pt x="13" y="6"/>
                    </a:cubicBezTo>
                    <a:cubicBezTo>
                      <a:pt x="15" y="4"/>
                      <a:pt x="18" y="2"/>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97" name="Freeform 67">
                <a:extLst>
                  <a:ext uri="{FF2B5EF4-FFF2-40B4-BE49-F238E27FC236}">
                    <a16:creationId xmlns:a16="http://schemas.microsoft.com/office/drawing/2014/main" id="{3C6B06F6-6DDC-42C6-977B-D11CBC851009}"/>
                  </a:ext>
                </a:extLst>
              </p:cNvPr>
              <p:cNvSpPr>
                <a:spLocks/>
              </p:cNvSpPr>
              <p:nvPr/>
            </p:nvSpPr>
            <p:spPr bwMode="auto">
              <a:xfrm>
                <a:off x="1002" y="1446"/>
                <a:ext cx="48" cy="30"/>
              </a:xfrm>
              <a:custGeom>
                <a:avLst/>
                <a:gdLst>
                  <a:gd name="T0" fmla="*/ 25 w 25"/>
                  <a:gd name="T1" fmla="*/ 0 h 16"/>
                  <a:gd name="T2" fmla="*/ 12 w 25"/>
                  <a:gd name="T3" fmla="*/ 6 h 16"/>
                  <a:gd name="T4" fmla="*/ 0 w 25"/>
                  <a:gd name="T5" fmla="*/ 16 h 16"/>
                  <a:gd name="T6" fmla="*/ 0 w 25"/>
                  <a:gd name="T7" fmla="*/ 16 h 16"/>
                  <a:gd name="T8" fmla="*/ 11 w 25"/>
                  <a:gd name="T9" fmla="*/ 12 h 16"/>
                  <a:gd name="T10" fmla="*/ 11 w 25"/>
                  <a:gd name="T11" fmla="*/ 11 h 16"/>
                  <a:gd name="T12" fmla="*/ 13 w 25"/>
                  <a:gd name="T13" fmla="*/ 11 h 16"/>
                  <a:gd name="T14" fmla="*/ 25 w 25"/>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25" y="0"/>
                    </a:moveTo>
                    <a:cubicBezTo>
                      <a:pt x="21" y="2"/>
                      <a:pt x="16" y="4"/>
                      <a:pt x="12" y="6"/>
                    </a:cubicBezTo>
                    <a:cubicBezTo>
                      <a:pt x="8" y="9"/>
                      <a:pt x="4" y="13"/>
                      <a:pt x="0" y="16"/>
                    </a:cubicBezTo>
                    <a:cubicBezTo>
                      <a:pt x="0" y="16"/>
                      <a:pt x="0" y="16"/>
                      <a:pt x="0" y="16"/>
                    </a:cubicBezTo>
                    <a:cubicBezTo>
                      <a:pt x="4" y="14"/>
                      <a:pt x="7" y="13"/>
                      <a:pt x="11" y="12"/>
                    </a:cubicBezTo>
                    <a:cubicBezTo>
                      <a:pt x="11" y="11"/>
                      <a:pt x="11" y="11"/>
                      <a:pt x="11" y="11"/>
                    </a:cubicBezTo>
                    <a:cubicBezTo>
                      <a:pt x="12" y="11"/>
                      <a:pt x="12" y="11"/>
                      <a:pt x="13" y="11"/>
                    </a:cubicBezTo>
                    <a:cubicBezTo>
                      <a:pt x="17" y="7"/>
                      <a:pt x="21" y="4"/>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98" name="Freeform 68">
                <a:extLst>
                  <a:ext uri="{FF2B5EF4-FFF2-40B4-BE49-F238E27FC236}">
                    <a16:creationId xmlns:a16="http://schemas.microsoft.com/office/drawing/2014/main" id="{612ADE58-9691-4D7E-9B2F-FACA498224F8}"/>
                  </a:ext>
                </a:extLst>
              </p:cNvPr>
              <p:cNvSpPr>
                <a:spLocks/>
              </p:cNvSpPr>
              <p:nvPr/>
            </p:nvSpPr>
            <p:spPr bwMode="auto">
              <a:xfrm>
                <a:off x="970" y="1467"/>
                <a:ext cx="57" cy="38"/>
              </a:xfrm>
              <a:custGeom>
                <a:avLst/>
                <a:gdLst>
                  <a:gd name="T0" fmla="*/ 30 w 30"/>
                  <a:gd name="T1" fmla="*/ 0 h 20"/>
                  <a:gd name="T2" fmla="*/ 28 w 30"/>
                  <a:gd name="T3" fmla="*/ 0 h 20"/>
                  <a:gd name="T4" fmla="*/ 28 w 30"/>
                  <a:gd name="T5" fmla="*/ 1 h 20"/>
                  <a:gd name="T6" fmla="*/ 19 w 30"/>
                  <a:gd name="T7" fmla="*/ 5 h 20"/>
                  <a:gd name="T8" fmla="*/ 17 w 30"/>
                  <a:gd name="T9" fmla="*/ 6 h 20"/>
                  <a:gd name="T10" fmla="*/ 15 w 30"/>
                  <a:gd name="T11" fmla="*/ 7 h 20"/>
                  <a:gd name="T12" fmla="*/ 0 w 30"/>
                  <a:gd name="T13" fmla="*/ 20 h 20"/>
                  <a:gd name="T14" fmla="*/ 5 w 30"/>
                  <a:gd name="T15" fmla="*/ 17 h 20"/>
                  <a:gd name="T16" fmla="*/ 12 w 30"/>
                  <a:gd name="T17" fmla="*/ 14 h 20"/>
                  <a:gd name="T18" fmla="*/ 15 w 30"/>
                  <a:gd name="T19" fmla="*/ 12 h 20"/>
                  <a:gd name="T20" fmla="*/ 30 w 30"/>
                  <a:gd name="T2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20">
                    <a:moveTo>
                      <a:pt x="30" y="0"/>
                    </a:moveTo>
                    <a:cubicBezTo>
                      <a:pt x="29" y="0"/>
                      <a:pt x="29" y="0"/>
                      <a:pt x="28" y="0"/>
                    </a:cubicBezTo>
                    <a:cubicBezTo>
                      <a:pt x="28" y="0"/>
                      <a:pt x="28" y="0"/>
                      <a:pt x="28" y="1"/>
                    </a:cubicBezTo>
                    <a:cubicBezTo>
                      <a:pt x="25" y="2"/>
                      <a:pt x="22" y="3"/>
                      <a:pt x="19" y="5"/>
                    </a:cubicBezTo>
                    <a:cubicBezTo>
                      <a:pt x="18" y="5"/>
                      <a:pt x="17" y="6"/>
                      <a:pt x="17" y="6"/>
                    </a:cubicBezTo>
                    <a:cubicBezTo>
                      <a:pt x="16" y="6"/>
                      <a:pt x="16" y="6"/>
                      <a:pt x="15" y="7"/>
                    </a:cubicBezTo>
                    <a:cubicBezTo>
                      <a:pt x="10" y="11"/>
                      <a:pt x="5" y="15"/>
                      <a:pt x="0" y="20"/>
                    </a:cubicBezTo>
                    <a:cubicBezTo>
                      <a:pt x="2" y="19"/>
                      <a:pt x="4" y="18"/>
                      <a:pt x="5" y="17"/>
                    </a:cubicBezTo>
                    <a:cubicBezTo>
                      <a:pt x="7" y="16"/>
                      <a:pt x="10" y="15"/>
                      <a:pt x="12" y="14"/>
                    </a:cubicBezTo>
                    <a:cubicBezTo>
                      <a:pt x="13" y="13"/>
                      <a:pt x="14" y="13"/>
                      <a:pt x="15" y="12"/>
                    </a:cubicBezTo>
                    <a:cubicBezTo>
                      <a:pt x="20" y="8"/>
                      <a:pt x="25" y="4"/>
                      <a:pt x="3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99" name="Freeform 69">
                <a:extLst>
                  <a:ext uri="{FF2B5EF4-FFF2-40B4-BE49-F238E27FC236}">
                    <a16:creationId xmlns:a16="http://schemas.microsoft.com/office/drawing/2014/main" id="{F8BA03B1-DF60-4C44-957D-F58E9D9F001D}"/>
                  </a:ext>
                </a:extLst>
              </p:cNvPr>
              <p:cNvSpPr>
                <a:spLocks/>
              </p:cNvSpPr>
              <p:nvPr/>
            </p:nvSpPr>
            <p:spPr bwMode="auto">
              <a:xfrm>
                <a:off x="922" y="1499"/>
                <a:ext cx="67" cy="50"/>
              </a:xfrm>
              <a:custGeom>
                <a:avLst/>
                <a:gdLst>
                  <a:gd name="T0" fmla="*/ 35 w 35"/>
                  <a:gd name="T1" fmla="*/ 0 h 26"/>
                  <a:gd name="T2" fmla="*/ 33 w 35"/>
                  <a:gd name="T3" fmla="*/ 1 h 26"/>
                  <a:gd name="T4" fmla="*/ 17 w 35"/>
                  <a:gd name="T5" fmla="*/ 10 h 26"/>
                  <a:gd name="T6" fmla="*/ 0 w 35"/>
                  <a:gd name="T7" fmla="*/ 26 h 26"/>
                  <a:gd name="T8" fmla="*/ 17 w 35"/>
                  <a:gd name="T9" fmla="*/ 16 h 26"/>
                  <a:gd name="T10" fmla="*/ 35 w 35"/>
                  <a:gd name="T11" fmla="*/ 0 h 26"/>
                </a:gdLst>
                <a:ahLst/>
                <a:cxnLst>
                  <a:cxn ang="0">
                    <a:pos x="T0" y="T1"/>
                  </a:cxn>
                  <a:cxn ang="0">
                    <a:pos x="T2" y="T3"/>
                  </a:cxn>
                  <a:cxn ang="0">
                    <a:pos x="T4" y="T5"/>
                  </a:cxn>
                  <a:cxn ang="0">
                    <a:pos x="T6" y="T7"/>
                  </a:cxn>
                  <a:cxn ang="0">
                    <a:pos x="T8" y="T9"/>
                  </a:cxn>
                  <a:cxn ang="0">
                    <a:pos x="T10" y="T11"/>
                  </a:cxn>
                </a:cxnLst>
                <a:rect l="0" t="0" r="r" b="b"/>
                <a:pathLst>
                  <a:path w="35" h="26">
                    <a:moveTo>
                      <a:pt x="35" y="0"/>
                    </a:moveTo>
                    <a:cubicBezTo>
                      <a:pt x="34" y="0"/>
                      <a:pt x="34" y="1"/>
                      <a:pt x="33" y="1"/>
                    </a:cubicBezTo>
                    <a:cubicBezTo>
                      <a:pt x="28" y="4"/>
                      <a:pt x="23" y="7"/>
                      <a:pt x="17" y="10"/>
                    </a:cubicBezTo>
                    <a:cubicBezTo>
                      <a:pt x="12" y="15"/>
                      <a:pt x="6" y="20"/>
                      <a:pt x="0" y="26"/>
                    </a:cubicBezTo>
                    <a:cubicBezTo>
                      <a:pt x="6" y="22"/>
                      <a:pt x="12" y="19"/>
                      <a:pt x="17" y="16"/>
                    </a:cubicBezTo>
                    <a:cubicBezTo>
                      <a:pt x="23" y="10"/>
                      <a:pt x="29" y="5"/>
                      <a:pt x="3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0" name="Freeform 70">
                <a:extLst>
                  <a:ext uri="{FF2B5EF4-FFF2-40B4-BE49-F238E27FC236}">
                    <a16:creationId xmlns:a16="http://schemas.microsoft.com/office/drawing/2014/main" id="{475DCD93-472D-48AB-BE9C-E5E0926ADD7A}"/>
                  </a:ext>
                </a:extLst>
              </p:cNvPr>
              <p:cNvSpPr>
                <a:spLocks/>
              </p:cNvSpPr>
              <p:nvPr/>
            </p:nvSpPr>
            <p:spPr bwMode="auto">
              <a:xfrm>
                <a:off x="847" y="1557"/>
                <a:ext cx="79" cy="61"/>
              </a:xfrm>
              <a:custGeom>
                <a:avLst/>
                <a:gdLst>
                  <a:gd name="T0" fmla="*/ 41 w 41"/>
                  <a:gd name="T1" fmla="*/ 0 h 32"/>
                  <a:gd name="T2" fmla="*/ 21 w 41"/>
                  <a:gd name="T3" fmla="*/ 13 h 32"/>
                  <a:gd name="T4" fmla="*/ 0 w 41"/>
                  <a:gd name="T5" fmla="*/ 32 h 32"/>
                  <a:gd name="T6" fmla="*/ 21 w 41"/>
                  <a:gd name="T7" fmla="*/ 19 h 32"/>
                  <a:gd name="T8" fmla="*/ 41 w 41"/>
                  <a:gd name="T9" fmla="*/ 0 h 32"/>
                </a:gdLst>
                <a:ahLst/>
                <a:cxnLst>
                  <a:cxn ang="0">
                    <a:pos x="T0" y="T1"/>
                  </a:cxn>
                  <a:cxn ang="0">
                    <a:pos x="T2" y="T3"/>
                  </a:cxn>
                  <a:cxn ang="0">
                    <a:pos x="T4" y="T5"/>
                  </a:cxn>
                  <a:cxn ang="0">
                    <a:pos x="T6" y="T7"/>
                  </a:cxn>
                  <a:cxn ang="0">
                    <a:pos x="T8" y="T9"/>
                  </a:cxn>
                </a:cxnLst>
                <a:rect l="0" t="0" r="r" b="b"/>
                <a:pathLst>
                  <a:path w="41" h="32">
                    <a:moveTo>
                      <a:pt x="41" y="0"/>
                    </a:moveTo>
                    <a:cubicBezTo>
                      <a:pt x="34" y="4"/>
                      <a:pt x="28" y="8"/>
                      <a:pt x="21" y="13"/>
                    </a:cubicBezTo>
                    <a:cubicBezTo>
                      <a:pt x="14" y="19"/>
                      <a:pt x="7" y="26"/>
                      <a:pt x="0" y="32"/>
                    </a:cubicBezTo>
                    <a:cubicBezTo>
                      <a:pt x="7" y="28"/>
                      <a:pt x="14" y="23"/>
                      <a:pt x="21" y="19"/>
                    </a:cubicBezTo>
                    <a:cubicBezTo>
                      <a:pt x="27" y="12"/>
                      <a:pt x="34" y="6"/>
                      <a:pt x="4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1" name="Freeform 71">
                <a:extLst>
                  <a:ext uri="{FF2B5EF4-FFF2-40B4-BE49-F238E27FC236}">
                    <a16:creationId xmlns:a16="http://schemas.microsoft.com/office/drawing/2014/main" id="{D89CBEB0-69AE-4EB5-A441-C640DCBB3995}"/>
                  </a:ext>
                </a:extLst>
              </p:cNvPr>
              <p:cNvSpPr>
                <a:spLocks/>
              </p:cNvSpPr>
              <p:nvPr/>
            </p:nvSpPr>
            <p:spPr bwMode="auto">
              <a:xfrm>
                <a:off x="736" y="1649"/>
                <a:ext cx="92" cy="85"/>
              </a:xfrm>
              <a:custGeom>
                <a:avLst/>
                <a:gdLst>
                  <a:gd name="T0" fmla="*/ 48 w 48"/>
                  <a:gd name="T1" fmla="*/ 0 h 44"/>
                  <a:gd name="T2" fmla="*/ 38 w 48"/>
                  <a:gd name="T3" fmla="*/ 8 h 44"/>
                  <a:gd name="T4" fmla="*/ 24 w 48"/>
                  <a:gd name="T5" fmla="*/ 18 h 44"/>
                  <a:gd name="T6" fmla="*/ 0 w 48"/>
                  <a:gd name="T7" fmla="*/ 44 h 44"/>
                  <a:gd name="T8" fmla="*/ 23 w 48"/>
                  <a:gd name="T9" fmla="*/ 25 h 44"/>
                  <a:gd name="T10" fmla="*/ 48 w 48"/>
                  <a:gd name="T11" fmla="*/ 0 h 44"/>
                </a:gdLst>
                <a:ahLst/>
                <a:cxnLst>
                  <a:cxn ang="0">
                    <a:pos x="T0" y="T1"/>
                  </a:cxn>
                  <a:cxn ang="0">
                    <a:pos x="T2" y="T3"/>
                  </a:cxn>
                  <a:cxn ang="0">
                    <a:pos x="T4" y="T5"/>
                  </a:cxn>
                  <a:cxn ang="0">
                    <a:pos x="T6" y="T7"/>
                  </a:cxn>
                  <a:cxn ang="0">
                    <a:pos x="T8" y="T9"/>
                  </a:cxn>
                  <a:cxn ang="0">
                    <a:pos x="T10" y="T11"/>
                  </a:cxn>
                </a:cxnLst>
                <a:rect l="0" t="0" r="r" b="b"/>
                <a:pathLst>
                  <a:path w="48" h="44">
                    <a:moveTo>
                      <a:pt x="48" y="0"/>
                    </a:moveTo>
                    <a:cubicBezTo>
                      <a:pt x="45" y="3"/>
                      <a:pt x="41" y="5"/>
                      <a:pt x="38" y="8"/>
                    </a:cubicBezTo>
                    <a:cubicBezTo>
                      <a:pt x="33" y="11"/>
                      <a:pt x="29" y="15"/>
                      <a:pt x="24" y="18"/>
                    </a:cubicBezTo>
                    <a:cubicBezTo>
                      <a:pt x="16" y="27"/>
                      <a:pt x="8" y="35"/>
                      <a:pt x="0" y="44"/>
                    </a:cubicBezTo>
                    <a:cubicBezTo>
                      <a:pt x="8" y="38"/>
                      <a:pt x="15" y="31"/>
                      <a:pt x="23" y="25"/>
                    </a:cubicBezTo>
                    <a:cubicBezTo>
                      <a:pt x="32" y="17"/>
                      <a:pt x="40" y="8"/>
                      <a:pt x="4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2" name="Freeform 72">
                <a:extLst>
                  <a:ext uri="{FF2B5EF4-FFF2-40B4-BE49-F238E27FC236}">
                    <a16:creationId xmlns:a16="http://schemas.microsoft.com/office/drawing/2014/main" id="{58789683-CA0E-4D1A-9046-6DA44C533F0E}"/>
                  </a:ext>
                </a:extLst>
              </p:cNvPr>
              <p:cNvSpPr>
                <a:spLocks/>
              </p:cNvSpPr>
              <p:nvPr/>
            </p:nvSpPr>
            <p:spPr bwMode="auto">
              <a:xfrm>
                <a:off x="592" y="1801"/>
                <a:ext cx="90" cy="92"/>
              </a:xfrm>
              <a:custGeom>
                <a:avLst/>
                <a:gdLst>
                  <a:gd name="T0" fmla="*/ 47 w 47"/>
                  <a:gd name="T1" fmla="*/ 0 h 48"/>
                  <a:gd name="T2" fmla="*/ 19 w 47"/>
                  <a:gd name="T3" fmla="*/ 25 h 48"/>
                  <a:gd name="T4" fmla="*/ 0 w 47"/>
                  <a:gd name="T5" fmla="*/ 47 h 48"/>
                  <a:gd name="T6" fmla="*/ 1 w 47"/>
                  <a:gd name="T7" fmla="*/ 48 h 48"/>
                  <a:gd name="T8" fmla="*/ 17 w 47"/>
                  <a:gd name="T9" fmla="*/ 34 h 48"/>
                  <a:gd name="T10" fmla="*/ 24 w 47"/>
                  <a:gd name="T11" fmla="*/ 26 h 48"/>
                  <a:gd name="T12" fmla="*/ 47 w 47"/>
                  <a:gd name="T13" fmla="*/ 0 h 48"/>
                </a:gdLst>
                <a:ahLst/>
                <a:cxnLst>
                  <a:cxn ang="0">
                    <a:pos x="T0" y="T1"/>
                  </a:cxn>
                  <a:cxn ang="0">
                    <a:pos x="T2" y="T3"/>
                  </a:cxn>
                  <a:cxn ang="0">
                    <a:pos x="T4" y="T5"/>
                  </a:cxn>
                  <a:cxn ang="0">
                    <a:pos x="T6" y="T7"/>
                  </a:cxn>
                  <a:cxn ang="0">
                    <a:pos x="T8" y="T9"/>
                  </a:cxn>
                  <a:cxn ang="0">
                    <a:pos x="T10" y="T11"/>
                  </a:cxn>
                  <a:cxn ang="0">
                    <a:pos x="T12" y="T13"/>
                  </a:cxn>
                </a:cxnLst>
                <a:rect l="0" t="0" r="r" b="b"/>
                <a:pathLst>
                  <a:path w="47" h="48">
                    <a:moveTo>
                      <a:pt x="47" y="0"/>
                    </a:moveTo>
                    <a:cubicBezTo>
                      <a:pt x="38" y="9"/>
                      <a:pt x="28" y="17"/>
                      <a:pt x="19" y="25"/>
                    </a:cubicBezTo>
                    <a:cubicBezTo>
                      <a:pt x="13" y="33"/>
                      <a:pt x="6" y="40"/>
                      <a:pt x="0" y="47"/>
                    </a:cubicBezTo>
                    <a:cubicBezTo>
                      <a:pt x="0" y="48"/>
                      <a:pt x="1" y="48"/>
                      <a:pt x="1" y="48"/>
                    </a:cubicBezTo>
                    <a:cubicBezTo>
                      <a:pt x="6" y="44"/>
                      <a:pt x="12" y="39"/>
                      <a:pt x="17" y="34"/>
                    </a:cubicBezTo>
                    <a:cubicBezTo>
                      <a:pt x="19" y="31"/>
                      <a:pt x="22" y="29"/>
                      <a:pt x="24" y="26"/>
                    </a:cubicBezTo>
                    <a:cubicBezTo>
                      <a:pt x="31" y="18"/>
                      <a:pt x="39" y="9"/>
                      <a:pt x="4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3" name="Freeform 73">
                <a:extLst>
                  <a:ext uri="{FF2B5EF4-FFF2-40B4-BE49-F238E27FC236}">
                    <a16:creationId xmlns:a16="http://schemas.microsoft.com/office/drawing/2014/main" id="{BEA3CBCE-0361-434E-B1F0-31DCC9474201}"/>
                  </a:ext>
                </a:extLst>
              </p:cNvPr>
              <p:cNvSpPr>
                <a:spLocks noEditPoints="1"/>
              </p:cNvSpPr>
              <p:nvPr/>
            </p:nvSpPr>
            <p:spPr bwMode="auto">
              <a:xfrm>
                <a:off x="3367" y="1446"/>
                <a:ext cx="1109" cy="943"/>
              </a:xfrm>
              <a:custGeom>
                <a:avLst/>
                <a:gdLst>
                  <a:gd name="T0" fmla="*/ 561 w 579"/>
                  <a:gd name="T1" fmla="*/ 487 h 491"/>
                  <a:gd name="T2" fmla="*/ 573 w 579"/>
                  <a:gd name="T3" fmla="*/ 491 h 491"/>
                  <a:gd name="T4" fmla="*/ 571 w 579"/>
                  <a:gd name="T5" fmla="*/ 486 h 491"/>
                  <a:gd name="T6" fmla="*/ 513 w 579"/>
                  <a:gd name="T7" fmla="*/ 469 h 491"/>
                  <a:gd name="T8" fmla="*/ 560 w 579"/>
                  <a:gd name="T9" fmla="*/ 483 h 491"/>
                  <a:gd name="T10" fmla="*/ 481 w 579"/>
                  <a:gd name="T11" fmla="*/ 448 h 491"/>
                  <a:gd name="T12" fmla="*/ 504 w 579"/>
                  <a:gd name="T13" fmla="*/ 465 h 491"/>
                  <a:gd name="T14" fmla="*/ 481 w 579"/>
                  <a:gd name="T15" fmla="*/ 448 h 491"/>
                  <a:gd name="T16" fmla="*/ 440 w 579"/>
                  <a:gd name="T17" fmla="*/ 427 h 491"/>
                  <a:gd name="T18" fmla="*/ 473 w 579"/>
                  <a:gd name="T19" fmla="*/ 444 h 491"/>
                  <a:gd name="T20" fmla="*/ 416 w 579"/>
                  <a:gd name="T21" fmla="*/ 406 h 491"/>
                  <a:gd name="T22" fmla="*/ 433 w 579"/>
                  <a:gd name="T23" fmla="*/ 423 h 491"/>
                  <a:gd name="T24" fmla="*/ 416 w 579"/>
                  <a:gd name="T25" fmla="*/ 406 h 491"/>
                  <a:gd name="T26" fmla="*/ 382 w 579"/>
                  <a:gd name="T27" fmla="*/ 384 h 491"/>
                  <a:gd name="T28" fmla="*/ 410 w 579"/>
                  <a:gd name="T29" fmla="*/ 401 h 491"/>
                  <a:gd name="T30" fmla="*/ 363 w 579"/>
                  <a:gd name="T31" fmla="*/ 362 h 491"/>
                  <a:gd name="T32" fmla="*/ 377 w 579"/>
                  <a:gd name="T33" fmla="*/ 379 h 491"/>
                  <a:gd name="T34" fmla="*/ 363 w 579"/>
                  <a:gd name="T35" fmla="*/ 362 h 491"/>
                  <a:gd name="T36" fmla="*/ 333 w 579"/>
                  <a:gd name="T37" fmla="*/ 340 h 491"/>
                  <a:gd name="T38" fmla="*/ 357 w 579"/>
                  <a:gd name="T39" fmla="*/ 357 h 491"/>
                  <a:gd name="T40" fmla="*/ 315 w 579"/>
                  <a:gd name="T41" fmla="*/ 318 h 491"/>
                  <a:gd name="T42" fmla="*/ 328 w 579"/>
                  <a:gd name="T43" fmla="*/ 336 h 491"/>
                  <a:gd name="T44" fmla="*/ 315 w 579"/>
                  <a:gd name="T45" fmla="*/ 318 h 491"/>
                  <a:gd name="T46" fmla="*/ 287 w 579"/>
                  <a:gd name="T47" fmla="*/ 297 h 491"/>
                  <a:gd name="T48" fmla="*/ 310 w 579"/>
                  <a:gd name="T49" fmla="*/ 314 h 491"/>
                  <a:gd name="T50" fmla="*/ 292 w 579"/>
                  <a:gd name="T51" fmla="*/ 297 h 491"/>
                  <a:gd name="T52" fmla="*/ 283 w 579"/>
                  <a:gd name="T53" fmla="*/ 292 h 491"/>
                  <a:gd name="T54" fmla="*/ 271 w 579"/>
                  <a:gd name="T55" fmla="*/ 275 h 491"/>
                  <a:gd name="T56" fmla="*/ 244 w 579"/>
                  <a:gd name="T57" fmla="*/ 253 h 491"/>
                  <a:gd name="T58" fmla="*/ 265 w 579"/>
                  <a:gd name="T59" fmla="*/ 270 h 491"/>
                  <a:gd name="T60" fmla="*/ 250 w 579"/>
                  <a:gd name="T61" fmla="*/ 253 h 491"/>
                  <a:gd name="T62" fmla="*/ 224 w 579"/>
                  <a:gd name="T63" fmla="*/ 231 h 491"/>
                  <a:gd name="T64" fmla="*/ 245 w 579"/>
                  <a:gd name="T65" fmla="*/ 248 h 491"/>
                  <a:gd name="T66" fmla="*/ 224 w 579"/>
                  <a:gd name="T67" fmla="*/ 231 h 491"/>
                  <a:gd name="T68" fmla="*/ 100 w 579"/>
                  <a:gd name="T69" fmla="*/ 100 h 491"/>
                  <a:gd name="T70" fmla="*/ 219 w 579"/>
                  <a:gd name="T71" fmla="*/ 226 h 491"/>
                  <a:gd name="T72" fmla="*/ 185 w 579"/>
                  <a:gd name="T73" fmla="*/ 184 h 491"/>
                  <a:gd name="T74" fmla="*/ 4 w 579"/>
                  <a:gd name="T75" fmla="*/ 0 h 491"/>
                  <a:gd name="T76" fmla="*/ 95 w 579"/>
                  <a:gd name="T77" fmla="*/ 94 h 491"/>
                  <a:gd name="T78" fmla="*/ 4 w 579"/>
                  <a:gd name="T79" fmla="*/ 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79" h="491">
                    <a:moveTo>
                      <a:pt x="571" y="486"/>
                    </a:moveTo>
                    <a:cubicBezTo>
                      <a:pt x="568" y="487"/>
                      <a:pt x="565" y="487"/>
                      <a:pt x="561" y="487"/>
                    </a:cubicBezTo>
                    <a:cubicBezTo>
                      <a:pt x="562" y="488"/>
                      <a:pt x="562" y="488"/>
                      <a:pt x="563" y="488"/>
                    </a:cubicBezTo>
                    <a:cubicBezTo>
                      <a:pt x="566" y="489"/>
                      <a:pt x="570" y="490"/>
                      <a:pt x="573" y="491"/>
                    </a:cubicBezTo>
                    <a:cubicBezTo>
                      <a:pt x="575" y="490"/>
                      <a:pt x="577" y="490"/>
                      <a:pt x="579" y="489"/>
                    </a:cubicBezTo>
                    <a:cubicBezTo>
                      <a:pt x="577" y="488"/>
                      <a:pt x="574" y="487"/>
                      <a:pt x="571" y="486"/>
                    </a:cubicBezTo>
                    <a:moveTo>
                      <a:pt x="521" y="468"/>
                    </a:moveTo>
                    <a:cubicBezTo>
                      <a:pt x="518" y="468"/>
                      <a:pt x="516" y="468"/>
                      <a:pt x="513" y="469"/>
                    </a:cubicBezTo>
                    <a:cubicBezTo>
                      <a:pt x="525" y="474"/>
                      <a:pt x="538" y="479"/>
                      <a:pt x="550" y="484"/>
                    </a:cubicBezTo>
                    <a:cubicBezTo>
                      <a:pt x="553" y="484"/>
                      <a:pt x="557" y="483"/>
                      <a:pt x="560" y="483"/>
                    </a:cubicBezTo>
                    <a:cubicBezTo>
                      <a:pt x="547" y="479"/>
                      <a:pt x="534" y="474"/>
                      <a:pt x="521" y="468"/>
                    </a:cubicBezTo>
                    <a:moveTo>
                      <a:pt x="481" y="448"/>
                    </a:moveTo>
                    <a:cubicBezTo>
                      <a:pt x="479" y="448"/>
                      <a:pt x="476" y="448"/>
                      <a:pt x="474" y="448"/>
                    </a:cubicBezTo>
                    <a:cubicBezTo>
                      <a:pt x="484" y="454"/>
                      <a:pt x="494" y="460"/>
                      <a:pt x="504" y="465"/>
                    </a:cubicBezTo>
                    <a:cubicBezTo>
                      <a:pt x="507" y="464"/>
                      <a:pt x="509" y="464"/>
                      <a:pt x="512" y="464"/>
                    </a:cubicBezTo>
                    <a:cubicBezTo>
                      <a:pt x="502" y="459"/>
                      <a:pt x="491" y="454"/>
                      <a:pt x="481" y="448"/>
                    </a:cubicBezTo>
                    <a:moveTo>
                      <a:pt x="447" y="427"/>
                    </a:moveTo>
                    <a:cubicBezTo>
                      <a:pt x="445" y="427"/>
                      <a:pt x="442" y="427"/>
                      <a:pt x="440" y="427"/>
                    </a:cubicBezTo>
                    <a:cubicBezTo>
                      <a:pt x="449" y="433"/>
                      <a:pt x="457" y="439"/>
                      <a:pt x="466" y="444"/>
                    </a:cubicBezTo>
                    <a:cubicBezTo>
                      <a:pt x="469" y="444"/>
                      <a:pt x="471" y="444"/>
                      <a:pt x="473" y="444"/>
                    </a:cubicBezTo>
                    <a:cubicBezTo>
                      <a:pt x="464" y="438"/>
                      <a:pt x="456" y="433"/>
                      <a:pt x="447" y="427"/>
                    </a:cubicBezTo>
                    <a:moveTo>
                      <a:pt x="416" y="406"/>
                    </a:moveTo>
                    <a:cubicBezTo>
                      <a:pt x="414" y="406"/>
                      <a:pt x="412" y="406"/>
                      <a:pt x="410" y="406"/>
                    </a:cubicBezTo>
                    <a:cubicBezTo>
                      <a:pt x="418" y="412"/>
                      <a:pt x="426" y="417"/>
                      <a:pt x="433" y="423"/>
                    </a:cubicBezTo>
                    <a:cubicBezTo>
                      <a:pt x="436" y="423"/>
                      <a:pt x="438" y="423"/>
                      <a:pt x="440" y="422"/>
                    </a:cubicBezTo>
                    <a:cubicBezTo>
                      <a:pt x="432" y="417"/>
                      <a:pt x="424" y="411"/>
                      <a:pt x="416" y="406"/>
                    </a:cubicBezTo>
                    <a:moveTo>
                      <a:pt x="389" y="384"/>
                    </a:moveTo>
                    <a:cubicBezTo>
                      <a:pt x="387" y="384"/>
                      <a:pt x="385" y="384"/>
                      <a:pt x="382" y="384"/>
                    </a:cubicBezTo>
                    <a:cubicBezTo>
                      <a:pt x="390" y="390"/>
                      <a:pt x="397" y="396"/>
                      <a:pt x="404" y="401"/>
                    </a:cubicBezTo>
                    <a:cubicBezTo>
                      <a:pt x="406" y="401"/>
                      <a:pt x="408" y="401"/>
                      <a:pt x="410" y="401"/>
                    </a:cubicBezTo>
                    <a:cubicBezTo>
                      <a:pt x="403" y="395"/>
                      <a:pt x="396" y="390"/>
                      <a:pt x="389" y="384"/>
                    </a:cubicBezTo>
                    <a:moveTo>
                      <a:pt x="363" y="362"/>
                    </a:moveTo>
                    <a:cubicBezTo>
                      <a:pt x="361" y="362"/>
                      <a:pt x="359" y="362"/>
                      <a:pt x="357" y="362"/>
                    </a:cubicBezTo>
                    <a:cubicBezTo>
                      <a:pt x="364" y="368"/>
                      <a:pt x="370" y="374"/>
                      <a:pt x="377" y="379"/>
                    </a:cubicBezTo>
                    <a:cubicBezTo>
                      <a:pt x="379" y="379"/>
                      <a:pt x="381" y="379"/>
                      <a:pt x="383" y="379"/>
                    </a:cubicBezTo>
                    <a:cubicBezTo>
                      <a:pt x="376" y="374"/>
                      <a:pt x="369" y="368"/>
                      <a:pt x="363" y="362"/>
                    </a:cubicBezTo>
                    <a:moveTo>
                      <a:pt x="338" y="340"/>
                    </a:moveTo>
                    <a:cubicBezTo>
                      <a:pt x="337" y="340"/>
                      <a:pt x="335" y="340"/>
                      <a:pt x="333" y="340"/>
                    </a:cubicBezTo>
                    <a:cubicBezTo>
                      <a:pt x="339" y="346"/>
                      <a:pt x="345" y="352"/>
                      <a:pt x="352" y="358"/>
                    </a:cubicBezTo>
                    <a:cubicBezTo>
                      <a:pt x="354" y="358"/>
                      <a:pt x="356" y="358"/>
                      <a:pt x="357" y="357"/>
                    </a:cubicBezTo>
                    <a:cubicBezTo>
                      <a:pt x="351" y="352"/>
                      <a:pt x="345" y="346"/>
                      <a:pt x="338" y="340"/>
                    </a:cubicBezTo>
                    <a:moveTo>
                      <a:pt x="315" y="318"/>
                    </a:moveTo>
                    <a:cubicBezTo>
                      <a:pt x="313" y="318"/>
                      <a:pt x="311" y="318"/>
                      <a:pt x="310" y="318"/>
                    </a:cubicBezTo>
                    <a:cubicBezTo>
                      <a:pt x="316" y="324"/>
                      <a:pt x="322" y="330"/>
                      <a:pt x="328" y="336"/>
                    </a:cubicBezTo>
                    <a:cubicBezTo>
                      <a:pt x="330" y="336"/>
                      <a:pt x="331" y="336"/>
                      <a:pt x="333" y="336"/>
                    </a:cubicBezTo>
                    <a:cubicBezTo>
                      <a:pt x="327" y="330"/>
                      <a:pt x="321" y="324"/>
                      <a:pt x="315" y="318"/>
                    </a:cubicBezTo>
                    <a:moveTo>
                      <a:pt x="292" y="297"/>
                    </a:moveTo>
                    <a:cubicBezTo>
                      <a:pt x="291" y="297"/>
                      <a:pt x="289" y="297"/>
                      <a:pt x="287" y="297"/>
                    </a:cubicBezTo>
                    <a:cubicBezTo>
                      <a:pt x="293" y="302"/>
                      <a:pt x="299" y="308"/>
                      <a:pt x="305" y="314"/>
                    </a:cubicBezTo>
                    <a:cubicBezTo>
                      <a:pt x="307" y="314"/>
                      <a:pt x="308" y="314"/>
                      <a:pt x="310" y="314"/>
                    </a:cubicBezTo>
                    <a:cubicBezTo>
                      <a:pt x="304" y="308"/>
                      <a:pt x="299" y="302"/>
                      <a:pt x="293" y="297"/>
                    </a:cubicBezTo>
                    <a:cubicBezTo>
                      <a:pt x="293" y="297"/>
                      <a:pt x="292" y="297"/>
                      <a:pt x="292" y="297"/>
                    </a:cubicBezTo>
                    <a:moveTo>
                      <a:pt x="266" y="275"/>
                    </a:moveTo>
                    <a:cubicBezTo>
                      <a:pt x="271" y="280"/>
                      <a:pt x="277" y="286"/>
                      <a:pt x="283" y="292"/>
                    </a:cubicBezTo>
                    <a:cubicBezTo>
                      <a:pt x="284" y="292"/>
                      <a:pt x="286" y="292"/>
                      <a:pt x="288" y="292"/>
                    </a:cubicBezTo>
                    <a:cubicBezTo>
                      <a:pt x="282" y="286"/>
                      <a:pt x="277" y="280"/>
                      <a:pt x="271" y="275"/>
                    </a:cubicBezTo>
                    <a:cubicBezTo>
                      <a:pt x="269" y="275"/>
                      <a:pt x="267" y="275"/>
                      <a:pt x="266" y="275"/>
                    </a:cubicBezTo>
                    <a:moveTo>
                      <a:pt x="244" y="253"/>
                    </a:moveTo>
                    <a:cubicBezTo>
                      <a:pt x="250" y="258"/>
                      <a:pt x="255" y="264"/>
                      <a:pt x="261" y="270"/>
                    </a:cubicBezTo>
                    <a:cubicBezTo>
                      <a:pt x="262" y="270"/>
                      <a:pt x="264" y="270"/>
                      <a:pt x="265" y="270"/>
                    </a:cubicBezTo>
                    <a:cubicBezTo>
                      <a:pt x="266" y="270"/>
                      <a:pt x="266" y="270"/>
                      <a:pt x="267" y="270"/>
                    </a:cubicBezTo>
                    <a:cubicBezTo>
                      <a:pt x="261" y="264"/>
                      <a:pt x="256" y="258"/>
                      <a:pt x="250" y="253"/>
                    </a:cubicBezTo>
                    <a:cubicBezTo>
                      <a:pt x="248" y="253"/>
                      <a:pt x="246" y="253"/>
                      <a:pt x="244" y="253"/>
                    </a:cubicBezTo>
                    <a:moveTo>
                      <a:pt x="224" y="231"/>
                    </a:moveTo>
                    <a:cubicBezTo>
                      <a:pt x="229" y="236"/>
                      <a:pt x="234" y="242"/>
                      <a:pt x="240" y="248"/>
                    </a:cubicBezTo>
                    <a:cubicBezTo>
                      <a:pt x="242" y="248"/>
                      <a:pt x="244" y="248"/>
                      <a:pt x="245" y="248"/>
                    </a:cubicBezTo>
                    <a:cubicBezTo>
                      <a:pt x="240" y="242"/>
                      <a:pt x="235" y="237"/>
                      <a:pt x="229" y="231"/>
                    </a:cubicBezTo>
                    <a:cubicBezTo>
                      <a:pt x="227" y="231"/>
                      <a:pt x="226" y="231"/>
                      <a:pt x="224" y="231"/>
                    </a:cubicBezTo>
                    <a:moveTo>
                      <a:pt x="104" y="98"/>
                    </a:moveTo>
                    <a:cubicBezTo>
                      <a:pt x="103" y="99"/>
                      <a:pt x="102" y="99"/>
                      <a:pt x="100" y="100"/>
                    </a:cubicBezTo>
                    <a:cubicBezTo>
                      <a:pt x="128" y="129"/>
                      <a:pt x="156" y="158"/>
                      <a:pt x="183" y="187"/>
                    </a:cubicBezTo>
                    <a:cubicBezTo>
                      <a:pt x="195" y="200"/>
                      <a:pt x="207" y="213"/>
                      <a:pt x="219" y="226"/>
                    </a:cubicBezTo>
                    <a:cubicBezTo>
                      <a:pt x="221" y="226"/>
                      <a:pt x="223" y="226"/>
                      <a:pt x="225" y="226"/>
                    </a:cubicBezTo>
                    <a:cubicBezTo>
                      <a:pt x="212" y="212"/>
                      <a:pt x="199" y="198"/>
                      <a:pt x="185" y="184"/>
                    </a:cubicBezTo>
                    <a:cubicBezTo>
                      <a:pt x="159" y="156"/>
                      <a:pt x="132" y="127"/>
                      <a:pt x="104" y="98"/>
                    </a:cubicBezTo>
                    <a:moveTo>
                      <a:pt x="4" y="0"/>
                    </a:moveTo>
                    <a:cubicBezTo>
                      <a:pt x="3" y="1"/>
                      <a:pt x="1" y="1"/>
                      <a:pt x="0" y="2"/>
                    </a:cubicBezTo>
                    <a:cubicBezTo>
                      <a:pt x="33" y="32"/>
                      <a:pt x="64" y="63"/>
                      <a:pt x="95" y="94"/>
                    </a:cubicBezTo>
                    <a:cubicBezTo>
                      <a:pt x="96" y="93"/>
                      <a:pt x="97" y="93"/>
                      <a:pt x="98" y="92"/>
                    </a:cubicBezTo>
                    <a:cubicBezTo>
                      <a:pt x="68" y="61"/>
                      <a:pt x="37" y="3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4" name="Freeform 74">
                <a:extLst>
                  <a:ext uri="{FF2B5EF4-FFF2-40B4-BE49-F238E27FC236}">
                    <a16:creationId xmlns:a16="http://schemas.microsoft.com/office/drawing/2014/main" id="{BA53CCC7-B32A-4947-A882-525E67AC0E69}"/>
                  </a:ext>
                </a:extLst>
              </p:cNvPr>
              <p:cNvSpPr>
                <a:spLocks/>
              </p:cNvSpPr>
              <p:nvPr/>
            </p:nvSpPr>
            <p:spPr bwMode="auto">
              <a:xfrm>
                <a:off x="3786" y="1880"/>
                <a:ext cx="19" cy="9"/>
              </a:xfrm>
              <a:custGeom>
                <a:avLst/>
                <a:gdLst>
                  <a:gd name="T0" fmla="*/ 0 w 10"/>
                  <a:gd name="T1" fmla="*/ 0 h 5"/>
                  <a:gd name="T2" fmla="*/ 5 w 10"/>
                  <a:gd name="T3" fmla="*/ 5 h 5"/>
                  <a:gd name="T4" fmla="*/ 10 w 10"/>
                  <a:gd name="T5" fmla="*/ 5 h 5"/>
                  <a:gd name="T6" fmla="*/ 6 w 10"/>
                  <a:gd name="T7" fmla="*/ 0 h 5"/>
                  <a:gd name="T8" fmla="*/ 0 w 10"/>
                  <a:gd name="T9" fmla="*/ 0 h 5"/>
                </a:gdLst>
                <a:ahLst/>
                <a:cxnLst>
                  <a:cxn ang="0">
                    <a:pos x="T0" y="T1"/>
                  </a:cxn>
                  <a:cxn ang="0">
                    <a:pos x="T2" y="T3"/>
                  </a:cxn>
                  <a:cxn ang="0">
                    <a:pos x="T4" y="T5"/>
                  </a:cxn>
                  <a:cxn ang="0">
                    <a:pos x="T6" y="T7"/>
                  </a:cxn>
                  <a:cxn ang="0">
                    <a:pos x="T8" y="T9"/>
                  </a:cxn>
                </a:cxnLst>
                <a:rect l="0" t="0" r="r" b="b"/>
                <a:pathLst>
                  <a:path w="10" h="5">
                    <a:moveTo>
                      <a:pt x="0" y="0"/>
                    </a:moveTo>
                    <a:cubicBezTo>
                      <a:pt x="2" y="1"/>
                      <a:pt x="3" y="3"/>
                      <a:pt x="5" y="5"/>
                    </a:cubicBezTo>
                    <a:cubicBezTo>
                      <a:pt x="7" y="5"/>
                      <a:pt x="8" y="5"/>
                      <a:pt x="10" y="5"/>
                    </a:cubicBezTo>
                    <a:cubicBezTo>
                      <a:pt x="9" y="3"/>
                      <a:pt x="7" y="2"/>
                      <a:pt x="6" y="0"/>
                    </a:cubicBezTo>
                    <a:cubicBezTo>
                      <a:pt x="4" y="0"/>
                      <a:pt x="2"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5" name="Freeform 75">
                <a:extLst>
                  <a:ext uri="{FF2B5EF4-FFF2-40B4-BE49-F238E27FC236}">
                    <a16:creationId xmlns:a16="http://schemas.microsoft.com/office/drawing/2014/main" id="{39739E2A-02A2-4BA5-B9D5-F7296000B28F}"/>
                  </a:ext>
                </a:extLst>
              </p:cNvPr>
              <p:cNvSpPr>
                <a:spLocks/>
              </p:cNvSpPr>
              <p:nvPr/>
            </p:nvSpPr>
            <p:spPr bwMode="auto">
              <a:xfrm>
                <a:off x="3827" y="1922"/>
                <a:ext cx="19" cy="9"/>
              </a:xfrm>
              <a:custGeom>
                <a:avLst/>
                <a:gdLst>
                  <a:gd name="T0" fmla="*/ 0 w 10"/>
                  <a:gd name="T1" fmla="*/ 0 h 5"/>
                  <a:gd name="T2" fmla="*/ 4 w 10"/>
                  <a:gd name="T3" fmla="*/ 5 h 5"/>
                  <a:gd name="T4" fmla="*/ 10 w 10"/>
                  <a:gd name="T5" fmla="*/ 5 h 5"/>
                  <a:gd name="T6" fmla="*/ 5 w 10"/>
                  <a:gd name="T7" fmla="*/ 0 h 5"/>
                  <a:gd name="T8" fmla="*/ 0 w 10"/>
                  <a:gd name="T9" fmla="*/ 0 h 5"/>
                </a:gdLst>
                <a:ahLst/>
                <a:cxnLst>
                  <a:cxn ang="0">
                    <a:pos x="T0" y="T1"/>
                  </a:cxn>
                  <a:cxn ang="0">
                    <a:pos x="T2" y="T3"/>
                  </a:cxn>
                  <a:cxn ang="0">
                    <a:pos x="T4" y="T5"/>
                  </a:cxn>
                  <a:cxn ang="0">
                    <a:pos x="T6" y="T7"/>
                  </a:cxn>
                  <a:cxn ang="0">
                    <a:pos x="T8" y="T9"/>
                  </a:cxn>
                </a:cxnLst>
                <a:rect l="0" t="0" r="r" b="b"/>
                <a:pathLst>
                  <a:path w="10" h="5">
                    <a:moveTo>
                      <a:pt x="0" y="0"/>
                    </a:moveTo>
                    <a:cubicBezTo>
                      <a:pt x="1" y="1"/>
                      <a:pt x="3" y="3"/>
                      <a:pt x="4" y="5"/>
                    </a:cubicBezTo>
                    <a:cubicBezTo>
                      <a:pt x="6" y="5"/>
                      <a:pt x="8" y="5"/>
                      <a:pt x="10" y="5"/>
                    </a:cubicBezTo>
                    <a:cubicBezTo>
                      <a:pt x="9" y="3"/>
                      <a:pt x="7" y="2"/>
                      <a:pt x="5" y="0"/>
                    </a:cubicBezTo>
                    <a:cubicBezTo>
                      <a:pt x="4" y="0"/>
                      <a:pt x="2"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6" name="Freeform 76">
                <a:extLst>
                  <a:ext uri="{FF2B5EF4-FFF2-40B4-BE49-F238E27FC236}">
                    <a16:creationId xmlns:a16="http://schemas.microsoft.com/office/drawing/2014/main" id="{2A4BF4CB-CF2B-4328-9F48-AA5B5A88C345}"/>
                  </a:ext>
                </a:extLst>
              </p:cNvPr>
              <p:cNvSpPr>
                <a:spLocks/>
              </p:cNvSpPr>
              <p:nvPr/>
            </p:nvSpPr>
            <p:spPr bwMode="auto">
              <a:xfrm>
                <a:off x="3867" y="1964"/>
                <a:ext cx="19" cy="10"/>
              </a:xfrm>
              <a:custGeom>
                <a:avLst/>
                <a:gdLst>
                  <a:gd name="T0" fmla="*/ 4 w 10"/>
                  <a:gd name="T1" fmla="*/ 0 h 5"/>
                  <a:gd name="T2" fmla="*/ 0 w 10"/>
                  <a:gd name="T3" fmla="*/ 0 h 5"/>
                  <a:gd name="T4" fmla="*/ 5 w 10"/>
                  <a:gd name="T5" fmla="*/ 5 h 5"/>
                  <a:gd name="T6" fmla="*/ 10 w 10"/>
                  <a:gd name="T7" fmla="*/ 5 h 5"/>
                  <a:gd name="T8" fmla="*/ 6 w 10"/>
                  <a:gd name="T9" fmla="*/ 0 h 5"/>
                  <a:gd name="T10" fmla="*/ 4 w 10"/>
                  <a:gd name="T11" fmla="*/ 0 h 5"/>
                </a:gdLst>
                <a:ahLst/>
                <a:cxnLst>
                  <a:cxn ang="0">
                    <a:pos x="T0" y="T1"/>
                  </a:cxn>
                  <a:cxn ang="0">
                    <a:pos x="T2" y="T3"/>
                  </a:cxn>
                  <a:cxn ang="0">
                    <a:pos x="T4" y="T5"/>
                  </a:cxn>
                  <a:cxn ang="0">
                    <a:pos x="T6" y="T7"/>
                  </a:cxn>
                  <a:cxn ang="0">
                    <a:pos x="T8" y="T9"/>
                  </a:cxn>
                  <a:cxn ang="0">
                    <a:pos x="T10" y="T11"/>
                  </a:cxn>
                </a:cxnLst>
                <a:rect l="0" t="0" r="r" b="b"/>
                <a:pathLst>
                  <a:path w="10" h="5">
                    <a:moveTo>
                      <a:pt x="4" y="0"/>
                    </a:moveTo>
                    <a:cubicBezTo>
                      <a:pt x="3" y="0"/>
                      <a:pt x="1" y="0"/>
                      <a:pt x="0" y="0"/>
                    </a:cubicBezTo>
                    <a:cubicBezTo>
                      <a:pt x="1" y="1"/>
                      <a:pt x="3" y="3"/>
                      <a:pt x="5" y="5"/>
                    </a:cubicBezTo>
                    <a:cubicBezTo>
                      <a:pt x="6" y="5"/>
                      <a:pt x="8" y="5"/>
                      <a:pt x="10" y="5"/>
                    </a:cubicBezTo>
                    <a:cubicBezTo>
                      <a:pt x="9" y="3"/>
                      <a:pt x="7" y="1"/>
                      <a:pt x="6" y="0"/>
                    </a:cubicBezTo>
                    <a:cubicBezTo>
                      <a:pt x="5"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7" name="Freeform 77">
                <a:extLst>
                  <a:ext uri="{FF2B5EF4-FFF2-40B4-BE49-F238E27FC236}">
                    <a16:creationId xmlns:a16="http://schemas.microsoft.com/office/drawing/2014/main" id="{E0F9591E-F051-4FE7-8BA3-5ED0208F615A}"/>
                  </a:ext>
                </a:extLst>
              </p:cNvPr>
              <p:cNvSpPr>
                <a:spLocks/>
              </p:cNvSpPr>
              <p:nvPr/>
            </p:nvSpPr>
            <p:spPr bwMode="auto">
              <a:xfrm>
                <a:off x="3909" y="2006"/>
                <a:ext cx="19" cy="10"/>
              </a:xfrm>
              <a:custGeom>
                <a:avLst/>
                <a:gdLst>
                  <a:gd name="T0" fmla="*/ 5 w 10"/>
                  <a:gd name="T1" fmla="*/ 0 h 5"/>
                  <a:gd name="T2" fmla="*/ 0 w 10"/>
                  <a:gd name="T3" fmla="*/ 0 h 5"/>
                  <a:gd name="T4" fmla="*/ 4 w 10"/>
                  <a:gd name="T5" fmla="*/ 5 h 5"/>
                  <a:gd name="T6" fmla="*/ 9 w 10"/>
                  <a:gd name="T7" fmla="*/ 5 h 5"/>
                  <a:gd name="T8" fmla="*/ 10 w 10"/>
                  <a:gd name="T9" fmla="*/ 5 h 5"/>
                  <a:gd name="T10" fmla="*/ 5 w 10"/>
                  <a:gd name="T11" fmla="*/ 0 h 5"/>
                </a:gdLst>
                <a:ahLst/>
                <a:cxnLst>
                  <a:cxn ang="0">
                    <a:pos x="T0" y="T1"/>
                  </a:cxn>
                  <a:cxn ang="0">
                    <a:pos x="T2" y="T3"/>
                  </a:cxn>
                  <a:cxn ang="0">
                    <a:pos x="T4" y="T5"/>
                  </a:cxn>
                  <a:cxn ang="0">
                    <a:pos x="T6" y="T7"/>
                  </a:cxn>
                  <a:cxn ang="0">
                    <a:pos x="T8" y="T9"/>
                  </a:cxn>
                  <a:cxn ang="0">
                    <a:pos x="T10" y="T11"/>
                  </a:cxn>
                </a:cxnLst>
                <a:rect l="0" t="0" r="r" b="b"/>
                <a:pathLst>
                  <a:path w="10" h="5">
                    <a:moveTo>
                      <a:pt x="5" y="0"/>
                    </a:moveTo>
                    <a:cubicBezTo>
                      <a:pt x="3" y="0"/>
                      <a:pt x="1" y="0"/>
                      <a:pt x="0" y="0"/>
                    </a:cubicBezTo>
                    <a:cubicBezTo>
                      <a:pt x="1" y="1"/>
                      <a:pt x="3" y="3"/>
                      <a:pt x="4" y="5"/>
                    </a:cubicBezTo>
                    <a:cubicBezTo>
                      <a:pt x="6" y="5"/>
                      <a:pt x="8" y="5"/>
                      <a:pt x="9" y="5"/>
                    </a:cubicBezTo>
                    <a:cubicBezTo>
                      <a:pt x="9" y="5"/>
                      <a:pt x="10" y="5"/>
                      <a:pt x="10" y="5"/>
                    </a:cubicBezTo>
                    <a:cubicBezTo>
                      <a:pt x="8" y="3"/>
                      <a:pt x="7"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8" name="Freeform 78">
                <a:extLst>
                  <a:ext uri="{FF2B5EF4-FFF2-40B4-BE49-F238E27FC236}">
                    <a16:creationId xmlns:a16="http://schemas.microsoft.com/office/drawing/2014/main" id="{644DC20D-5272-44DE-B73E-05F415DA3AE7}"/>
                  </a:ext>
                </a:extLst>
              </p:cNvPr>
              <p:cNvSpPr>
                <a:spLocks/>
              </p:cNvSpPr>
              <p:nvPr/>
            </p:nvSpPr>
            <p:spPr bwMode="auto">
              <a:xfrm>
                <a:off x="3951" y="2049"/>
                <a:ext cx="19" cy="7"/>
              </a:xfrm>
              <a:custGeom>
                <a:avLst/>
                <a:gdLst>
                  <a:gd name="T0" fmla="*/ 5 w 10"/>
                  <a:gd name="T1" fmla="*/ 0 h 4"/>
                  <a:gd name="T2" fmla="*/ 0 w 10"/>
                  <a:gd name="T3" fmla="*/ 0 h 4"/>
                  <a:gd name="T4" fmla="*/ 5 w 10"/>
                  <a:gd name="T5" fmla="*/ 4 h 4"/>
                  <a:gd name="T6" fmla="*/ 10 w 10"/>
                  <a:gd name="T7" fmla="*/ 4 h 4"/>
                  <a:gd name="T8" fmla="*/ 5 w 10"/>
                  <a:gd name="T9" fmla="*/ 0 h 4"/>
                </a:gdLst>
                <a:ahLst/>
                <a:cxnLst>
                  <a:cxn ang="0">
                    <a:pos x="T0" y="T1"/>
                  </a:cxn>
                  <a:cxn ang="0">
                    <a:pos x="T2" y="T3"/>
                  </a:cxn>
                  <a:cxn ang="0">
                    <a:pos x="T4" y="T5"/>
                  </a:cxn>
                  <a:cxn ang="0">
                    <a:pos x="T6" y="T7"/>
                  </a:cxn>
                  <a:cxn ang="0">
                    <a:pos x="T8" y="T9"/>
                  </a:cxn>
                </a:cxnLst>
                <a:rect l="0" t="0" r="r" b="b"/>
                <a:pathLst>
                  <a:path w="10" h="4">
                    <a:moveTo>
                      <a:pt x="5" y="0"/>
                    </a:moveTo>
                    <a:cubicBezTo>
                      <a:pt x="3" y="0"/>
                      <a:pt x="2" y="0"/>
                      <a:pt x="0" y="0"/>
                    </a:cubicBezTo>
                    <a:cubicBezTo>
                      <a:pt x="1" y="1"/>
                      <a:pt x="3" y="3"/>
                      <a:pt x="5" y="4"/>
                    </a:cubicBezTo>
                    <a:cubicBezTo>
                      <a:pt x="6" y="4"/>
                      <a:pt x="8" y="4"/>
                      <a:pt x="10" y="4"/>
                    </a:cubicBezTo>
                    <a:cubicBezTo>
                      <a:pt x="9" y="3"/>
                      <a:pt x="7"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09" name="Freeform 79">
                <a:extLst>
                  <a:ext uri="{FF2B5EF4-FFF2-40B4-BE49-F238E27FC236}">
                    <a16:creationId xmlns:a16="http://schemas.microsoft.com/office/drawing/2014/main" id="{77CF66F6-D6D5-4EDC-9183-8EBA40F6D4A1}"/>
                  </a:ext>
                </a:extLst>
              </p:cNvPr>
              <p:cNvSpPr>
                <a:spLocks/>
              </p:cNvSpPr>
              <p:nvPr/>
            </p:nvSpPr>
            <p:spPr bwMode="auto">
              <a:xfrm>
                <a:off x="3995" y="2091"/>
                <a:ext cx="19" cy="8"/>
              </a:xfrm>
              <a:custGeom>
                <a:avLst/>
                <a:gdLst>
                  <a:gd name="T0" fmla="*/ 5 w 10"/>
                  <a:gd name="T1" fmla="*/ 0 h 4"/>
                  <a:gd name="T2" fmla="*/ 0 w 10"/>
                  <a:gd name="T3" fmla="*/ 0 h 4"/>
                  <a:gd name="T4" fmla="*/ 5 w 10"/>
                  <a:gd name="T5" fmla="*/ 4 h 4"/>
                  <a:gd name="T6" fmla="*/ 10 w 10"/>
                  <a:gd name="T7" fmla="*/ 4 h 4"/>
                  <a:gd name="T8" fmla="*/ 5 w 10"/>
                  <a:gd name="T9" fmla="*/ 0 h 4"/>
                </a:gdLst>
                <a:ahLst/>
                <a:cxnLst>
                  <a:cxn ang="0">
                    <a:pos x="T0" y="T1"/>
                  </a:cxn>
                  <a:cxn ang="0">
                    <a:pos x="T2" y="T3"/>
                  </a:cxn>
                  <a:cxn ang="0">
                    <a:pos x="T4" y="T5"/>
                  </a:cxn>
                  <a:cxn ang="0">
                    <a:pos x="T6" y="T7"/>
                  </a:cxn>
                  <a:cxn ang="0">
                    <a:pos x="T8" y="T9"/>
                  </a:cxn>
                </a:cxnLst>
                <a:rect l="0" t="0" r="r" b="b"/>
                <a:pathLst>
                  <a:path w="10" h="4">
                    <a:moveTo>
                      <a:pt x="5" y="0"/>
                    </a:moveTo>
                    <a:cubicBezTo>
                      <a:pt x="3" y="0"/>
                      <a:pt x="2" y="0"/>
                      <a:pt x="0" y="0"/>
                    </a:cubicBezTo>
                    <a:cubicBezTo>
                      <a:pt x="1" y="1"/>
                      <a:pt x="3" y="3"/>
                      <a:pt x="5" y="4"/>
                    </a:cubicBezTo>
                    <a:cubicBezTo>
                      <a:pt x="7" y="4"/>
                      <a:pt x="9" y="4"/>
                      <a:pt x="10" y="4"/>
                    </a:cubicBezTo>
                    <a:cubicBezTo>
                      <a:pt x="9" y="3"/>
                      <a:pt x="7"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0" name="Freeform 80">
                <a:extLst>
                  <a:ext uri="{FF2B5EF4-FFF2-40B4-BE49-F238E27FC236}">
                    <a16:creationId xmlns:a16="http://schemas.microsoft.com/office/drawing/2014/main" id="{D4B77EE1-EC57-4740-BCD7-5083E3549C92}"/>
                  </a:ext>
                </a:extLst>
              </p:cNvPr>
              <p:cNvSpPr>
                <a:spLocks/>
              </p:cNvSpPr>
              <p:nvPr/>
            </p:nvSpPr>
            <p:spPr bwMode="auto">
              <a:xfrm>
                <a:off x="4041" y="2131"/>
                <a:ext cx="21" cy="10"/>
              </a:xfrm>
              <a:custGeom>
                <a:avLst/>
                <a:gdLst>
                  <a:gd name="T0" fmla="*/ 5 w 11"/>
                  <a:gd name="T1" fmla="*/ 0 h 5"/>
                  <a:gd name="T2" fmla="*/ 0 w 11"/>
                  <a:gd name="T3" fmla="*/ 1 h 5"/>
                  <a:gd name="T4" fmla="*/ 5 w 11"/>
                  <a:gd name="T5" fmla="*/ 5 h 5"/>
                  <a:gd name="T6" fmla="*/ 11 w 11"/>
                  <a:gd name="T7" fmla="*/ 5 h 5"/>
                  <a:gd name="T8" fmla="*/ 5 w 11"/>
                  <a:gd name="T9" fmla="*/ 0 h 5"/>
                </a:gdLst>
                <a:ahLst/>
                <a:cxnLst>
                  <a:cxn ang="0">
                    <a:pos x="T0" y="T1"/>
                  </a:cxn>
                  <a:cxn ang="0">
                    <a:pos x="T2" y="T3"/>
                  </a:cxn>
                  <a:cxn ang="0">
                    <a:pos x="T4" y="T5"/>
                  </a:cxn>
                  <a:cxn ang="0">
                    <a:pos x="T6" y="T7"/>
                  </a:cxn>
                  <a:cxn ang="0">
                    <a:pos x="T8" y="T9"/>
                  </a:cxn>
                </a:cxnLst>
                <a:rect l="0" t="0" r="r" b="b"/>
                <a:pathLst>
                  <a:path w="11" h="5">
                    <a:moveTo>
                      <a:pt x="5" y="0"/>
                    </a:moveTo>
                    <a:cubicBezTo>
                      <a:pt x="4" y="1"/>
                      <a:pt x="2" y="1"/>
                      <a:pt x="0" y="1"/>
                    </a:cubicBezTo>
                    <a:cubicBezTo>
                      <a:pt x="1" y="2"/>
                      <a:pt x="3" y="4"/>
                      <a:pt x="5" y="5"/>
                    </a:cubicBezTo>
                    <a:cubicBezTo>
                      <a:pt x="7" y="5"/>
                      <a:pt x="9" y="5"/>
                      <a:pt x="11" y="5"/>
                    </a:cubicBezTo>
                    <a:cubicBezTo>
                      <a:pt x="9" y="4"/>
                      <a:pt x="7"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1" name="Freeform 81">
                <a:extLst>
                  <a:ext uri="{FF2B5EF4-FFF2-40B4-BE49-F238E27FC236}">
                    <a16:creationId xmlns:a16="http://schemas.microsoft.com/office/drawing/2014/main" id="{3B7EE429-3BBE-4CB3-BA3C-0883A4A0DED3}"/>
                  </a:ext>
                </a:extLst>
              </p:cNvPr>
              <p:cNvSpPr>
                <a:spLocks/>
              </p:cNvSpPr>
              <p:nvPr/>
            </p:nvSpPr>
            <p:spPr bwMode="auto">
              <a:xfrm>
                <a:off x="4089" y="2173"/>
                <a:ext cx="23" cy="10"/>
              </a:xfrm>
              <a:custGeom>
                <a:avLst/>
                <a:gdLst>
                  <a:gd name="T0" fmla="*/ 6 w 12"/>
                  <a:gd name="T1" fmla="*/ 0 h 5"/>
                  <a:gd name="T2" fmla="*/ 0 w 12"/>
                  <a:gd name="T3" fmla="*/ 0 h 5"/>
                  <a:gd name="T4" fmla="*/ 5 w 12"/>
                  <a:gd name="T5" fmla="*/ 5 h 5"/>
                  <a:gd name="T6" fmla="*/ 12 w 12"/>
                  <a:gd name="T7" fmla="*/ 5 h 5"/>
                  <a:gd name="T8" fmla="*/ 6 w 12"/>
                  <a:gd name="T9" fmla="*/ 0 h 5"/>
                </a:gdLst>
                <a:ahLst/>
                <a:cxnLst>
                  <a:cxn ang="0">
                    <a:pos x="T0" y="T1"/>
                  </a:cxn>
                  <a:cxn ang="0">
                    <a:pos x="T2" y="T3"/>
                  </a:cxn>
                  <a:cxn ang="0">
                    <a:pos x="T4" y="T5"/>
                  </a:cxn>
                  <a:cxn ang="0">
                    <a:pos x="T6" y="T7"/>
                  </a:cxn>
                  <a:cxn ang="0">
                    <a:pos x="T8" y="T9"/>
                  </a:cxn>
                </a:cxnLst>
                <a:rect l="0" t="0" r="r" b="b"/>
                <a:pathLst>
                  <a:path w="12" h="5">
                    <a:moveTo>
                      <a:pt x="6" y="0"/>
                    </a:moveTo>
                    <a:cubicBezTo>
                      <a:pt x="4" y="0"/>
                      <a:pt x="2" y="0"/>
                      <a:pt x="0" y="0"/>
                    </a:cubicBezTo>
                    <a:cubicBezTo>
                      <a:pt x="2" y="2"/>
                      <a:pt x="4" y="4"/>
                      <a:pt x="5" y="5"/>
                    </a:cubicBezTo>
                    <a:cubicBezTo>
                      <a:pt x="8" y="5"/>
                      <a:pt x="10" y="5"/>
                      <a:pt x="12" y="5"/>
                    </a:cubicBezTo>
                    <a:cubicBezTo>
                      <a:pt x="10" y="3"/>
                      <a:pt x="8" y="2"/>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2" name="Freeform 82">
                <a:extLst>
                  <a:ext uri="{FF2B5EF4-FFF2-40B4-BE49-F238E27FC236}">
                    <a16:creationId xmlns:a16="http://schemas.microsoft.com/office/drawing/2014/main" id="{7166C145-E950-4223-BC1D-9ED7D4597319}"/>
                  </a:ext>
                </a:extLst>
              </p:cNvPr>
              <p:cNvSpPr>
                <a:spLocks/>
              </p:cNvSpPr>
              <p:nvPr/>
            </p:nvSpPr>
            <p:spPr bwMode="auto">
              <a:xfrm>
                <a:off x="4141" y="2216"/>
                <a:ext cx="23" cy="9"/>
              </a:xfrm>
              <a:custGeom>
                <a:avLst/>
                <a:gdLst>
                  <a:gd name="T0" fmla="*/ 6 w 12"/>
                  <a:gd name="T1" fmla="*/ 0 h 5"/>
                  <a:gd name="T2" fmla="*/ 0 w 12"/>
                  <a:gd name="T3" fmla="*/ 0 h 5"/>
                  <a:gd name="T4" fmla="*/ 6 w 12"/>
                  <a:gd name="T5" fmla="*/ 5 h 5"/>
                  <a:gd name="T6" fmla="*/ 12 w 12"/>
                  <a:gd name="T7" fmla="*/ 5 h 5"/>
                  <a:gd name="T8" fmla="*/ 6 w 12"/>
                  <a:gd name="T9" fmla="*/ 0 h 5"/>
                </a:gdLst>
                <a:ahLst/>
                <a:cxnLst>
                  <a:cxn ang="0">
                    <a:pos x="T0" y="T1"/>
                  </a:cxn>
                  <a:cxn ang="0">
                    <a:pos x="T2" y="T3"/>
                  </a:cxn>
                  <a:cxn ang="0">
                    <a:pos x="T4" y="T5"/>
                  </a:cxn>
                  <a:cxn ang="0">
                    <a:pos x="T6" y="T7"/>
                  </a:cxn>
                  <a:cxn ang="0">
                    <a:pos x="T8" y="T9"/>
                  </a:cxn>
                </a:cxnLst>
                <a:rect l="0" t="0" r="r" b="b"/>
                <a:pathLst>
                  <a:path w="12" h="5">
                    <a:moveTo>
                      <a:pt x="6" y="0"/>
                    </a:moveTo>
                    <a:cubicBezTo>
                      <a:pt x="4" y="0"/>
                      <a:pt x="2" y="0"/>
                      <a:pt x="0" y="0"/>
                    </a:cubicBezTo>
                    <a:cubicBezTo>
                      <a:pt x="2" y="2"/>
                      <a:pt x="4" y="3"/>
                      <a:pt x="6" y="5"/>
                    </a:cubicBezTo>
                    <a:cubicBezTo>
                      <a:pt x="8" y="5"/>
                      <a:pt x="10" y="5"/>
                      <a:pt x="12" y="5"/>
                    </a:cubicBezTo>
                    <a:cubicBezTo>
                      <a:pt x="10" y="3"/>
                      <a:pt x="8"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3" name="Freeform 83">
                <a:extLst>
                  <a:ext uri="{FF2B5EF4-FFF2-40B4-BE49-F238E27FC236}">
                    <a16:creationId xmlns:a16="http://schemas.microsoft.com/office/drawing/2014/main" id="{0F671E44-CBD9-4403-A9B2-D5FFCDAC649B}"/>
                  </a:ext>
                </a:extLst>
              </p:cNvPr>
              <p:cNvSpPr>
                <a:spLocks/>
              </p:cNvSpPr>
              <p:nvPr/>
            </p:nvSpPr>
            <p:spPr bwMode="auto">
              <a:xfrm>
                <a:off x="4196" y="2256"/>
                <a:ext cx="27" cy="10"/>
              </a:xfrm>
              <a:custGeom>
                <a:avLst/>
                <a:gdLst>
                  <a:gd name="T0" fmla="*/ 7 w 14"/>
                  <a:gd name="T1" fmla="*/ 0 h 5"/>
                  <a:gd name="T2" fmla="*/ 0 w 14"/>
                  <a:gd name="T3" fmla="*/ 1 h 5"/>
                  <a:gd name="T4" fmla="*/ 7 w 14"/>
                  <a:gd name="T5" fmla="*/ 5 h 5"/>
                  <a:gd name="T6" fmla="*/ 14 w 14"/>
                  <a:gd name="T7" fmla="*/ 5 h 5"/>
                  <a:gd name="T8" fmla="*/ 7 w 14"/>
                  <a:gd name="T9" fmla="*/ 0 h 5"/>
                </a:gdLst>
                <a:ahLst/>
                <a:cxnLst>
                  <a:cxn ang="0">
                    <a:pos x="T0" y="T1"/>
                  </a:cxn>
                  <a:cxn ang="0">
                    <a:pos x="T2" y="T3"/>
                  </a:cxn>
                  <a:cxn ang="0">
                    <a:pos x="T4" y="T5"/>
                  </a:cxn>
                  <a:cxn ang="0">
                    <a:pos x="T6" y="T7"/>
                  </a:cxn>
                  <a:cxn ang="0">
                    <a:pos x="T8" y="T9"/>
                  </a:cxn>
                </a:cxnLst>
                <a:rect l="0" t="0" r="r" b="b"/>
                <a:pathLst>
                  <a:path w="14" h="5">
                    <a:moveTo>
                      <a:pt x="7" y="0"/>
                    </a:moveTo>
                    <a:cubicBezTo>
                      <a:pt x="5" y="1"/>
                      <a:pt x="3" y="1"/>
                      <a:pt x="0" y="1"/>
                    </a:cubicBezTo>
                    <a:cubicBezTo>
                      <a:pt x="3" y="2"/>
                      <a:pt x="5" y="4"/>
                      <a:pt x="7" y="5"/>
                    </a:cubicBezTo>
                    <a:cubicBezTo>
                      <a:pt x="9" y="5"/>
                      <a:pt x="12" y="5"/>
                      <a:pt x="14" y="5"/>
                    </a:cubicBezTo>
                    <a:cubicBezTo>
                      <a:pt x="12" y="3"/>
                      <a:pt x="9" y="2"/>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4" name="Freeform 84">
                <a:extLst>
                  <a:ext uri="{FF2B5EF4-FFF2-40B4-BE49-F238E27FC236}">
                    <a16:creationId xmlns:a16="http://schemas.microsoft.com/office/drawing/2014/main" id="{D03AFC9F-AE13-45EE-B4BB-1D89618C1C96}"/>
                  </a:ext>
                </a:extLst>
              </p:cNvPr>
              <p:cNvSpPr>
                <a:spLocks/>
              </p:cNvSpPr>
              <p:nvPr/>
            </p:nvSpPr>
            <p:spPr bwMode="auto">
              <a:xfrm>
                <a:off x="4260" y="2298"/>
                <a:ext cx="28" cy="8"/>
              </a:xfrm>
              <a:custGeom>
                <a:avLst/>
                <a:gdLst>
                  <a:gd name="T0" fmla="*/ 7 w 15"/>
                  <a:gd name="T1" fmla="*/ 0 h 4"/>
                  <a:gd name="T2" fmla="*/ 0 w 15"/>
                  <a:gd name="T3" fmla="*/ 0 h 4"/>
                  <a:gd name="T4" fmla="*/ 8 w 15"/>
                  <a:gd name="T5" fmla="*/ 4 h 4"/>
                  <a:gd name="T6" fmla="*/ 15 w 15"/>
                  <a:gd name="T7" fmla="*/ 4 h 4"/>
                  <a:gd name="T8" fmla="*/ 7 w 15"/>
                  <a:gd name="T9" fmla="*/ 0 h 4"/>
                </a:gdLst>
                <a:ahLst/>
                <a:cxnLst>
                  <a:cxn ang="0">
                    <a:pos x="T0" y="T1"/>
                  </a:cxn>
                  <a:cxn ang="0">
                    <a:pos x="T2" y="T3"/>
                  </a:cxn>
                  <a:cxn ang="0">
                    <a:pos x="T4" y="T5"/>
                  </a:cxn>
                  <a:cxn ang="0">
                    <a:pos x="T6" y="T7"/>
                  </a:cxn>
                  <a:cxn ang="0">
                    <a:pos x="T8" y="T9"/>
                  </a:cxn>
                </a:cxnLst>
                <a:rect l="0" t="0" r="r" b="b"/>
                <a:pathLst>
                  <a:path w="15" h="4">
                    <a:moveTo>
                      <a:pt x="7" y="0"/>
                    </a:moveTo>
                    <a:cubicBezTo>
                      <a:pt x="5" y="0"/>
                      <a:pt x="3" y="0"/>
                      <a:pt x="0" y="0"/>
                    </a:cubicBezTo>
                    <a:cubicBezTo>
                      <a:pt x="3" y="1"/>
                      <a:pt x="5" y="3"/>
                      <a:pt x="8" y="4"/>
                    </a:cubicBezTo>
                    <a:cubicBezTo>
                      <a:pt x="10" y="4"/>
                      <a:pt x="13" y="4"/>
                      <a:pt x="15" y="4"/>
                    </a:cubicBezTo>
                    <a:cubicBezTo>
                      <a:pt x="12" y="2"/>
                      <a:pt x="10"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5" name="Freeform 85">
                <a:extLst>
                  <a:ext uri="{FF2B5EF4-FFF2-40B4-BE49-F238E27FC236}">
                    <a16:creationId xmlns:a16="http://schemas.microsoft.com/office/drawing/2014/main" id="{AD5ECE02-D4A2-4EF3-B59E-8305B4BEFAAB}"/>
                  </a:ext>
                </a:extLst>
              </p:cNvPr>
              <p:cNvSpPr>
                <a:spLocks/>
              </p:cNvSpPr>
              <p:nvPr/>
            </p:nvSpPr>
            <p:spPr bwMode="auto">
              <a:xfrm>
                <a:off x="4332" y="2337"/>
                <a:ext cx="33" cy="9"/>
              </a:xfrm>
              <a:custGeom>
                <a:avLst/>
                <a:gdLst>
                  <a:gd name="T0" fmla="*/ 8 w 17"/>
                  <a:gd name="T1" fmla="*/ 0 h 5"/>
                  <a:gd name="T2" fmla="*/ 0 w 17"/>
                  <a:gd name="T3" fmla="*/ 1 h 5"/>
                  <a:gd name="T4" fmla="*/ 9 w 17"/>
                  <a:gd name="T5" fmla="*/ 5 h 5"/>
                  <a:gd name="T6" fmla="*/ 17 w 17"/>
                  <a:gd name="T7" fmla="*/ 4 h 5"/>
                  <a:gd name="T8" fmla="*/ 8 w 17"/>
                  <a:gd name="T9" fmla="*/ 0 h 5"/>
                </a:gdLst>
                <a:ahLst/>
                <a:cxnLst>
                  <a:cxn ang="0">
                    <a:pos x="T0" y="T1"/>
                  </a:cxn>
                  <a:cxn ang="0">
                    <a:pos x="T2" y="T3"/>
                  </a:cxn>
                  <a:cxn ang="0">
                    <a:pos x="T4" y="T5"/>
                  </a:cxn>
                  <a:cxn ang="0">
                    <a:pos x="T6" y="T7"/>
                  </a:cxn>
                  <a:cxn ang="0">
                    <a:pos x="T8" y="T9"/>
                  </a:cxn>
                </a:cxnLst>
                <a:rect l="0" t="0" r="r" b="b"/>
                <a:pathLst>
                  <a:path w="17" h="5">
                    <a:moveTo>
                      <a:pt x="8" y="0"/>
                    </a:moveTo>
                    <a:cubicBezTo>
                      <a:pt x="5" y="0"/>
                      <a:pt x="3" y="0"/>
                      <a:pt x="0" y="1"/>
                    </a:cubicBezTo>
                    <a:cubicBezTo>
                      <a:pt x="3" y="2"/>
                      <a:pt x="6" y="3"/>
                      <a:pt x="9" y="5"/>
                    </a:cubicBezTo>
                    <a:cubicBezTo>
                      <a:pt x="12" y="4"/>
                      <a:pt x="14" y="4"/>
                      <a:pt x="17" y="4"/>
                    </a:cubicBezTo>
                    <a:cubicBezTo>
                      <a:pt x="14" y="3"/>
                      <a:pt x="11"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6" name="Freeform 86">
                <a:extLst>
                  <a:ext uri="{FF2B5EF4-FFF2-40B4-BE49-F238E27FC236}">
                    <a16:creationId xmlns:a16="http://schemas.microsoft.com/office/drawing/2014/main" id="{50FD650C-93EE-4FEA-ACE9-338603E9C3E6}"/>
                  </a:ext>
                </a:extLst>
              </p:cNvPr>
              <p:cNvSpPr>
                <a:spLocks/>
              </p:cNvSpPr>
              <p:nvPr/>
            </p:nvSpPr>
            <p:spPr bwMode="auto">
              <a:xfrm>
                <a:off x="4421" y="2373"/>
                <a:ext cx="40" cy="8"/>
              </a:xfrm>
              <a:custGeom>
                <a:avLst/>
                <a:gdLst>
                  <a:gd name="T0" fmla="*/ 10 w 21"/>
                  <a:gd name="T1" fmla="*/ 0 h 4"/>
                  <a:gd name="T2" fmla="*/ 0 w 21"/>
                  <a:gd name="T3" fmla="*/ 1 h 4"/>
                  <a:gd name="T4" fmla="*/ 11 w 21"/>
                  <a:gd name="T5" fmla="*/ 4 h 4"/>
                  <a:gd name="T6" fmla="*/ 21 w 21"/>
                  <a:gd name="T7" fmla="*/ 3 h 4"/>
                  <a:gd name="T8" fmla="*/ 14 w 21"/>
                  <a:gd name="T9" fmla="*/ 1 h 4"/>
                  <a:gd name="T10" fmla="*/ 10 w 21"/>
                  <a:gd name="T11" fmla="*/ 0 h 4"/>
                </a:gdLst>
                <a:ahLst/>
                <a:cxnLst>
                  <a:cxn ang="0">
                    <a:pos x="T0" y="T1"/>
                  </a:cxn>
                  <a:cxn ang="0">
                    <a:pos x="T2" y="T3"/>
                  </a:cxn>
                  <a:cxn ang="0">
                    <a:pos x="T4" y="T5"/>
                  </a:cxn>
                  <a:cxn ang="0">
                    <a:pos x="T6" y="T7"/>
                  </a:cxn>
                  <a:cxn ang="0">
                    <a:pos x="T8" y="T9"/>
                  </a:cxn>
                  <a:cxn ang="0">
                    <a:pos x="T10" y="T11"/>
                  </a:cxn>
                </a:cxnLst>
                <a:rect l="0" t="0" r="r" b="b"/>
                <a:pathLst>
                  <a:path w="21" h="4">
                    <a:moveTo>
                      <a:pt x="10" y="0"/>
                    </a:moveTo>
                    <a:cubicBezTo>
                      <a:pt x="7" y="0"/>
                      <a:pt x="3" y="1"/>
                      <a:pt x="0" y="1"/>
                    </a:cubicBezTo>
                    <a:cubicBezTo>
                      <a:pt x="4" y="2"/>
                      <a:pt x="8" y="3"/>
                      <a:pt x="11" y="4"/>
                    </a:cubicBezTo>
                    <a:cubicBezTo>
                      <a:pt x="15" y="4"/>
                      <a:pt x="18" y="4"/>
                      <a:pt x="21" y="3"/>
                    </a:cubicBezTo>
                    <a:cubicBezTo>
                      <a:pt x="19" y="3"/>
                      <a:pt x="16" y="2"/>
                      <a:pt x="14" y="1"/>
                    </a:cubicBezTo>
                    <a:cubicBezTo>
                      <a:pt x="12" y="1"/>
                      <a:pt x="11"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7" name="Freeform 87">
                <a:extLst>
                  <a:ext uri="{FF2B5EF4-FFF2-40B4-BE49-F238E27FC236}">
                    <a16:creationId xmlns:a16="http://schemas.microsoft.com/office/drawing/2014/main" id="{F6533235-CB3E-426C-86CE-161F442F52C4}"/>
                  </a:ext>
                </a:extLst>
              </p:cNvPr>
              <p:cNvSpPr>
                <a:spLocks/>
              </p:cNvSpPr>
              <p:nvPr/>
            </p:nvSpPr>
            <p:spPr bwMode="auto">
              <a:xfrm>
                <a:off x="531" y="1905"/>
                <a:ext cx="57" cy="63"/>
              </a:xfrm>
              <a:custGeom>
                <a:avLst/>
                <a:gdLst>
                  <a:gd name="T0" fmla="*/ 27 w 30"/>
                  <a:gd name="T1" fmla="*/ 0 h 33"/>
                  <a:gd name="T2" fmla="*/ 22 w 30"/>
                  <a:gd name="T3" fmla="*/ 5 h 33"/>
                  <a:gd name="T4" fmla="*/ 0 w 30"/>
                  <a:gd name="T5" fmla="*/ 31 h 33"/>
                  <a:gd name="T6" fmla="*/ 4 w 30"/>
                  <a:gd name="T7" fmla="*/ 33 h 33"/>
                  <a:gd name="T8" fmla="*/ 30 w 30"/>
                  <a:gd name="T9" fmla="*/ 2 h 33"/>
                  <a:gd name="T10" fmla="*/ 27 w 30"/>
                  <a:gd name="T11" fmla="*/ 0 h 33"/>
                </a:gdLst>
                <a:ahLst/>
                <a:cxnLst>
                  <a:cxn ang="0">
                    <a:pos x="T0" y="T1"/>
                  </a:cxn>
                  <a:cxn ang="0">
                    <a:pos x="T2" y="T3"/>
                  </a:cxn>
                  <a:cxn ang="0">
                    <a:pos x="T4" y="T5"/>
                  </a:cxn>
                  <a:cxn ang="0">
                    <a:pos x="T6" y="T7"/>
                  </a:cxn>
                  <a:cxn ang="0">
                    <a:pos x="T8" y="T9"/>
                  </a:cxn>
                  <a:cxn ang="0">
                    <a:pos x="T10" y="T11"/>
                  </a:cxn>
                </a:cxnLst>
                <a:rect l="0" t="0" r="r" b="b"/>
                <a:pathLst>
                  <a:path w="30" h="33">
                    <a:moveTo>
                      <a:pt x="27" y="0"/>
                    </a:moveTo>
                    <a:cubicBezTo>
                      <a:pt x="25" y="2"/>
                      <a:pt x="23" y="4"/>
                      <a:pt x="22" y="5"/>
                    </a:cubicBezTo>
                    <a:cubicBezTo>
                      <a:pt x="14" y="14"/>
                      <a:pt x="7" y="23"/>
                      <a:pt x="0" y="31"/>
                    </a:cubicBezTo>
                    <a:cubicBezTo>
                      <a:pt x="1" y="32"/>
                      <a:pt x="2" y="32"/>
                      <a:pt x="4" y="33"/>
                    </a:cubicBezTo>
                    <a:cubicBezTo>
                      <a:pt x="12" y="23"/>
                      <a:pt x="21" y="12"/>
                      <a:pt x="30" y="2"/>
                    </a:cubicBezTo>
                    <a:cubicBezTo>
                      <a:pt x="29" y="1"/>
                      <a:pt x="28" y="1"/>
                      <a:pt x="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8" name="Freeform 88">
                <a:extLst>
                  <a:ext uri="{FF2B5EF4-FFF2-40B4-BE49-F238E27FC236}">
                    <a16:creationId xmlns:a16="http://schemas.microsoft.com/office/drawing/2014/main" id="{FFCBA99C-AC29-4C59-8D83-E4421136D567}"/>
                  </a:ext>
                </a:extLst>
              </p:cNvPr>
              <p:cNvSpPr>
                <a:spLocks/>
              </p:cNvSpPr>
              <p:nvPr/>
            </p:nvSpPr>
            <p:spPr bwMode="auto">
              <a:xfrm>
                <a:off x="573" y="1903"/>
                <a:ext cx="10" cy="11"/>
              </a:xfrm>
              <a:custGeom>
                <a:avLst/>
                <a:gdLst>
                  <a:gd name="T0" fmla="*/ 5 w 5"/>
                  <a:gd name="T1" fmla="*/ 0 h 6"/>
                  <a:gd name="T2" fmla="*/ 0 w 5"/>
                  <a:gd name="T3" fmla="*/ 6 h 6"/>
                  <a:gd name="T4" fmla="*/ 5 w 5"/>
                  <a:gd name="T5" fmla="*/ 1 h 6"/>
                  <a:gd name="T6" fmla="*/ 5 w 5"/>
                  <a:gd name="T7" fmla="*/ 0 h 6"/>
                </a:gdLst>
                <a:ahLst/>
                <a:cxnLst>
                  <a:cxn ang="0">
                    <a:pos x="T0" y="T1"/>
                  </a:cxn>
                  <a:cxn ang="0">
                    <a:pos x="T2" y="T3"/>
                  </a:cxn>
                  <a:cxn ang="0">
                    <a:pos x="T4" y="T5"/>
                  </a:cxn>
                  <a:cxn ang="0">
                    <a:pos x="T6" y="T7"/>
                  </a:cxn>
                </a:cxnLst>
                <a:rect l="0" t="0" r="r" b="b"/>
                <a:pathLst>
                  <a:path w="5" h="6">
                    <a:moveTo>
                      <a:pt x="5" y="0"/>
                    </a:moveTo>
                    <a:cubicBezTo>
                      <a:pt x="3" y="2"/>
                      <a:pt x="1" y="4"/>
                      <a:pt x="0" y="6"/>
                    </a:cubicBezTo>
                    <a:cubicBezTo>
                      <a:pt x="1" y="5"/>
                      <a:pt x="3" y="3"/>
                      <a:pt x="5" y="1"/>
                    </a:cubicBezTo>
                    <a:cubicBezTo>
                      <a:pt x="5" y="1"/>
                      <a:pt x="5"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19" name="Freeform 89">
                <a:extLst>
                  <a:ext uri="{FF2B5EF4-FFF2-40B4-BE49-F238E27FC236}">
                    <a16:creationId xmlns:a16="http://schemas.microsoft.com/office/drawing/2014/main" id="{7F237815-CE3E-4642-94AD-CFAECB2C9D5E}"/>
                  </a:ext>
                </a:extLst>
              </p:cNvPr>
              <p:cNvSpPr>
                <a:spLocks noEditPoints="1"/>
              </p:cNvSpPr>
              <p:nvPr/>
            </p:nvSpPr>
            <p:spPr bwMode="auto">
              <a:xfrm>
                <a:off x="234" y="1978"/>
                <a:ext cx="293" cy="378"/>
              </a:xfrm>
              <a:custGeom>
                <a:avLst/>
                <a:gdLst>
                  <a:gd name="T0" fmla="*/ 90 w 153"/>
                  <a:gd name="T1" fmla="*/ 80 h 197"/>
                  <a:gd name="T2" fmla="*/ 60 w 153"/>
                  <a:gd name="T3" fmla="*/ 113 h 197"/>
                  <a:gd name="T4" fmla="*/ 0 w 153"/>
                  <a:gd name="T5" fmla="*/ 195 h 197"/>
                  <a:gd name="T6" fmla="*/ 4 w 153"/>
                  <a:gd name="T7" fmla="*/ 197 h 197"/>
                  <a:gd name="T8" fmla="*/ 90 w 153"/>
                  <a:gd name="T9" fmla="*/ 80 h 197"/>
                  <a:gd name="T10" fmla="*/ 149 w 153"/>
                  <a:gd name="T11" fmla="*/ 0 h 197"/>
                  <a:gd name="T12" fmla="*/ 93 w 153"/>
                  <a:gd name="T13" fmla="*/ 70 h 197"/>
                  <a:gd name="T14" fmla="*/ 124 w 153"/>
                  <a:gd name="T15" fmla="*/ 37 h 197"/>
                  <a:gd name="T16" fmla="*/ 153 w 153"/>
                  <a:gd name="T17" fmla="*/ 1 h 197"/>
                  <a:gd name="T18" fmla="*/ 149 w 153"/>
                  <a:gd name="T1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197">
                    <a:moveTo>
                      <a:pt x="90" y="80"/>
                    </a:moveTo>
                    <a:cubicBezTo>
                      <a:pt x="80" y="91"/>
                      <a:pt x="70" y="102"/>
                      <a:pt x="60" y="113"/>
                    </a:cubicBezTo>
                    <a:cubicBezTo>
                      <a:pt x="38" y="142"/>
                      <a:pt x="18" y="169"/>
                      <a:pt x="0" y="195"/>
                    </a:cubicBezTo>
                    <a:cubicBezTo>
                      <a:pt x="1" y="196"/>
                      <a:pt x="3" y="196"/>
                      <a:pt x="4" y="197"/>
                    </a:cubicBezTo>
                    <a:cubicBezTo>
                      <a:pt x="29" y="161"/>
                      <a:pt x="58" y="121"/>
                      <a:pt x="90" y="80"/>
                    </a:cubicBezTo>
                    <a:moveTo>
                      <a:pt x="149" y="0"/>
                    </a:moveTo>
                    <a:cubicBezTo>
                      <a:pt x="129" y="24"/>
                      <a:pt x="111" y="47"/>
                      <a:pt x="93" y="70"/>
                    </a:cubicBezTo>
                    <a:cubicBezTo>
                      <a:pt x="103" y="59"/>
                      <a:pt x="113" y="48"/>
                      <a:pt x="124" y="37"/>
                    </a:cubicBezTo>
                    <a:cubicBezTo>
                      <a:pt x="133" y="25"/>
                      <a:pt x="143" y="13"/>
                      <a:pt x="153" y="1"/>
                    </a:cubicBezTo>
                    <a:cubicBezTo>
                      <a:pt x="152" y="1"/>
                      <a:pt x="150" y="0"/>
                      <a:pt x="14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0" name="Freeform 90">
                <a:extLst>
                  <a:ext uri="{FF2B5EF4-FFF2-40B4-BE49-F238E27FC236}">
                    <a16:creationId xmlns:a16="http://schemas.microsoft.com/office/drawing/2014/main" id="{5076A715-3257-4246-9640-7F73D0622626}"/>
                  </a:ext>
                </a:extLst>
              </p:cNvPr>
              <p:cNvSpPr>
                <a:spLocks/>
              </p:cNvSpPr>
              <p:nvPr/>
            </p:nvSpPr>
            <p:spPr bwMode="auto">
              <a:xfrm>
                <a:off x="349" y="2049"/>
                <a:ext cx="122" cy="146"/>
              </a:xfrm>
              <a:custGeom>
                <a:avLst/>
                <a:gdLst>
                  <a:gd name="T0" fmla="*/ 64 w 64"/>
                  <a:gd name="T1" fmla="*/ 0 h 76"/>
                  <a:gd name="T2" fmla="*/ 33 w 64"/>
                  <a:gd name="T3" fmla="*/ 33 h 76"/>
                  <a:gd name="T4" fmla="*/ 0 w 64"/>
                  <a:gd name="T5" fmla="*/ 76 h 76"/>
                  <a:gd name="T6" fmla="*/ 30 w 64"/>
                  <a:gd name="T7" fmla="*/ 43 h 76"/>
                  <a:gd name="T8" fmla="*/ 64 w 64"/>
                  <a:gd name="T9" fmla="*/ 0 h 76"/>
                </a:gdLst>
                <a:ahLst/>
                <a:cxnLst>
                  <a:cxn ang="0">
                    <a:pos x="T0" y="T1"/>
                  </a:cxn>
                  <a:cxn ang="0">
                    <a:pos x="T2" y="T3"/>
                  </a:cxn>
                  <a:cxn ang="0">
                    <a:pos x="T4" y="T5"/>
                  </a:cxn>
                  <a:cxn ang="0">
                    <a:pos x="T6" y="T7"/>
                  </a:cxn>
                  <a:cxn ang="0">
                    <a:pos x="T8" y="T9"/>
                  </a:cxn>
                </a:cxnLst>
                <a:rect l="0" t="0" r="r" b="b"/>
                <a:pathLst>
                  <a:path w="64" h="76">
                    <a:moveTo>
                      <a:pt x="64" y="0"/>
                    </a:moveTo>
                    <a:cubicBezTo>
                      <a:pt x="53" y="11"/>
                      <a:pt x="43" y="22"/>
                      <a:pt x="33" y="33"/>
                    </a:cubicBezTo>
                    <a:cubicBezTo>
                      <a:pt x="21" y="47"/>
                      <a:pt x="10" y="62"/>
                      <a:pt x="0" y="76"/>
                    </a:cubicBezTo>
                    <a:cubicBezTo>
                      <a:pt x="10" y="65"/>
                      <a:pt x="20" y="54"/>
                      <a:pt x="30" y="43"/>
                    </a:cubicBezTo>
                    <a:cubicBezTo>
                      <a:pt x="41" y="29"/>
                      <a:pt x="52" y="14"/>
                      <a:pt x="6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1" name="Freeform 91">
                <a:extLst>
                  <a:ext uri="{FF2B5EF4-FFF2-40B4-BE49-F238E27FC236}">
                    <a16:creationId xmlns:a16="http://schemas.microsoft.com/office/drawing/2014/main" id="{341F60AC-E323-48DD-A925-61C0D1D9704A}"/>
                  </a:ext>
                </a:extLst>
              </p:cNvPr>
              <p:cNvSpPr>
                <a:spLocks noEditPoints="1"/>
              </p:cNvSpPr>
              <p:nvPr/>
            </p:nvSpPr>
            <p:spPr bwMode="auto">
              <a:xfrm>
                <a:off x="4" y="2366"/>
                <a:ext cx="5754" cy="347"/>
              </a:xfrm>
              <a:custGeom>
                <a:avLst/>
                <a:gdLst>
                  <a:gd name="T0" fmla="*/ 2499 w 3003"/>
                  <a:gd name="T1" fmla="*/ 47 h 181"/>
                  <a:gd name="T2" fmla="*/ 2489 w 3003"/>
                  <a:gd name="T3" fmla="*/ 49 h 181"/>
                  <a:gd name="T4" fmla="*/ 2534 w 3003"/>
                  <a:gd name="T5" fmla="*/ 56 h 181"/>
                  <a:gd name="T6" fmla="*/ 2543 w 3003"/>
                  <a:gd name="T7" fmla="*/ 53 h 181"/>
                  <a:gd name="T8" fmla="*/ 2499 w 3003"/>
                  <a:gd name="T9" fmla="*/ 47 h 181"/>
                  <a:gd name="T10" fmla="*/ 2441 w 3003"/>
                  <a:gd name="T11" fmla="*/ 36 h 181"/>
                  <a:gd name="T12" fmla="*/ 2431 w 3003"/>
                  <a:gd name="T13" fmla="*/ 38 h 181"/>
                  <a:gd name="T14" fmla="*/ 2477 w 3003"/>
                  <a:gd name="T15" fmla="*/ 47 h 181"/>
                  <a:gd name="T16" fmla="*/ 2487 w 3003"/>
                  <a:gd name="T17" fmla="*/ 45 h 181"/>
                  <a:gd name="T18" fmla="*/ 2441 w 3003"/>
                  <a:gd name="T19" fmla="*/ 36 h 181"/>
                  <a:gd name="T20" fmla="*/ 2936 w 3003"/>
                  <a:gd name="T21" fmla="*/ 24 h 181"/>
                  <a:gd name="T22" fmla="*/ 2813 w 3003"/>
                  <a:gd name="T23" fmla="*/ 50 h 181"/>
                  <a:gd name="T24" fmla="*/ 2670 w 3003"/>
                  <a:gd name="T25" fmla="*/ 60 h 181"/>
                  <a:gd name="T26" fmla="*/ 2555 w 3003"/>
                  <a:gd name="T27" fmla="*/ 54 h 181"/>
                  <a:gd name="T28" fmla="*/ 2545 w 3003"/>
                  <a:gd name="T29" fmla="*/ 57 h 181"/>
                  <a:gd name="T30" fmla="*/ 2670 w 3003"/>
                  <a:gd name="T31" fmla="*/ 64 h 181"/>
                  <a:gd name="T32" fmla="*/ 2814 w 3003"/>
                  <a:gd name="T33" fmla="*/ 54 h 181"/>
                  <a:gd name="T34" fmla="*/ 2939 w 3003"/>
                  <a:gd name="T35" fmla="*/ 27 h 181"/>
                  <a:gd name="T36" fmla="*/ 2936 w 3003"/>
                  <a:gd name="T37" fmla="*/ 24 h 181"/>
                  <a:gd name="T38" fmla="*/ 2383 w 3003"/>
                  <a:gd name="T39" fmla="*/ 23 h 181"/>
                  <a:gd name="T40" fmla="*/ 2373 w 3003"/>
                  <a:gd name="T41" fmla="*/ 25 h 181"/>
                  <a:gd name="T42" fmla="*/ 2419 w 3003"/>
                  <a:gd name="T43" fmla="*/ 36 h 181"/>
                  <a:gd name="T44" fmla="*/ 2429 w 3003"/>
                  <a:gd name="T45" fmla="*/ 34 h 181"/>
                  <a:gd name="T46" fmla="*/ 2383 w 3003"/>
                  <a:gd name="T47" fmla="*/ 23 h 181"/>
                  <a:gd name="T48" fmla="*/ 2340 w 3003"/>
                  <a:gd name="T49" fmla="*/ 11 h 181"/>
                  <a:gd name="T50" fmla="*/ 2333 w 3003"/>
                  <a:gd name="T51" fmla="*/ 14 h 181"/>
                  <a:gd name="T52" fmla="*/ 2362 w 3003"/>
                  <a:gd name="T53" fmla="*/ 22 h 181"/>
                  <a:gd name="T54" fmla="*/ 2372 w 3003"/>
                  <a:gd name="T55" fmla="*/ 20 h 181"/>
                  <a:gd name="T56" fmla="*/ 2340 w 3003"/>
                  <a:gd name="T57" fmla="*/ 11 h 181"/>
                  <a:gd name="T58" fmla="*/ 115 w 3003"/>
                  <a:gd name="T59" fmla="*/ 0 h 181"/>
                  <a:gd name="T60" fmla="*/ 0 w 3003"/>
                  <a:gd name="T61" fmla="*/ 179 h 181"/>
                  <a:gd name="T62" fmla="*/ 3 w 3003"/>
                  <a:gd name="T63" fmla="*/ 181 h 181"/>
                  <a:gd name="T64" fmla="*/ 119 w 3003"/>
                  <a:gd name="T65" fmla="*/ 2 h 181"/>
                  <a:gd name="T66" fmla="*/ 115 w 3003"/>
                  <a:gd name="T67" fmla="*/ 0 h 181"/>
                  <a:gd name="T68" fmla="*/ 3001 w 3003"/>
                  <a:gd name="T69" fmla="*/ 0 h 181"/>
                  <a:gd name="T70" fmla="*/ 2944 w 3003"/>
                  <a:gd name="T71" fmla="*/ 21 h 181"/>
                  <a:gd name="T72" fmla="*/ 2947 w 3003"/>
                  <a:gd name="T73" fmla="*/ 24 h 181"/>
                  <a:gd name="T74" fmla="*/ 3003 w 3003"/>
                  <a:gd name="T75" fmla="*/ 4 h 181"/>
                  <a:gd name="T76" fmla="*/ 3001 w 3003"/>
                  <a:gd name="T77"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03" h="181">
                    <a:moveTo>
                      <a:pt x="2499" y="47"/>
                    </a:moveTo>
                    <a:cubicBezTo>
                      <a:pt x="2495" y="48"/>
                      <a:pt x="2492" y="48"/>
                      <a:pt x="2489" y="49"/>
                    </a:cubicBezTo>
                    <a:cubicBezTo>
                      <a:pt x="2504" y="52"/>
                      <a:pt x="2519" y="54"/>
                      <a:pt x="2534" y="56"/>
                    </a:cubicBezTo>
                    <a:cubicBezTo>
                      <a:pt x="2537" y="55"/>
                      <a:pt x="2540" y="54"/>
                      <a:pt x="2543" y="53"/>
                    </a:cubicBezTo>
                    <a:cubicBezTo>
                      <a:pt x="2529" y="51"/>
                      <a:pt x="2514" y="49"/>
                      <a:pt x="2499" y="47"/>
                    </a:cubicBezTo>
                    <a:moveTo>
                      <a:pt x="2441" y="36"/>
                    </a:moveTo>
                    <a:cubicBezTo>
                      <a:pt x="2437" y="37"/>
                      <a:pt x="2434" y="38"/>
                      <a:pt x="2431" y="38"/>
                    </a:cubicBezTo>
                    <a:cubicBezTo>
                      <a:pt x="2447" y="42"/>
                      <a:pt x="2462" y="45"/>
                      <a:pt x="2477" y="47"/>
                    </a:cubicBezTo>
                    <a:cubicBezTo>
                      <a:pt x="2480" y="46"/>
                      <a:pt x="2484" y="46"/>
                      <a:pt x="2487" y="45"/>
                    </a:cubicBezTo>
                    <a:cubicBezTo>
                      <a:pt x="2472" y="42"/>
                      <a:pt x="2456" y="40"/>
                      <a:pt x="2441" y="36"/>
                    </a:cubicBezTo>
                    <a:moveTo>
                      <a:pt x="2936" y="24"/>
                    </a:moveTo>
                    <a:cubicBezTo>
                      <a:pt x="2905" y="33"/>
                      <a:pt x="2863" y="43"/>
                      <a:pt x="2813" y="50"/>
                    </a:cubicBezTo>
                    <a:cubicBezTo>
                      <a:pt x="2774" y="56"/>
                      <a:pt x="2726" y="60"/>
                      <a:pt x="2670" y="60"/>
                    </a:cubicBezTo>
                    <a:cubicBezTo>
                      <a:pt x="2635" y="60"/>
                      <a:pt x="2596" y="58"/>
                      <a:pt x="2555" y="54"/>
                    </a:cubicBezTo>
                    <a:cubicBezTo>
                      <a:pt x="2552" y="55"/>
                      <a:pt x="2548" y="56"/>
                      <a:pt x="2545" y="57"/>
                    </a:cubicBezTo>
                    <a:cubicBezTo>
                      <a:pt x="2590" y="62"/>
                      <a:pt x="2632" y="64"/>
                      <a:pt x="2670" y="64"/>
                    </a:cubicBezTo>
                    <a:cubicBezTo>
                      <a:pt x="2726" y="64"/>
                      <a:pt x="2774" y="60"/>
                      <a:pt x="2814" y="54"/>
                    </a:cubicBezTo>
                    <a:cubicBezTo>
                      <a:pt x="2865" y="47"/>
                      <a:pt x="2907" y="36"/>
                      <a:pt x="2939" y="27"/>
                    </a:cubicBezTo>
                    <a:cubicBezTo>
                      <a:pt x="2938" y="26"/>
                      <a:pt x="2937" y="25"/>
                      <a:pt x="2936" y="24"/>
                    </a:cubicBezTo>
                    <a:moveTo>
                      <a:pt x="2383" y="23"/>
                    </a:moveTo>
                    <a:cubicBezTo>
                      <a:pt x="2380" y="24"/>
                      <a:pt x="2377" y="24"/>
                      <a:pt x="2373" y="25"/>
                    </a:cubicBezTo>
                    <a:cubicBezTo>
                      <a:pt x="2389" y="29"/>
                      <a:pt x="2404" y="33"/>
                      <a:pt x="2419" y="36"/>
                    </a:cubicBezTo>
                    <a:cubicBezTo>
                      <a:pt x="2422" y="35"/>
                      <a:pt x="2426" y="35"/>
                      <a:pt x="2429" y="34"/>
                    </a:cubicBezTo>
                    <a:cubicBezTo>
                      <a:pt x="2414" y="31"/>
                      <a:pt x="2399" y="27"/>
                      <a:pt x="2383" y="23"/>
                    </a:cubicBezTo>
                    <a:moveTo>
                      <a:pt x="2340" y="11"/>
                    </a:moveTo>
                    <a:cubicBezTo>
                      <a:pt x="2337" y="12"/>
                      <a:pt x="2335" y="13"/>
                      <a:pt x="2333" y="14"/>
                    </a:cubicBezTo>
                    <a:cubicBezTo>
                      <a:pt x="2343" y="17"/>
                      <a:pt x="2352" y="19"/>
                      <a:pt x="2362" y="22"/>
                    </a:cubicBezTo>
                    <a:cubicBezTo>
                      <a:pt x="2365" y="21"/>
                      <a:pt x="2368" y="21"/>
                      <a:pt x="2372" y="20"/>
                    </a:cubicBezTo>
                    <a:cubicBezTo>
                      <a:pt x="2361" y="17"/>
                      <a:pt x="2350" y="14"/>
                      <a:pt x="2340" y="11"/>
                    </a:cubicBezTo>
                    <a:moveTo>
                      <a:pt x="115" y="0"/>
                    </a:moveTo>
                    <a:cubicBezTo>
                      <a:pt x="42" y="104"/>
                      <a:pt x="1" y="178"/>
                      <a:pt x="0" y="179"/>
                    </a:cubicBezTo>
                    <a:cubicBezTo>
                      <a:pt x="3" y="181"/>
                      <a:pt x="3" y="181"/>
                      <a:pt x="3" y="181"/>
                    </a:cubicBezTo>
                    <a:cubicBezTo>
                      <a:pt x="4" y="180"/>
                      <a:pt x="46" y="106"/>
                      <a:pt x="119" y="2"/>
                    </a:cubicBezTo>
                    <a:cubicBezTo>
                      <a:pt x="118" y="1"/>
                      <a:pt x="117" y="1"/>
                      <a:pt x="115" y="0"/>
                    </a:cubicBezTo>
                    <a:moveTo>
                      <a:pt x="3001" y="0"/>
                    </a:moveTo>
                    <a:cubicBezTo>
                      <a:pt x="3001" y="0"/>
                      <a:pt x="2981" y="10"/>
                      <a:pt x="2944" y="21"/>
                    </a:cubicBezTo>
                    <a:cubicBezTo>
                      <a:pt x="2945" y="22"/>
                      <a:pt x="2946" y="23"/>
                      <a:pt x="2947" y="24"/>
                    </a:cubicBezTo>
                    <a:cubicBezTo>
                      <a:pt x="2983" y="13"/>
                      <a:pt x="3002" y="4"/>
                      <a:pt x="3003" y="4"/>
                    </a:cubicBezTo>
                    <a:cubicBezTo>
                      <a:pt x="3001" y="0"/>
                      <a:pt x="3001" y="0"/>
                      <a:pt x="300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2" name="Freeform 92">
                <a:extLst>
                  <a:ext uri="{FF2B5EF4-FFF2-40B4-BE49-F238E27FC236}">
                    <a16:creationId xmlns:a16="http://schemas.microsoft.com/office/drawing/2014/main" id="{D7BD30B1-28E7-4914-A90D-55A3C91BBE8A}"/>
                  </a:ext>
                </a:extLst>
              </p:cNvPr>
              <p:cNvSpPr>
                <a:spLocks/>
              </p:cNvSpPr>
              <p:nvPr/>
            </p:nvSpPr>
            <p:spPr bwMode="auto">
              <a:xfrm>
                <a:off x="4530" y="2404"/>
                <a:ext cx="40" cy="10"/>
              </a:xfrm>
              <a:custGeom>
                <a:avLst/>
                <a:gdLst>
                  <a:gd name="T0" fmla="*/ 10 w 21"/>
                  <a:gd name="T1" fmla="*/ 0 h 5"/>
                  <a:gd name="T2" fmla="*/ 0 w 21"/>
                  <a:gd name="T3" fmla="*/ 2 h 5"/>
                  <a:gd name="T4" fmla="*/ 11 w 21"/>
                  <a:gd name="T5" fmla="*/ 5 h 5"/>
                  <a:gd name="T6" fmla="*/ 21 w 21"/>
                  <a:gd name="T7" fmla="*/ 3 h 5"/>
                  <a:gd name="T8" fmla="*/ 10 w 21"/>
                  <a:gd name="T9" fmla="*/ 0 h 5"/>
                </a:gdLst>
                <a:ahLst/>
                <a:cxnLst>
                  <a:cxn ang="0">
                    <a:pos x="T0" y="T1"/>
                  </a:cxn>
                  <a:cxn ang="0">
                    <a:pos x="T2" y="T3"/>
                  </a:cxn>
                  <a:cxn ang="0">
                    <a:pos x="T4" y="T5"/>
                  </a:cxn>
                  <a:cxn ang="0">
                    <a:pos x="T6" y="T7"/>
                  </a:cxn>
                  <a:cxn ang="0">
                    <a:pos x="T8" y="T9"/>
                  </a:cxn>
                </a:cxnLst>
                <a:rect l="0" t="0" r="r" b="b"/>
                <a:pathLst>
                  <a:path w="21" h="5">
                    <a:moveTo>
                      <a:pt x="10" y="0"/>
                    </a:moveTo>
                    <a:cubicBezTo>
                      <a:pt x="6" y="1"/>
                      <a:pt x="3" y="1"/>
                      <a:pt x="0" y="2"/>
                    </a:cubicBezTo>
                    <a:cubicBezTo>
                      <a:pt x="4" y="3"/>
                      <a:pt x="7" y="4"/>
                      <a:pt x="11" y="5"/>
                    </a:cubicBezTo>
                    <a:cubicBezTo>
                      <a:pt x="15" y="4"/>
                      <a:pt x="18" y="4"/>
                      <a:pt x="21" y="3"/>
                    </a:cubicBezTo>
                    <a:cubicBezTo>
                      <a:pt x="18" y="2"/>
                      <a:pt x="14" y="1"/>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3" name="Freeform 93">
                <a:extLst>
                  <a:ext uri="{FF2B5EF4-FFF2-40B4-BE49-F238E27FC236}">
                    <a16:creationId xmlns:a16="http://schemas.microsoft.com/office/drawing/2014/main" id="{BE85C295-5C07-4365-9AF1-D7341F925510}"/>
                  </a:ext>
                </a:extLst>
              </p:cNvPr>
              <p:cNvSpPr>
                <a:spLocks/>
              </p:cNvSpPr>
              <p:nvPr/>
            </p:nvSpPr>
            <p:spPr bwMode="auto">
              <a:xfrm>
                <a:off x="4639" y="2431"/>
                <a:ext cx="42" cy="7"/>
              </a:xfrm>
              <a:custGeom>
                <a:avLst/>
                <a:gdLst>
                  <a:gd name="T0" fmla="*/ 10 w 22"/>
                  <a:gd name="T1" fmla="*/ 0 h 4"/>
                  <a:gd name="T2" fmla="*/ 0 w 22"/>
                  <a:gd name="T3" fmla="*/ 2 h 4"/>
                  <a:gd name="T4" fmla="*/ 12 w 22"/>
                  <a:gd name="T5" fmla="*/ 4 h 4"/>
                  <a:gd name="T6" fmla="*/ 22 w 22"/>
                  <a:gd name="T7" fmla="*/ 2 h 4"/>
                  <a:gd name="T8" fmla="*/ 10 w 22"/>
                  <a:gd name="T9" fmla="*/ 0 h 4"/>
                </a:gdLst>
                <a:ahLst/>
                <a:cxnLst>
                  <a:cxn ang="0">
                    <a:pos x="T0" y="T1"/>
                  </a:cxn>
                  <a:cxn ang="0">
                    <a:pos x="T2" y="T3"/>
                  </a:cxn>
                  <a:cxn ang="0">
                    <a:pos x="T4" y="T5"/>
                  </a:cxn>
                  <a:cxn ang="0">
                    <a:pos x="T6" y="T7"/>
                  </a:cxn>
                  <a:cxn ang="0">
                    <a:pos x="T8" y="T9"/>
                  </a:cxn>
                </a:cxnLst>
                <a:rect l="0" t="0" r="r" b="b"/>
                <a:pathLst>
                  <a:path w="22" h="4">
                    <a:moveTo>
                      <a:pt x="10" y="0"/>
                    </a:moveTo>
                    <a:cubicBezTo>
                      <a:pt x="7" y="1"/>
                      <a:pt x="3" y="1"/>
                      <a:pt x="0" y="2"/>
                    </a:cubicBezTo>
                    <a:cubicBezTo>
                      <a:pt x="4" y="3"/>
                      <a:pt x="8" y="4"/>
                      <a:pt x="12" y="4"/>
                    </a:cubicBezTo>
                    <a:cubicBezTo>
                      <a:pt x="15" y="4"/>
                      <a:pt x="18" y="3"/>
                      <a:pt x="22" y="2"/>
                    </a:cubicBezTo>
                    <a:cubicBezTo>
                      <a:pt x="18" y="2"/>
                      <a:pt x="14" y="1"/>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4" name="Freeform 94">
                <a:extLst>
                  <a:ext uri="{FF2B5EF4-FFF2-40B4-BE49-F238E27FC236}">
                    <a16:creationId xmlns:a16="http://schemas.microsoft.com/office/drawing/2014/main" id="{E4D7DBC3-AC99-4990-A3B1-B19F52A1CF98}"/>
                  </a:ext>
                </a:extLst>
              </p:cNvPr>
              <p:cNvSpPr>
                <a:spLocks/>
              </p:cNvSpPr>
              <p:nvPr/>
            </p:nvSpPr>
            <p:spPr bwMode="auto">
              <a:xfrm>
                <a:off x="4750" y="2452"/>
                <a:ext cx="42" cy="8"/>
              </a:xfrm>
              <a:custGeom>
                <a:avLst/>
                <a:gdLst>
                  <a:gd name="T0" fmla="*/ 10 w 22"/>
                  <a:gd name="T1" fmla="*/ 0 h 4"/>
                  <a:gd name="T2" fmla="*/ 0 w 22"/>
                  <a:gd name="T3" fmla="*/ 2 h 4"/>
                  <a:gd name="T4" fmla="*/ 12 w 22"/>
                  <a:gd name="T5" fmla="*/ 4 h 4"/>
                  <a:gd name="T6" fmla="*/ 22 w 22"/>
                  <a:gd name="T7" fmla="*/ 2 h 4"/>
                  <a:gd name="T8" fmla="*/ 10 w 22"/>
                  <a:gd name="T9" fmla="*/ 0 h 4"/>
                </a:gdLst>
                <a:ahLst/>
                <a:cxnLst>
                  <a:cxn ang="0">
                    <a:pos x="T0" y="T1"/>
                  </a:cxn>
                  <a:cxn ang="0">
                    <a:pos x="T2" y="T3"/>
                  </a:cxn>
                  <a:cxn ang="0">
                    <a:pos x="T4" y="T5"/>
                  </a:cxn>
                  <a:cxn ang="0">
                    <a:pos x="T6" y="T7"/>
                  </a:cxn>
                  <a:cxn ang="0">
                    <a:pos x="T8" y="T9"/>
                  </a:cxn>
                </a:cxnLst>
                <a:rect l="0" t="0" r="r" b="b"/>
                <a:pathLst>
                  <a:path w="22" h="4">
                    <a:moveTo>
                      <a:pt x="10" y="0"/>
                    </a:moveTo>
                    <a:cubicBezTo>
                      <a:pt x="7" y="1"/>
                      <a:pt x="3" y="1"/>
                      <a:pt x="0" y="2"/>
                    </a:cubicBezTo>
                    <a:cubicBezTo>
                      <a:pt x="4" y="3"/>
                      <a:pt x="8" y="4"/>
                      <a:pt x="12" y="4"/>
                    </a:cubicBezTo>
                    <a:cubicBezTo>
                      <a:pt x="15" y="3"/>
                      <a:pt x="18" y="3"/>
                      <a:pt x="22" y="2"/>
                    </a:cubicBezTo>
                    <a:cubicBezTo>
                      <a:pt x="18" y="1"/>
                      <a:pt x="14"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5" name="Freeform 95">
                <a:extLst>
                  <a:ext uri="{FF2B5EF4-FFF2-40B4-BE49-F238E27FC236}">
                    <a16:creationId xmlns:a16="http://schemas.microsoft.com/office/drawing/2014/main" id="{7EB6E53F-FC5C-4F84-931B-619CC8A09CB5}"/>
                  </a:ext>
                </a:extLst>
              </p:cNvPr>
              <p:cNvSpPr>
                <a:spLocks/>
              </p:cNvSpPr>
              <p:nvPr/>
            </p:nvSpPr>
            <p:spPr bwMode="auto">
              <a:xfrm>
                <a:off x="4859" y="2467"/>
                <a:ext cx="41" cy="8"/>
              </a:xfrm>
              <a:custGeom>
                <a:avLst/>
                <a:gdLst>
                  <a:gd name="T0" fmla="*/ 9 w 21"/>
                  <a:gd name="T1" fmla="*/ 0 h 4"/>
                  <a:gd name="T2" fmla="*/ 0 w 21"/>
                  <a:gd name="T3" fmla="*/ 3 h 4"/>
                  <a:gd name="T4" fmla="*/ 11 w 21"/>
                  <a:gd name="T5" fmla="*/ 4 h 4"/>
                  <a:gd name="T6" fmla="*/ 21 w 21"/>
                  <a:gd name="T7" fmla="*/ 1 h 4"/>
                  <a:gd name="T8" fmla="*/ 9 w 21"/>
                  <a:gd name="T9" fmla="*/ 0 h 4"/>
                </a:gdLst>
                <a:ahLst/>
                <a:cxnLst>
                  <a:cxn ang="0">
                    <a:pos x="T0" y="T1"/>
                  </a:cxn>
                  <a:cxn ang="0">
                    <a:pos x="T2" y="T3"/>
                  </a:cxn>
                  <a:cxn ang="0">
                    <a:pos x="T4" y="T5"/>
                  </a:cxn>
                  <a:cxn ang="0">
                    <a:pos x="T6" y="T7"/>
                  </a:cxn>
                  <a:cxn ang="0">
                    <a:pos x="T8" y="T9"/>
                  </a:cxn>
                </a:cxnLst>
                <a:rect l="0" t="0" r="r" b="b"/>
                <a:pathLst>
                  <a:path w="21" h="4">
                    <a:moveTo>
                      <a:pt x="9" y="0"/>
                    </a:moveTo>
                    <a:cubicBezTo>
                      <a:pt x="6" y="1"/>
                      <a:pt x="3" y="2"/>
                      <a:pt x="0" y="3"/>
                    </a:cubicBezTo>
                    <a:cubicBezTo>
                      <a:pt x="4" y="3"/>
                      <a:pt x="8" y="3"/>
                      <a:pt x="11" y="4"/>
                    </a:cubicBezTo>
                    <a:cubicBezTo>
                      <a:pt x="14" y="3"/>
                      <a:pt x="18" y="2"/>
                      <a:pt x="21" y="1"/>
                    </a:cubicBezTo>
                    <a:cubicBezTo>
                      <a:pt x="17" y="0"/>
                      <a:pt x="13"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6" name="Freeform 96">
                <a:extLst>
                  <a:ext uri="{FF2B5EF4-FFF2-40B4-BE49-F238E27FC236}">
                    <a16:creationId xmlns:a16="http://schemas.microsoft.com/office/drawing/2014/main" id="{067786BC-9D90-4930-982B-AC346F11367D}"/>
                  </a:ext>
                </a:extLst>
              </p:cNvPr>
              <p:cNvSpPr>
                <a:spLocks noEditPoints="1"/>
              </p:cNvSpPr>
              <p:nvPr/>
            </p:nvSpPr>
            <p:spPr bwMode="auto">
              <a:xfrm>
                <a:off x="583" y="1622"/>
                <a:ext cx="2983" cy="286"/>
              </a:xfrm>
              <a:custGeom>
                <a:avLst/>
                <a:gdLst>
                  <a:gd name="T0" fmla="*/ 6 w 1557"/>
                  <a:gd name="T1" fmla="*/ 141 h 149"/>
                  <a:gd name="T2" fmla="*/ 0 w 1557"/>
                  <a:gd name="T3" fmla="*/ 147 h 149"/>
                  <a:gd name="T4" fmla="*/ 3 w 1557"/>
                  <a:gd name="T5" fmla="*/ 149 h 149"/>
                  <a:gd name="T6" fmla="*/ 8 w 1557"/>
                  <a:gd name="T7" fmla="*/ 143 h 149"/>
                  <a:gd name="T8" fmla="*/ 6 w 1557"/>
                  <a:gd name="T9" fmla="*/ 141 h 149"/>
                  <a:gd name="T10" fmla="*/ 1551 w 1557"/>
                  <a:gd name="T11" fmla="*/ 0 h 149"/>
                  <a:gd name="T12" fmla="*/ 1548 w 1557"/>
                  <a:gd name="T13" fmla="*/ 2 h 149"/>
                  <a:gd name="T14" fmla="*/ 1553 w 1557"/>
                  <a:gd name="T15" fmla="*/ 8 h 149"/>
                  <a:gd name="T16" fmla="*/ 1557 w 1557"/>
                  <a:gd name="T17" fmla="*/ 6 h 149"/>
                  <a:gd name="T18" fmla="*/ 1551 w 1557"/>
                  <a:gd name="T19"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7" h="149">
                    <a:moveTo>
                      <a:pt x="6" y="141"/>
                    </a:moveTo>
                    <a:cubicBezTo>
                      <a:pt x="4" y="143"/>
                      <a:pt x="2" y="145"/>
                      <a:pt x="0" y="147"/>
                    </a:cubicBezTo>
                    <a:cubicBezTo>
                      <a:pt x="1" y="148"/>
                      <a:pt x="2" y="148"/>
                      <a:pt x="3" y="149"/>
                    </a:cubicBezTo>
                    <a:cubicBezTo>
                      <a:pt x="4" y="147"/>
                      <a:pt x="6" y="145"/>
                      <a:pt x="8" y="143"/>
                    </a:cubicBezTo>
                    <a:cubicBezTo>
                      <a:pt x="7" y="142"/>
                      <a:pt x="7" y="142"/>
                      <a:pt x="6" y="141"/>
                    </a:cubicBezTo>
                    <a:moveTo>
                      <a:pt x="1551" y="0"/>
                    </a:moveTo>
                    <a:cubicBezTo>
                      <a:pt x="1550" y="1"/>
                      <a:pt x="1549" y="1"/>
                      <a:pt x="1548" y="2"/>
                    </a:cubicBezTo>
                    <a:cubicBezTo>
                      <a:pt x="1550" y="4"/>
                      <a:pt x="1551" y="6"/>
                      <a:pt x="1553" y="8"/>
                    </a:cubicBezTo>
                    <a:cubicBezTo>
                      <a:pt x="1555" y="7"/>
                      <a:pt x="1556" y="7"/>
                      <a:pt x="1557" y="6"/>
                    </a:cubicBezTo>
                    <a:cubicBezTo>
                      <a:pt x="1555" y="4"/>
                      <a:pt x="1553" y="2"/>
                      <a:pt x="155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7" name="Freeform 97">
                <a:extLst>
                  <a:ext uri="{FF2B5EF4-FFF2-40B4-BE49-F238E27FC236}">
                    <a16:creationId xmlns:a16="http://schemas.microsoft.com/office/drawing/2014/main" id="{BBE200EA-04F5-4FDE-A921-3595CAAB660A}"/>
                  </a:ext>
                </a:extLst>
              </p:cNvPr>
              <p:cNvSpPr>
                <a:spLocks/>
              </p:cNvSpPr>
              <p:nvPr/>
            </p:nvSpPr>
            <p:spPr bwMode="auto">
              <a:xfrm>
                <a:off x="583" y="1891"/>
                <a:ext cx="11" cy="14"/>
              </a:xfrm>
              <a:custGeom>
                <a:avLst/>
                <a:gdLst>
                  <a:gd name="T0" fmla="*/ 5 w 6"/>
                  <a:gd name="T1" fmla="*/ 0 h 7"/>
                  <a:gd name="T2" fmla="*/ 0 w 6"/>
                  <a:gd name="T3" fmla="*/ 6 h 7"/>
                  <a:gd name="T4" fmla="*/ 0 w 6"/>
                  <a:gd name="T5" fmla="*/ 7 h 7"/>
                  <a:gd name="T6" fmla="*/ 6 w 6"/>
                  <a:gd name="T7" fmla="*/ 1 h 7"/>
                  <a:gd name="T8" fmla="*/ 5 w 6"/>
                  <a:gd name="T9" fmla="*/ 0 h 7"/>
                </a:gdLst>
                <a:ahLst/>
                <a:cxnLst>
                  <a:cxn ang="0">
                    <a:pos x="T0" y="T1"/>
                  </a:cxn>
                  <a:cxn ang="0">
                    <a:pos x="T2" y="T3"/>
                  </a:cxn>
                  <a:cxn ang="0">
                    <a:pos x="T4" y="T5"/>
                  </a:cxn>
                  <a:cxn ang="0">
                    <a:pos x="T6" y="T7"/>
                  </a:cxn>
                  <a:cxn ang="0">
                    <a:pos x="T8" y="T9"/>
                  </a:cxn>
                </a:cxnLst>
                <a:rect l="0" t="0" r="r" b="b"/>
                <a:pathLst>
                  <a:path w="6" h="7">
                    <a:moveTo>
                      <a:pt x="5" y="0"/>
                    </a:moveTo>
                    <a:cubicBezTo>
                      <a:pt x="3" y="2"/>
                      <a:pt x="1" y="4"/>
                      <a:pt x="0" y="6"/>
                    </a:cubicBezTo>
                    <a:cubicBezTo>
                      <a:pt x="0" y="7"/>
                      <a:pt x="0" y="7"/>
                      <a:pt x="0" y="7"/>
                    </a:cubicBezTo>
                    <a:cubicBezTo>
                      <a:pt x="2" y="5"/>
                      <a:pt x="4" y="3"/>
                      <a:pt x="6" y="1"/>
                    </a:cubicBezTo>
                    <a:cubicBezTo>
                      <a:pt x="6" y="1"/>
                      <a:pt x="5"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8" name="Freeform 98">
                <a:extLst>
                  <a:ext uri="{FF2B5EF4-FFF2-40B4-BE49-F238E27FC236}">
                    <a16:creationId xmlns:a16="http://schemas.microsoft.com/office/drawing/2014/main" id="{6C3D20F0-13C6-4394-8C72-E0528D6F0EBC}"/>
                  </a:ext>
                </a:extLst>
              </p:cNvPr>
              <p:cNvSpPr>
                <a:spLocks noEditPoints="1"/>
              </p:cNvSpPr>
              <p:nvPr/>
            </p:nvSpPr>
            <p:spPr bwMode="auto">
              <a:xfrm>
                <a:off x="6" y="1004"/>
                <a:ext cx="2102" cy="620"/>
              </a:xfrm>
              <a:custGeom>
                <a:avLst/>
                <a:gdLst>
                  <a:gd name="T0" fmla="*/ 1094 w 1097"/>
                  <a:gd name="T1" fmla="*/ 323 h 323"/>
                  <a:gd name="T2" fmla="*/ 1072 w 1097"/>
                  <a:gd name="T3" fmla="*/ 303 h 323"/>
                  <a:gd name="T4" fmla="*/ 992 w 1097"/>
                  <a:gd name="T5" fmla="*/ 252 h 323"/>
                  <a:gd name="T6" fmla="*/ 1057 w 1097"/>
                  <a:gd name="T7" fmla="*/ 292 h 323"/>
                  <a:gd name="T8" fmla="*/ 992 w 1097"/>
                  <a:gd name="T9" fmla="*/ 252 h 323"/>
                  <a:gd name="T10" fmla="*/ 981 w 1097"/>
                  <a:gd name="T11" fmla="*/ 244 h 323"/>
                  <a:gd name="T12" fmla="*/ 953 w 1097"/>
                  <a:gd name="T13" fmla="*/ 221 h 323"/>
                  <a:gd name="T14" fmla="*/ 907 w 1097"/>
                  <a:gd name="T15" fmla="*/ 194 h 323"/>
                  <a:gd name="T16" fmla="*/ 943 w 1097"/>
                  <a:gd name="T17" fmla="*/ 214 h 323"/>
                  <a:gd name="T18" fmla="*/ 907 w 1097"/>
                  <a:gd name="T19" fmla="*/ 194 h 323"/>
                  <a:gd name="T20" fmla="*/ 898 w 1097"/>
                  <a:gd name="T21" fmla="*/ 188 h 323"/>
                  <a:gd name="T22" fmla="*/ 886 w 1097"/>
                  <a:gd name="T23" fmla="*/ 176 h 323"/>
                  <a:gd name="T24" fmla="*/ 864 w 1097"/>
                  <a:gd name="T25" fmla="*/ 161 h 323"/>
                  <a:gd name="T26" fmla="*/ 870 w 1097"/>
                  <a:gd name="T27" fmla="*/ 170 h 323"/>
                  <a:gd name="T28" fmla="*/ 878 w 1097"/>
                  <a:gd name="T29" fmla="*/ 170 h 323"/>
                  <a:gd name="T30" fmla="*/ 846 w 1097"/>
                  <a:gd name="T31" fmla="*/ 150 h 323"/>
                  <a:gd name="T32" fmla="*/ 849 w 1097"/>
                  <a:gd name="T33" fmla="*/ 157 h 323"/>
                  <a:gd name="T34" fmla="*/ 846 w 1097"/>
                  <a:gd name="T35" fmla="*/ 150 h 323"/>
                  <a:gd name="T36" fmla="*/ 827 w 1097"/>
                  <a:gd name="T37" fmla="*/ 143 h 323"/>
                  <a:gd name="T38" fmla="*/ 839 w 1097"/>
                  <a:gd name="T39" fmla="*/ 146 h 323"/>
                  <a:gd name="T40" fmla="*/ 823 w 1097"/>
                  <a:gd name="T41" fmla="*/ 136 h 323"/>
                  <a:gd name="T42" fmla="*/ 820 w 1097"/>
                  <a:gd name="T43" fmla="*/ 139 h 323"/>
                  <a:gd name="T44" fmla="*/ 826 w 1097"/>
                  <a:gd name="T45" fmla="*/ 138 h 323"/>
                  <a:gd name="T46" fmla="*/ 816 w 1097"/>
                  <a:gd name="T47" fmla="*/ 132 h 323"/>
                  <a:gd name="T48" fmla="*/ 811 w 1097"/>
                  <a:gd name="T49" fmla="*/ 134 h 323"/>
                  <a:gd name="T50" fmla="*/ 816 w 1097"/>
                  <a:gd name="T51" fmla="*/ 132 h 323"/>
                  <a:gd name="T52" fmla="*/ 739 w 1097"/>
                  <a:gd name="T53" fmla="*/ 92 h 323"/>
                  <a:gd name="T54" fmla="*/ 802 w 1097"/>
                  <a:gd name="T55" fmla="*/ 123 h 323"/>
                  <a:gd name="T56" fmla="*/ 390 w 1097"/>
                  <a:gd name="T57" fmla="*/ 0 h 323"/>
                  <a:gd name="T58" fmla="*/ 2 w 1097"/>
                  <a:gd name="T59" fmla="*/ 81 h 323"/>
                  <a:gd name="T60" fmla="*/ 575 w 1097"/>
                  <a:gd name="T61" fmla="*/ 24 h 323"/>
                  <a:gd name="T62" fmla="*/ 738 w 1097"/>
                  <a:gd name="T63" fmla="*/ 87 h 323"/>
                  <a:gd name="T64" fmla="*/ 390 w 1097"/>
                  <a:gd name="T65"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97" h="323">
                    <a:moveTo>
                      <a:pt x="1058" y="298"/>
                    </a:moveTo>
                    <a:cubicBezTo>
                      <a:pt x="1070" y="306"/>
                      <a:pt x="1082" y="315"/>
                      <a:pt x="1094" y="323"/>
                    </a:cubicBezTo>
                    <a:cubicBezTo>
                      <a:pt x="1095" y="322"/>
                      <a:pt x="1096" y="321"/>
                      <a:pt x="1097" y="321"/>
                    </a:cubicBezTo>
                    <a:cubicBezTo>
                      <a:pt x="1089" y="315"/>
                      <a:pt x="1080" y="309"/>
                      <a:pt x="1072" y="303"/>
                    </a:cubicBezTo>
                    <a:cubicBezTo>
                      <a:pt x="1067" y="301"/>
                      <a:pt x="1063" y="299"/>
                      <a:pt x="1058" y="298"/>
                    </a:cubicBezTo>
                    <a:moveTo>
                      <a:pt x="992" y="252"/>
                    </a:moveTo>
                    <a:cubicBezTo>
                      <a:pt x="1010" y="264"/>
                      <a:pt x="1027" y="276"/>
                      <a:pt x="1044" y="288"/>
                    </a:cubicBezTo>
                    <a:cubicBezTo>
                      <a:pt x="1048" y="289"/>
                      <a:pt x="1053" y="291"/>
                      <a:pt x="1057" y="292"/>
                    </a:cubicBezTo>
                    <a:cubicBezTo>
                      <a:pt x="1039" y="280"/>
                      <a:pt x="1021" y="267"/>
                      <a:pt x="1004" y="255"/>
                    </a:cubicBezTo>
                    <a:cubicBezTo>
                      <a:pt x="1000" y="254"/>
                      <a:pt x="996" y="253"/>
                      <a:pt x="992" y="252"/>
                    </a:cubicBezTo>
                    <a:moveTo>
                      <a:pt x="944" y="219"/>
                    </a:moveTo>
                    <a:cubicBezTo>
                      <a:pt x="956" y="227"/>
                      <a:pt x="968" y="236"/>
                      <a:pt x="981" y="244"/>
                    </a:cubicBezTo>
                    <a:cubicBezTo>
                      <a:pt x="984" y="245"/>
                      <a:pt x="988" y="246"/>
                      <a:pt x="992" y="247"/>
                    </a:cubicBezTo>
                    <a:cubicBezTo>
                      <a:pt x="979" y="238"/>
                      <a:pt x="966" y="229"/>
                      <a:pt x="953" y="221"/>
                    </a:cubicBezTo>
                    <a:cubicBezTo>
                      <a:pt x="950" y="220"/>
                      <a:pt x="947" y="219"/>
                      <a:pt x="944" y="219"/>
                    </a:cubicBezTo>
                    <a:moveTo>
                      <a:pt x="907" y="194"/>
                    </a:moveTo>
                    <a:cubicBezTo>
                      <a:pt x="916" y="200"/>
                      <a:pt x="925" y="206"/>
                      <a:pt x="934" y="212"/>
                    </a:cubicBezTo>
                    <a:cubicBezTo>
                      <a:pt x="937" y="213"/>
                      <a:pt x="940" y="213"/>
                      <a:pt x="943" y="214"/>
                    </a:cubicBezTo>
                    <a:cubicBezTo>
                      <a:pt x="934" y="207"/>
                      <a:pt x="924" y="201"/>
                      <a:pt x="915" y="195"/>
                    </a:cubicBezTo>
                    <a:cubicBezTo>
                      <a:pt x="912" y="195"/>
                      <a:pt x="910" y="195"/>
                      <a:pt x="907" y="194"/>
                    </a:cubicBezTo>
                    <a:moveTo>
                      <a:pt x="879" y="176"/>
                    </a:moveTo>
                    <a:cubicBezTo>
                      <a:pt x="885" y="180"/>
                      <a:pt x="891" y="184"/>
                      <a:pt x="898" y="188"/>
                    </a:cubicBezTo>
                    <a:cubicBezTo>
                      <a:pt x="900" y="188"/>
                      <a:pt x="903" y="189"/>
                      <a:pt x="906" y="189"/>
                    </a:cubicBezTo>
                    <a:cubicBezTo>
                      <a:pt x="899" y="185"/>
                      <a:pt x="893" y="180"/>
                      <a:pt x="886" y="176"/>
                    </a:cubicBezTo>
                    <a:cubicBezTo>
                      <a:pt x="884" y="176"/>
                      <a:pt x="881" y="176"/>
                      <a:pt x="879" y="176"/>
                    </a:cubicBezTo>
                    <a:moveTo>
                      <a:pt x="864" y="161"/>
                    </a:moveTo>
                    <a:cubicBezTo>
                      <a:pt x="861" y="162"/>
                      <a:pt x="859" y="162"/>
                      <a:pt x="857" y="162"/>
                    </a:cubicBezTo>
                    <a:cubicBezTo>
                      <a:pt x="861" y="165"/>
                      <a:pt x="866" y="168"/>
                      <a:pt x="870" y="170"/>
                    </a:cubicBezTo>
                    <a:cubicBezTo>
                      <a:pt x="871" y="170"/>
                      <a:pt x="873" y="170"/>
                      <a:pt x="874" y="170"/>
                    </a:cubicBezTo>
                    <a:cubicBezTo>
                      <a:pt x="875" y="170"/>
                      <a:pt x="876" y="170"/>
                      <a:pt x="878" y="170"/>
                    </a:cubicBezTo>
                    <a:cubicBezTo>
                      <a:pt x="873" y="167"/>
                      <a:pt x="868" y="164"/>
                      <a:pt x="864" y="161"/>
                    </a:cubicBezTo>
                    <a:moveTo>
                      <a:pt x="846" y="150"/>
                    </a:moveTo>
                    <a:cubicBezTo>
                      <a:pt x="844" y="151"/>
                      <a:pt x="842" y="151"/>
                      <a:pt x="840" y="151"/>
                    </a:cubicBezTo>
                    <a:cubicBezTo>
                      <a:pt x="843" y="153"/>
                      <a:pt x="846" y="155"/>
                      <a:pt x="849" y="157"/>
                    </a:cubicBezTo>
                    <a:cubicBezTo>
                      <a:pt x="851" y="157"/>
                      <a:pt x="853" y="157"/>
                      <a:pt x="856" y="156"/>
                    </a:cubicBezTo>
                    <a:cubicBezTo>
                      <a:pt x="852" y="154"/>
                      <a:pt x="849" y="152"/>
                      <a:pt x="846" y="150"/>
                    </a:cubicBezTo>
                    <a:moveTo>
                      <a:pt x="833" y="142"/>
                    </a:moveTo>
                    <a:cubicBezTo>
                      <a:pt x="831" y="143"/>
                      <a:pt x="829" y="143"/>
                      <a:pt x="827" y="143"/>
                    </a:cubicBezTo>
                    <a:cubicBezTo>
                      <a:pt x="829" y="145"/>
                      <a:pt x="831" y="146"/>
                      <a:pt x="833" y="147"/>
                    </a:cubicBezTo>
                    <a:cubicBezTo>
                      <a:pt x="835" y="146"/>
                      <a:pt x="837" y="146"/>
                      <a:pt x="839" y="146"/>
                    </a:cubicBezTo>
                    <a:cubicBezTo>
                      <a:pt x="837" y="145"/>
                      <a:pt x="835" y="143"/>
                      <a:pt x="833" y="142"/>
                    </a:cubicBezTo>
                    <a:moveTo>
                      <a:pt x="823" y="136"/>
                    </a:moveTo>
                    <a:cubicBezTo>
                      <a:pt x="821" y="137"/>
                      <a:pt x="820" y="137"/>
                      <a:pt x="818" y="138"/>
                    </a:cubicBezTo>
                    <a:cubicBezTo>
                      <a:pt x="819" y="138"/>
                      <a:pt x="820" y="139"/>
                      <a:pt x="820" y="139"/>
                    </a:cubicBezTo>
                    <a:cubicBezTo>
                      <a:pt x="821" y="139"/>
                      <a:pt x="821" y="139"/>
                      <a:pt x="821" y="139"/>
                    </a:cubicBezTo>
                    <a:cubicBezTo>
                      <a:pt x="823" y="139"/>
                      <a:pt x="825" y="138"/>
                      <a:pt x="826" y="138"/>
                    </a:cubicBezTo>
                    <a:cubicBezTo>
                      <a:pt x="825" y="137"/>
                      <a:pt x="824" y="137"/>
                      <a:pt x="823" y="136"/>
                    </a:cubicBezTo>
                    <a:moveTo>
                      <a:pt x="816" y="132"/>
                    </a:moveTo>
                    <a:cubicBezTo>
                      <a:pt x="814" y="132"/>
                      <a:pt x="813" y="133"/>
                      <a:pt x="811" y="133"/>
                    </a:cubicBezTo>
                    <a:cubicBezTo>
                      <a:pt x="811" y="133"/>
                      <a:pt x="811" y="134"/>
                      <a:pt x="811" y="134"/>
                    </a:cubicBezTo>
                    <a:cubicBezTo>
                      <a:pt x="813" y="133"/>
                      <a:pt x="815" y="133"/>
                      <a:pt x="817" y="132"/>
                    </a:cubicBezTo>
                    <a:cubicBezTo>
                      <a:pt x="816" y="132"/>
                      <a:pt x="816" y="132"/>
                      <a:pt x="816" y="132"/>
                    </a:cubicBezTo>
                    <a:moveTo>
                      <a:pt x="743" y="90"/>
                    </a:moveTo>
                    <a:cubicBezTo>
                      <a:pt x="742" y="90"/>
                      <a:pt x="740" y="91"/>
                      <a:pt x="739" y="92"/>
                    </a:cubicBezTo>
                    <a:cubicBezTo>
                      <a:pt x="758" y="102"/>
                      <a:pt x="777" y="113"/>
                      <a:pt x="797" y="125"/>
                    </a:cubicBezTo>
                    <a:cubicBezTo>
                      <a:pt x="799" y="125"/>
                      <a:pt x="800" y="124"/>
                      <a:pt x="802" y="123"/>
                    </a:cubicBezTo>
                    <a:cubicBezTo>
                      <a:pt x="782" y="111"/>
                      <a:pt x="762" y="100"/>
                      <a:pt x="743" y="90"/>
                    </a:cubicBezTo>
                    <a:moveTo>
                      <a:pt x="390" y="0"/>
                    </a:moveTo>
                    <a:cubicBezTo>
                      <a:pt x="172" y="0"/>
                      <a:pt x="2" y="76"/>
                      <a:pt x="0" y="77"/>
                    </a:cubicBezTo>
                    <a:cubicBezTo>
                      <a:pt x="2" y="81"/>
                      <a:pt x="2" y="81"/>
                      <a:pt x="2" y="81"/>
                    </a:cubicBezTo>
                    <a:cubicBezTo>
                      <a:pt x="4" y="80"/>
                      <a:pt x="173" y="4"/>
                      <a:pt x="390" y="4"/>
                    </a:cubicBezTo>
                    <a:cubicBezTo>
                      <a:pt x="449" y="4"/>
                      <a:pt x="511" y="10"/>
                      <a:pt x="575" y="24"/>
                    </a:cubicBezTo>
                    <a:cubicBezTo>
                      <a:pt x="620" y="33"/>
                      <a:pt x="674" y="57"/>
                      <a:pt x="734" y="89"/>
                    </a:cubicBezTo>
                    <a:cubicBezTo>
                      <a:pt x="736" y="89"/>
                      <a:pt x="737" y="88"/>
                      <a:pt x="738" y="87"/>
                    </a:cubicBezTo>
                    <a:cubicBezTo>
                      <a:pt x="677" y="54"/>
                      <a:pt x="621" y="30"/>
                      <a:pt x="576" y="20"/>
                    </a:cubicBezTo>
                    <a:cubicBezTo>
                      <a:pt x="512" y="6"/>
                      <a:pt x="449" y="0"/>
                      <a:pt x="39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29" name="Freeform 99">
                <a:extLst>
                  <a:ext uri="{FF2B5EF4-FFF2-40B4-BE49-F238E27FC236}">
                    <a16:creationId xmlns:a16="http://schemas.microsoft.com/office/drawing/2014/main" id="{B44A2E00-2095-4276-BF95-E22E33A9831D}"/>
                  </a:ext>
                </a:extLst>
              </p:cNvPr>
              <p:cNvSpPr>
                <a:spLocks/>
              </p:cNvSpPr>
              <p:nvPr/>
            </p:nvSpPr>
            <p:spPr bwMode="auto">
              <a:xfrm>
                <a:off x="2006" y="1557"/>
                <a:ext cx="54" cy="29"/>
              </a:xfrm>
              <a:custGeom>
                <a:avLst/>
                <a:gdLst>
                  <a:gd name="T0" fmla="*/ 0 w 28"/>
                  <a:gd name="T1" fmla="*/ 0 h 15"/>
                  <a:gd name="T2" fmla="*/ 14 w 28"/>
                  <a:gd name="T3" fmla="*/ 10 h 15"/>
                  <a:gd name="T4" fmla="*/ 28 w 28"/>
                  <a:gd name="T5" fmla="*/ 15 h 15"/>
                  <a:gd name="T6" fmla="*/ 13 w 28"/>
                  <a:gd name="T7" fmla="*/ 4 h 15"/>
                  <a:gd name="T8" fmla="*/ 0 w 28"/>
                  <a:gd name="T9" fmla="*/ 0 h 15"/>
                </a:gdLst>
                <a:ahLst/>
                <a:cxnLst>
                  <a:cxn ang="0">
                    <a:pos x="T0" y="T1"/>
                  </a:cxn>
                  <a:cxn ang="0">
                    <a:pos x="T2" y="T3"/>
                  </a:cxn>
                  <a:cxn ang="0">
                    <a:pos x="T4" y="T5"/>
                  </a:cxn>
                  <a:cxn ang="0">
                    <a:pos x="T6" y="T7"/>
                  </a:cxn>
                  <a:cxn ang="0">
                    <a:pos x="T8" y="T9"/>
                  </a:cxn>
                </a:cxnLst>
                <a:rect l="0" t="0" r="r" b="b"/>
                <a:pathLst>
                  <a:path w="28" h="15">
                    <a:moveTo>
                      <a:pt x="0" y="0"/>
                    </a:moveTo>
                    <a:cubicBezTo>
                      <a:pt x="5" y="3"/>
                      <a:pt x="9" y="7"/>
                      <a:pt x="14" y="10"/>
                    </a:cubicBezTo>
                    <a:cubicBezTo>
                      <a:pt x="19" y="11"/>
                      <a:pt x="23" y="13"/>
                      <a:pt x="28" y="15"/>
                    </a:cubicBezTo>
                    <a:cubicBezTo>
                      <a:pt x="23" y="11"/>
                      <a:pt x="18" y="8"/>
                      <a:pt x="13" y="4"/>
                    </a:cubicBezTo>
                    <a:cubicBezTo>
                      <a:pt x="9" y="3"/>
                      <a:pt x="4"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0" name="Freeform 100">
                <a:extLst>
                  <a:ext uri="{FF2B5EF4-FFF2-40B4-BE49-F238E27FC236}">
                    <a16:creationId xmlns:a16="http://schemas.microsoft.com/office/drawing/2014/main" id="{92AB081A-6451-4A7A-ABF8-746FFECEC03A}"/>
                  </a:ext>
                </a:extLst>
              </p:cNvPr>
              <p:cNvSpPr>
                <a:spLocks/>
              </p:cNvSpPr>
              <p:nvPr/>
            </p:nvSpPr>
            <p:spPr bwMode="auto">
              <a:xfrm>
                <a:off x="1886" y="1472"/>
                <a:ext cx="44" cy="22"/>
              </a:xfrm>
              <a:custGeom>
                <a:avLst/>
                <a:gdLst>
                  <a:gd name="T0" fmla="*/ 0 w 23"/>
                  <a:gd name="T1" fmla="*/ 0 h 11"/>
                  <a:gd name="T2" fmla="*/ 11 w 23"/>
                  <a:gd name="T3" fmla="*/ 8 h 11"/>
                  <a:gd name="T4" fmla="*/ 23 w 23"/>
                  <a:gd name="T5" fmla="*/ 11 h 11"/>
                  <a:gd name="T6" fmla="*/ 11 w 23"/>
                  <a:gd name="T7" fmla="*/ 3 h 11"/>
                  <a:gd name="T8" fmla="*/ 0 w 23"/>
                  <a:gd name="T9" fmla="*/ 0 h 11"/>
                </a:gdLst>
                <a:ahLst/>
                <a:cxnLst>
                  <a:cxn ang="0">
                    <a:pos x="T0" y="T1"/>
                  </a:cxn>
                  <a:cxn ang="0">
                    <a:pos x="T2" y="T3"/>
                  </a:cxn>
                  <a:cxn ang="0">
                    <a:pos x="T4" y="T5"/>
                  </a:cxn>
                  <a:cxn ang="0">
                    <a:pos x="T6" y="T7"/>
                  </a:cxn>
                  <a:cxn ang="0">
                    <a:pos x="T8" y="T9"/>
                  </a:cxn>
                </a:cxnLst>
                <a:rect l="0" t="0" r="r" b="b"/>
                <a:pathLst>
                  <a:path w="23" h="11">
                    <a:moveTo>
                      <a:pt x="0" y="0"/>
                    </a:moveTo>
                    <a:cubicBezTo>
                      <a:pt x="4" y="3"/>
                      <a:pt x="8" y="5"/>
                      <a:pt x="11" y="8"/>
                    </a:cubicBezTo>
                    <a:cubicBezTo>
                      <a:pt x="15" y="9"/>
                      <a:pt x="19" y="10"/>
                      <a:pt x="23" y="11"/>
                    </a:cubicBezTo>
                    <a:cubicBezTo>
                      <a:pt x="19" y="8"/>
                      <a:pt x="15" y="5"/>
                      <a:pt x="11" y="3"/>
                    </a:cubicBezTo>
                    <a:cubicBezTo>
                      <a:pt x="7" y="2"/>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1" name="Freeform 101">
                <a:extLst>
                  <a:ext uri="{FF2B5EF4-FFF2-40B4-BE49-F238E27FC236}">
                    <a16:creationId xmlns:a16="http://schemas.microsoft.com/office/drawing/2014/main" id="{9760C567-4E87-4D96-A97D-73B7EC316FE3}"/>
                  </a:ext>
                </a:extLst>
              </p:cNvPr>
              <p:cNvSpPr>
                <a:spLocks/>
              </p:cNvSpPr>
              <p:nvPr/>
            </p:nvSpPr>
            <p:spPr bwMode="auto">
              <a:xfrm>
                <a:off x="1795" y="1411"/>
                <a:ext cx="37" cy="17"/>
              </a:xfrm>
              <a:custGeom>
                <a:avLst/>
                <a:gdLst>
                  <a:gd name="T0" fmla="*/ 0 w 19"/>
                  <a:gd name="T1" fmla="*/ 0 h 9"/>
                  <a:gd name="T2" fmla="*/ 10 w 19"/>
                  <a:gd name="T3" fmla="*/ 7 h 9"/>
                  <a:gd name="T4" fmla="*/ 19 w 19"/>
                  <a:gd name="T5" fmla="*/ 9 h 9"/>
                  <a:gd name="T6" fmla="*/ 9 w 19"/>
                  <a:gd name="T7" fmla="*/ 2 h 9"/>
                  <a:gd name="T8" fmla="*/ 0 w 19"/>
                  <a:gd name="T9" fmla="*/ 0 h 9"/>
                </a:gdLst>
                <a:ahLst/>
                <a:cxnLst>
                  <a:cxn ang="0">
                    <a:pos x="T0" y="T1"/>
                  </a:cxn>
                  <a:cxn ang="0">
                    <a:pos x="T2" y="T3"/>
                  </a:cxn>
                  <a:cxn ang="0">
                    <a:pos x="T4" y="T5"/>
                  </a:cxn>
                  <a:cxn ang="0">
                    <a:pos x="T6" y="T7"/>
                  </a:cxn>
                  <a:cxn ang="0">
                    <a:pos x="T8" y="T9"/>
                  </a:cxn>
                </a:cxnLst>
                <a:rect l="0" t="0" r="r" b="b"/>
                <a:pathLst>
                  <a:path w="19" h="9">
                    <a:moveTo>
                      <a:pt x="0" y="0"/>
                    </a:moveTo>
                    <a:cubicBezTo>
                      <a:pt x="3" y="2"/>
                      <a:pt x="6" y="5"/>
                      <a:pt x="10" y="7"/>
                    </a:cubicBezTo>
                    <a:cubicBezTo>
                      <a:pt x="13" y="7"/>
                      <a:pt x="16" y="8"/>
                      <a:pt x="19" y="9"/>
                    </a:cubicBezTo>
                    <a:cubicBezTo>
                      <a:pt x="16" y="6"/>
                      <a:pt x="12" y="4"/>
                      <a:pt x="9"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2" name="Freeform 102">
                <a:extLst>
                  <a:ext uri="{FF2B5EF4-FFF2-40B4-BE49-F238E27FC236}">
                    <a16:creationId xmlns:a16="http://schemas.microsoft.com/office/drawing/2014/main" id="{6B2BDE60-E910-464E-8B73-8E3CBE6A6BC8}"/>
                  </a:ext>
                </a:extLst>
              </p:cNvPr>
              <p:cNvSpPr>
                <a:spLocks/>
              </p:cNvSpPr>
              <p:nvPr/>
            </p:nvSpPr>
            <p:spPr bwMode="auto">
              <a:xfrm>
                <a:off x="1726" y="1365"/>
                <a:ext cx="33" cy="13"/>
              </a:xfrm>
              <a:custGeom>
                <a:avLst/>
                <a:gdLst>
                  <a:gd name="T0" fmla="*/ 0 w 17"/>
                  <a:gd name="T1" fmla="*/ 0 h 7"/>
                  <a:gd name="T2" fmla="*/ 9 w 17"/>
                  <a:gd name="T3" fmla="*/ 6 h 7"/>
                  <a:gd name="T4" fmla="*/ 17 w 17"/>
                  <a:gd name="T5" fmla="*/ 7 h 7"/>
                  <a:gd name="T6" fmla="*/ 8 w 17"/>
                  <a:gd name="T7" fmla="*/ 1 h 7"/>
                  <a:gd name="T8" fmla="*/ 0 w 17"/>
                  <a:gd name="T9" fmla="*/ 0 h 7"/>
                </a:gdLst>
                <a:ahLst/>
                <a:cxnLst>
                  <a:cxn ang="0">
                    <a:pos x="T0" y="T1"/>
                  </a:cxn>
                  <a:cxn ang="0">
                    <a:pos x="T2" y="T3"/>
                  </a:cxn>
                  <a:cxn ang="0">
                    <a:pos x="T4" y="T5"/>
                  </a:cxn>
                  <a:cxn ang="0">
                    <a:pos x="T6" y="T7"/>
                  </a:cxn>
                  <a:cxn ang="0">
                    <a:pos x="T8" y="T9"/>
                  </a:cxn>
                </a:cxnLst>
                <a:rect l="0" t="0" r="r" b="b"/>
                <a:pathLst>
                  <a:path w="17" h="7">
                    <a:moveTo>
                      <a:pt x="0" y="0"/>
                    </a:moveTo>
                    <a:cubicBezTo>
                      <a:pt x="3" y="2"/>
                      <a:pt x="6" y="4"/>
                      <a:pt x="9" y="6"/>
                    </a:cubicBezTo>
                    <a:cubicBezTo>
                      <a:pt x="12" y="7"/>
                      <a:pt x="14" y="7"/>
                      <a:pt x="17" y="7"/>
                    </a:cubicBezTo>
                    <a:cubicBezTo>
                      <a:pt x="14" y="5"/>
                      <a:pt x="11" y="3"/>
                      <a:pt x="8" y="1"/>
                    </a:cubicBezTo>
                    <a:cubicBezTo>
                      <a:pt x="5" y="1"/>
                      <a:pt x="2"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3" name="Freeform 103">
                <a:extLst>
                  <a:ext uri="{FF2B5EF4-FFF2-40B4-BE49-F238E27FC236}">
                    <a16:creationId xmlns:a16="http://schemas.microsoft.com/office/drawing/2014/main" id="{C277446F-1372-415A-98C3-F84E9AC78707}"/>
                  </a:ext>
                </a:extLst>
              </p:cNvPr>
              <p:cNvSpPr>
                <a:spLocks/>
              </p:cNvSpPr>
              <p:nvPr/>
            </p:nvSpPr>
            <p:spPr bwMode="auto">
              <a:xfrm>
                <a:off x="1673" y="1330"/>
                <a:ext cx="30" cy="12"/>
              </a:xfrm>
              <a:custGeom>
                <a:avLst/>
                <a:gdLst>
                  <a:gd name="T0" fmla="*/ 4 w 16"/>
                  <a:gd name="T1" fmla="*/ 0 h 6"/>
                  <a:gd name="T2" fmla="*/ 0 w 16"/>
                  <a:gd name="T3" fmla="*/ 0 h 6"/>
                  <a:gd name="T4" fmla="*/ 9 w 16"/>
                  <a:gd name="T5" fmla="*/ 6 h 6"/>
                  <a:gd name="T6" fmla="*/ 16 w 16"/>
                  <a:gd name="T7" fmla="*/ 6 h 6"/>
                  <a:gd name="T8" fmla="*/ 8 w 16"/>
                  <a:gd name="T9" fmla="*/ 0 h 6"/>
                  <a:gd name="T10" fmla="*/ 4 w 16"/>
                  <a:gd name="T11" fmla="*/ 0 h 6"/>
                </a:gdLst>
                <a:ahLst/>
                <a:cxnLst>
                  <a:cxn ang="0">
                    <a:pos x="T0" y="T1"/>
                  </a:cxn>
                  <a:cxn ang="0">
                    <a:pos x="T2" y="T3"/>
                  </a:cxn>
                  <a:cxn ang="0">
                    <a:pos x="T4" y="T5"/>
                  </a:cxn>
                  <a:cxn ang="0">
                    <a:pos x="T6" y="T7"/>
                  </a:cxn>
                  <a:cxn ang="0">
                    <a:pos x="T8" y="T9"/>
                  </a:cxn>
                  <a:cxn ang="0">
                    <a:pos x="T10" y="T11"/>
                  </a:cxn>
                </a:cxnLst>
                <a:rect l="0" t="0" r="r" b="b"/>
                <a:pathLst>
                  <a:path w="16" h="6">
                    <a:moveTo>
                      <a:pt x="4" y="0"/>
                    </a:moveTo>
                    <a:cubicBezTo>
                      <a:pt x="3" y="0"/>
                      <a:pt x="1" y="0"/>
                      <a:pt x="0" y="0"/>
                    </a:cubicBezTo>
                    <a:cubicBezTo>
                      <a:pt x="3" y="2"/>
                      <a:pt x="6" y="4"/>
                      <a:pt x="9" y="6"/>
                    </a:cubicBezTo>
                    <a:cubicBezTo>
                      <a:pt x="11" y="6"/>
                      <a:pt x="14" y="6"/>
                      <a:pt x="16" y="6"/>
                    </a:cubicBezTo>
                    <a:cubicBezTo>
                      <a:pt x="13" y="4"/>
                      <a:pt x="10" y="2"/>
                      <a:pt x="8" y="0"/>
                    </a:cubicBezTo>
                    <a:cubicBezTo>
                      <a:pt x="6"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4" name="Freeform 104">
                <a:extLst>
                  <a:ext uri="{FF2B5EF4-FFF2-40B4-BE49-F238E27FC236}">
                    <a16:creationId xmlns:a16="http://schemas.microsoft.com/office/drawing/2014/main" id="{8D9E9807-7341-49DE-A391-C8D8DDBB6466}"/>
                  </a:ext>
                </a:extLst>
              </p:cNvPr>
              <p:cNvSpPr>
                <a:spLocks/>
              </p:cNvSpPr>
              <p:nvPr/>
            </p:nvSpPr>
            <p:spPr bwMode="auto">
              <a:xfrm>
                <a:off x="1633" y="1303"/>
                <a:ext cx="28" cy="12"/>
              </a:xfrm>
              <a:custGeom>
                <a:avLst/>
                <a:gdLst>
                  <a:gd name="T0" fmla="*/ 7 w 15"/>
                  <a:gd name="T1" fmla="*/ 0 h 6"/>
                  <a:gd name="T2" fmla="*/ 0 w 15"/>
                  <a:gd name="T3" fmla="*/ 1 h 6"/>
                  <a:gd name="T4" fmla="*/ 8 w 15"/>
                  <a:gd name="T5" fmla="*/ 6 h 6"/>
                  <a:gd name="T6" fmla="*/ 15 w 15"/>
                  <a:gd name="T7" fmla="*/ 5 h 6"/>
                  <a:gd name="T8" fmla="*/ 7 w 15"/>
                  <a:gd name="T9" fmla="*/ 0 h 6"/>
                </a:gdLst>
                <a:ahLst/>
                <a:cxnLst>
                  <a:cxn ang="0">
                    <a:pos x="T0" y="T1"/>
                  </a:cxn>
                  <a:cxn ang="0">
                    <a:pos x="T2" y="T3"/>
                  </a:cxn>
                  <a:cxn ang="0">
                    <a:pos x="T4" y="T5"/>
                  </a:cxn>
                  <a:cxn ang="0">
                    <a:pos x="T6" y="T7"/>
                  </a:cxn>
                  <a:cxn ang="0">
                    <a:pos x="T8" y="T9"/>
                  </a:cxn>
                </a:cxnLst>
                <a:rect l="0" t="0" r="r" b="b"/>
                <a:pathLst>
                  <a:path w="15" h="6">
                    <a:moveTo>
                      <a:pt x="7" y="0"/>
                    </a:moveTo>
                    <a:cubicBezTo>
                      <a:pt x="4" y="1"/>
                      <a:pt x="2" y="1"/>
                      <a:pt x="0" y="1"/>
                    </a:cubicBezTo>
                    <a:cubicBezTo>
                      <a:pt x="3" y="3"/>
                      <a:pt x="5" y="4"/>
                      <a:pt x="8" y="6"/>
                    </a:cubicBezTo>
                    <a:cubicBezTo>
                      <a:pt x="10" y="6"/>
                      <a:pt x="12" y="6"/>
                      <a:pt x="15" y="5"/>
                    </a:cubicBezTo>
                    <a:cubicBezTo>
                      <a:pt x="12" y="4"/>
                      <a:pt x="9" y="2"/>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5" name="Freeform 105">
                <a:extLst>
                  <a:ext uri="{FF2B5EF4-FFF2-40B4-BE49-F238E27FC236}">
                    <a16:creationId xmlns:a16="http://schemas.microsoft.com/office/drawing/2014/main" id="{6C8943EA-5B0F-4C25-B8DC-39E444A8517D}"/>
                  </a:ext>
                </a:extLst>
              </p:cNvPr>
              <p:cNvSpPr>
                <a:spLocks/>
              </p:cNvSpPr>
              <p:nvPr/>
            </p:nvSpPr>
            <p:spPr bwMode="auto">
              <a:xfrm>
                <a:off x="1602" y="1284"/>
                <a:ext cx="25" cy="10"/>
              </a:xfrm>
              <a:custGeom>
                <a:avLst/>
                <a:gdLst>
                  <a:gd name="T0" fmla="*/ 6 w 13"/>
                  <a:gd name="T1" fmla="*/ 0 h 5"/>
                  <a:gd name="T2" fmla="*/ 0 w 13"/>
                  <a:gd name="T3" fmla="*/ 1 h 5"/>
                  <a:gd name="T4" fmla="*/ 7 w 13"/>
                  <a:gd name="T5" fmla="*/ 5 h 5"/>
                  <a:gd name="T6" fmla="*/ 13 w 13"/>
                  <a:gd name="T7" fmla="*/ 4 h 5"/>
                  <a:gd name="T8" fmla="*/ 6 w 13"/>
                  <a:gd name="T9" fmla="*/ 0 h 5"/>
                </a:gdLst>
                <a:ahLst/>
                <a:cxnLst>
                  <a:cxn ang="0">
                    <a:pos x="T0" y="T1"/>
                  </a:cxn>
                  <a:cxn ang="0">
                    <a:pos x="T2" y="T3"/>
                  </a:cxn>
                  <a:cxn ang="0">
                    <a:pos x="T4" y="T5"/>
                  </a:cxn>
                  <a:cxn ang="0">
                    <a:pos x="T6" y="T7"/>
                  </a:cxn>
                  <a:cxn ang="0">
                    <a:pos x="T8" y="T9"/>
                  </a:cxn>
                </a:cxnLst>
                <a:rect l="0" t="0" r="r" b="b"/>
                <a:pathLst>
                  <a:path w="13" h="5">
                    <a:moveTo>
                      <a:pt x="6" y="0"/>
                    </a:moveTo>
                    <a:cubicBezTo>
                      <a:pt x="4" y="0"/>
                      <a:pt x="2" y="0"/>
                      <a:pt x="0" y="1"/>
                    </a:cubicBezTo>
                    <a:cubicBezTo>
                      <a:pt x="2" y="2"/>
                      <a:pt x="5" y="4"/>
                      <a:pt x="7" y="5"/>
                    </a:cubicBezTo>
                    <a:cubicBezTo>
                      <a:pt x="9" y="5"/>
                      <a:pt x="11" y="5"/>
                      <a:pt x="13" y="4"/>
                    </a:cubicBezTo>
                    <a:cubicBezTo>
                      <a:pt x="11" y="3"/>
                      <a:pt x="8"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6" name="Freeform 106">
                <a:extLst>
                  <a:ext uri="{FF2B5EF4-FFF2-40B4-BE49-F238E27FC236}">
                    <a16:creationId xmlns:a16="http://schemas.microsoft.com/office/drawing/2014/main" id="{80A8F848-C300-441B-A3EC-EACBFA0E9A55}"/>
                  </a:ext>
                </a:extLst>
              </p:cNvPr>
              <p:cNvSpPr>
                <a:spLocks/>
              </p:cNvSpPr>
              <p:nvPr/>
            </p:nvSpPr>
            <p:spPr bwMode="auto">
              <a:xfrm>
                <a:off x="1577" y="1269"/>
                <a:ext cx="25" cy="10"/>
              </a:xfrm>
              <a:custGeom>
                <a:avLst/>
                <a:gdLst>
                  <a:gd name="T0" fmla="*/ 6 w 13"/>
                  <a:gd name="T1" fmla="*/ 0 h 5"/>
                  <a:gd name="T2" fmla="*/ 1 w 13"/>
                  <a:gd name="T3" fmla="*/ 1 h 5"/>
                  <a:gd name="T4" fmla="*/ 0 w 13"/>
                  <a:gd name="T5" fmla="*/ 1 h 5"/>
                  <a:gd name="T6" fmla="*/ 7 w 13"/>
                  <a:gd name="T7" fmla="*/ 5 h 5"/>
                  <a:gd name="T8" fmla="*/ 13 w 13"/>
                  <a:gd name="T9" fmla="*/ 4 h 5"/>
                  <a:gd name="T10" fmla="*/ 6 w 13"/>
                  <a:gd name="T11" fmla="*/ 0 h 5"/>
                </a:gdLst>
                <a:ahLst/>
                <a:cxnLst>
                  <a:cxn ang="0">
                    <a:pos x="T0" y="T1"/>
                  </a:cxn>
                  <a:cxn ang="0">
                    <a:pos x="T2" y="T3"/>
                  </a:cxn>
                  <a:cxn ang="0">
                    <a:pos x="T4" y="T5"/>
                  </a:cxn>
                  <a:cxn ang="0">
                    <a:pos x="T6" y="T7"/>
                  </a:cxn>
                  <a:cxn ang="0">
                    <a:pos x="T8" y="T9"/>
                  </a:cxn>
                  <a:cxn ang="0">
                    <a:pos x="T10" y="T11"/>
                  </a:cxn>
                </a:cxnLst>
                <a:rect l="0" t="0" r="r" b="b"/>
                <a:pathLst>
                  <a:path w="13" h="5">
                    <a:moveTo>
                      <a:pt x="6" y="0"/>
                    </a:moveTo>
                    <a:cubicBezTo>
                      <a:pt x="5" y="0"/>
                      <a:pt x="3" y="1"/>
                      <a:pt x="1" y="1"/>
                    </a:cubicBezTo>
                    <a:cubicBezTo>
                      <a:pt x="1" y="1"/>
                      <a:pt x="1" y="1"/>
                      <a:pt x="0" y="1"/>
                    </a:cubicBezTo>
                    <a:cubicBezTo>
                      <a:pt x="3" y="3"/>
                      <a:pt x="5" y="4"/>
                      <a:pt x="7" y="5"/>
                    </a:cubicBezTo>
                    <a:cubicBezTo>
                      <a:pt x="9" y="5"/>
                      <a:pt x="11" y="5"/>
                      <a:pt x="13" y="4"/>
                    </a:cubicBezTo>
                    <a:cubicBezTo>
                      <a:pt x="11" y="3"/>
                      <a:pt x="8"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7" name="Freeform 107">
                <a:extLst>
                  <a:ext uri="{FF2B5EF4-FFF2-40B4-BE49-F238E27FC236}">
                    <a16:creationId xmlns:a16="http://schemas.microsoft.com/office/drawing/2014/main" id="{8DFB8E37-948B-4F00-A34F-984252F86977}"/>
                  </a:ext>
                </a:extLst>
              </p:cNvPr>
              <p:cNvSpPr>
                <a:spLocks/>
              </p:cNvSpPr>
              <p:nvPr/>
            </p:nvSpPr>
            <p:spPr bwMode="auto">
              <a:xfrm>
                <a:off x="1560" y="1257"/>
                <a:ext cx="23" cy="12"/>
              </a:xfrm>
              <a:custGeom>
                <a:avLst/>
                <a:gdLst>
                  <a:gd name="T0" fmla="*/ 6 w 12"/>
                  <a:gd name="T1" fmla="*/ 0 h 6"/>
                  <a:gd name="T2" fmla="*/ 0 w 12"/>
                  <a:gd name="T3" fmla="*/ 2 h 6"/>
                  <a:gd name="T4" fmla="*/ 7 w 12"/>
                  <a:gd name="T5" fmla="*/ 6 h 6"/>
                  <a:gd name="T6" fmla="*/ 12 w 12"/>
                  <a:gd name="T7" fmla="*/ 4 h 6"/>
                  <a:gd name="T8" fmla="*/ 6 w 12"/>
                  <a:gd name="T9" fmla="*/ 0 h 6"/>
                </a:gdLst>
                <a:ahLst/>
                <a:cxnLst>
                  <a:cxn ang="0">
                    <a:pos x="T0" y="T1"/>
                  </a:cxn>
                  <a:cxn ang="0">
                    <a:pos x="T2" y="T3"/>
                  </a:cxn>
                  <a:cxn ang="0">
                    <a:pos x="T4" y="T5"/>
                  </a:cxn>
                  <a:cxn ang="0">
                    <a:pos x="T6" y="T7"/>
                  </a:cxn>
                  <a:cxn ang="0">
                    <a:pos x="T8" y="T9"/>
                  </a:cxn>
                </a:cxnLst>
                <a:rect l="0" t="0" r="r" b="b"/>
                <a:pathLst>
                  <a:path w="12" h="6">
                    <a:moveTo>
                      <a:pt x="6" y="0"/>
                    </a:moveTo>
                    <a:cubicBezTo>
                      <a:pt x="4" y="1"/>
                      <a:pt x="2" y="1"/>
                      <a:pt x="0" y="2"/>
                    </a:cubicBezTo>
                    <a:cubicBezTo>
                      <a:pt x="2" y="3"/>
                      <a:pt x="5" y="4"/>
                      <a:pt x="7" y="6"/>
                    </a:cubicBezTo>
                    <a:cubicBezTo>
                      <a:pt x="9" y="5"/>
                      <a:pt x="10" y="5"/>
                      <a:pt x="12" y="4"/>
                    </a:cubicBezTo>
                    <a:cubicBezTo>
                      <a:pt x="10" y="3"/>
                      <a:pt x="8"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8" name="Freeform 108">
                <a:extLst>
                  <a:ext uri="{FF2B5EF4-FFF2-40B4-BE49-F238E27FC236}">
                    <a16:creationId xmlns:a16="http://schemas.microsoft.com/office/drawing/2014/main" id="{EEC2E22A-223E-4702-8D1D-F93CB698312E}"/>
                  </a:ext>
                </a:extLst>
              </p:cNvPr>
              <p:cNvSpPr>
                <a:spLocks/>
              </p:cNvSpPr>
              <p:nvPr/>
            </p:nvSpPr>
            <p:spPr bwMode="auto">
              <a:xfrm>
                <a:off x="1550" y="1250"/>
                <a:ext cx="19" cy="9"/>
              </a:xfrm>
              <a:custGeom>
                <a:avLst/>
                <a:gdLst>
                  <a:gd name="T0" fmla="*/ 4 w 10"/>
                  <a:gd name="T1" fmla="*/ 0 h 5"/>
                  <a:gd name="T2" fmla="*/ 0 w 10"/>
                  <a:gd name="T3" fmla="*/ 2 h 5"/>
                  <a:gd name="T4" fmla="*/ 5 w 10"/>
                  <a:gd name="T5" fmla="*/ 5 h 5"/>
                  <a:gd name="T6" fmla="*/ 10 w 10"/>
                  <a:gd name="T7" fmla="*/ 4 h 5"/>
                  <a:gd name="T8" fmla="*/ 4 w 10"/>
                  <a:gd name="T9" fmla="*/ 0 h 5"/>
                </a:gdLst>
                <a:ahLst/>
                <a:cxnLst>
                  <a:cxn ang="0">
                    <a:pos x="T0" y="T1"/>
                  </a:cxn>
                  <a:cxn ang="0">
                    <a:pos x="T2" y="T3"/>
                  </a:cxn>
                  <a:cxn ang="0">
                    <a:pos x="T4" y="T5"/>
                  </a:cxn>
                  <a:cxn ang="0">
                    <a:pos x="T6" y="T7"/>
                  </a:cxn>
                  <a:cxn ang="0">
                    <a:pos x="T8" y="T9"/>
                  </a:cxn>
                </a:cxnLst>
                <a:rect l="0" t="0" r="r" b="b"/>
                <a:pathLst>
                  <a:path w="10" h="5">
                    <a:moveTo>
                      <a:pt x="4" y="0"/>
                    </a:moveTo>
                    <a:cubicBezTo>
                      <a:pt x="3" y="1"/>
                      <a:pt x="1" y="2"/>
                      <a:pt x="0" y="2"/>
                    </a:cubicBezTo>
                    <a:cubicBezTo>
                      <a:pt x="1" y="3"/>
                      <a:pt x="3" y="4"/>
                      <a:pt x="5" y="5"/>
                    </a:cubicBezTo>
                    <a:cubicBezTo>
                      <a:pt x="7" y="5"/>
                      <a:pt x="8" y="4"/>
                      <a:pt x="10" y="4"/>
                    </a:cubicBezTo>
                    <a:cubicBezTo>
                      <a:pt x="8" y="3"/>
                      <a:pt x="6" y="2"/>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39" name="Freeform 109">
                <a:extLst>
                  <a:ext uri="{FF2B5EF4-FFF2-40B4-BE49-F238E27FC236}">
                    <a16:creationId xmlns:a16="http://schemas.microsoft.com/office/drawing/2014/main" id="{329297B7-9043-4B88-B505-3542BA0013F4}"/>
                  </a:ext>
                </a:extLst>
              </p:cNvPr>
              <p:cNvSpPr>
                <a:spLocks/>
              </p:cNvSpPr>
              <p:nvPr/>
            </p:nvSpPr>
            <p:spPr bwMode="auto">
              <a:xfrm>
                <a:off x="1544" y="1248"/>
                <a:ext cx="14" cy="6"/>
              </a:xfrm>
              <a:custGeom>
                <a:avLst/>
                <a:gdLst>
                  <a:gd name="T0" fmla="*/ 5 w 7"/>
                  <a:gd name="T1" fmla="*/ 0 h 3"/>
                  <a:gd name="T2" fmla="*/ 0 w 7"/>
                  <a:gd name="T3" fmla="*/ 2 h 3"/>
                  <a:gd name="T4" fmla="*/ 3 w 7"/>
                  <a:gd name="T5" fmla="*/ 3 h 3"/>
                  <a:gd name="T6" fmla="*/ 7 w 7"/>
                  <a:gd name="T7" fmla="*/ 1 h 3"/>
                  <a:gd name="T8" fmla="*/ 5 w 7"/>
                  <a:gd name="T9" fmla="*/ 0 h 3"/>
                </a:gdLst>
                <a:ahLst/>
                <a:cxnLst>
                  <a:cxn ang="0">
                    <a:pos x="T0" y="T1"/>
                  </a:cxn>
                  <a:cxn ang="0">
                    <a:pos x="T2" y="T3"/>
                  </a:cxn>
                  <a:cxn ang="0">
                    <a:pos x="T4" y="T5"/>
                  </a:cxn>
                  <a:cxn ang="0">
                    <a:pos x="T6" y="T7"/>
                  </a:cxn>
                  <a:cxn ang="0">
                    <a:pos x="T8" y="T9"/>
                  </a:cxn>
                </a:cxnLst>
                <a:rect l="0" t="0" r="r" b="b"/>
                <a:pathLst>
                  <a:path w="7" h="3">
                    <a:moveTo>
                      <a:pt x="5" y="0"/>
                    </a:moveTo>
                    <a:cubicBezTo>
                      <a:pt x="3" y="0"/>
                      <a:pt x="2" y="1"/>
                      <a:pt x="0" y="2"/>
                    </a:cubicBezTo>
                    <a:cubicBezTo>
                      <a:pt x="1" y="2"/>
                      <a:pt x="2" y="3"/>
                      <a:pt x="3" y="3"/>
                    </a:cubicBezTo>
                    <a:cubicBezTo>
                      <a:pt x="4" y="3"/>
                      <a:pt x="6" y="2"/>
                      <a:pt x="7" y="1"/>
                    </a:cubicBezTo>
                    <a:cubicBezTo>
                      <a:pt x="6" y="1"/>
                      <a:pt x="6"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0" name="Freeform 110">
                <a:extLst>
                  <a:ext uri="{FF2B5EF4-FFF2-40B4-BE49-F238E27FC236}">
                    <a16:creationId xmlns:a16="http://schemas.microsoft.com/office/drawing/2014/main" id="{87D35A8F-7DDA-44E0-99AB-0F0E03C8B897}"/>
                  </a:ext>
                </a:extLst>
              </p:cNvPr>
              <p:cNvSpPr>
                <a:spLocks/>
              </p:cNvSpPr>
              <p:nvPr/>
            </p:nvSpPr>
            <p:spPr bwMode="auto">
              <a:xfrm>
                <a:off x="1533" y="1240"/>
                <a:ext cx="21" cy="12"/>
              </a:xfrm>
              <a:custGeom>
                <a:avLst/>
                <a:gdLst>
                  <a:gd name="T0" fmla="*/ 5 w 11"/>
                  <a:gd name="T1" fmla="*/ 0 h 6"/>
                  <a:gd name="T2" fmla="*/ 0 w 11"/>
                  <a:gd name="T3" fmla="*/ 2 h 6"/>
                  <a:gd name="T4" fmla="*/ 6 w 11"/>
                  <a:gd name="T5" fmla="*/ 6 h 6"/>
                  <a:gd name="T6" fmla="*/ 11 w 11"/>
                  <a:gd name="T7" fmla="*/ 4 h 6"/>
                  <a:gd name="T8" fmla="*/ 5 w 11"/>
                  <a:gd name="T9" fmla="*/ 0 h 6"/>
                </a:gdLst>
                <a:ahLst/>
                <a:cxnLst>
                  <a:cxn ang="0">
                    <a:pos x="T0" y="T1"/>
                  </a:cxn>
                  <a:cxn ang="0">
                    <a:pos x="T2" y="T3"/>
                  </a:cxn>
                  <a:cxn ang="0">
                    <a:pos x="T4" y="T5"/>
                  </a:cxn>
                  <a:cxn ang="0">
                    <a:pos x="T6" y="T7"/>
                  </a:cxn>
                  <a:cxn ang="0">
                    <a:pos x="T8" y="T9"/>
                  </a:cxn>
                </a:cxnLst>
                <a:rect l="0" t="0" r="r" b="b"/>
                <a:pathLst>
                  <a:path w="11" h="6">
                    <a:moveTo>
                      <a:pt x="5" y="0"/>
                    </a:moveTo>
                    <a:cubicBezTo>
                      <a:pt x="3" y="1"/>
                      <a:pt x="2" y="2"/>
                      <a:pt x="0" y="2"/>
                    </a:cubicBezTo>
                    <a:cubicBezTo>
                      <a:pt x="2" y="3"/>
                      <a:pt x="4" y="5"/>
                      <a:pt x="6" y="6"/>
                    </a:cubicBezTo>
                    <a:cubicBezTo>
                      <a:pt x="8" y="5"/>
                      <a:pt x="9" y="4"/>
                      <a:pt x="11" y="4"/>
                    </a:cubicBezTo>
                    <a:cubicBezTo>
                      <a:pt x="9" y="3"/>
                      <a:pt x="7"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1" name="Freeform 111">
                <a:extLst>
                  <a:ext uri="{FF2B5EF4-FFF2-40B4-BE49-F238E27FC236}">
                    <a16:creationId xmlns:a16="http://schemas.microsoft.com/office/drawing/2014/main" id="{3C5DCD3A-22FD-4501-9B24-B0AD5B248878}"/>
                  </a:ext>
                </a:extLst>
              </p:cNvPr>
              <p:cNvSpPr>
                <a:spLocks noEditPoints="1"/>
              </p:cNvSpPr>
              <p:nvPr/>
            </p:nvSpPr>
            <p:spPr bwMode="auto">
              <a:xfrm>
                <a:off x="2115" y="1630"/>
                <a:ext cx="399" cy="282"/>
              </a:xfrm>
              <a:custGeom>
                <a:avLst/>
                <a:gdLst>
                  <a:gd name="T0" fmla="*/ 175 w 208"/>
                  <a:gd name="T1" fmla="*/ 127 h 147"/>
                  <a:gd name="T2" fmla="*/ 204 w 208"/>
                  <a:gd name="T3" fmla="*/ 147 h 147"/>
                  <a:gd name="T4" fmla="*/ 208 w 208"/>
                  <a:gd name="T5" fmla="*/ 145 h 147"/>
                  <a:gd name="T6" fmla="*/ 193 w 208"/>
                  <a:gd name="T7" fmla="*/ 134 h 147"/>
                  <a:gd name="T8" fmla="*/ 175 w 208"/>
                  <a:gd name="T9" fmla="*/ 127 h 147"/>
                  <a:gd name="T10" fmla="*/ 50 w 208"/>
                  <a:gd name="T11" fmla="*/ 38 h 147"/>
                  <a:gd name="T12" fmla="*/ 90 w 208"/>
                  <a:gd name="T13" fmla="*/ 67 h 147"/>
                  <a:gd name="T14" fmla="*/ 156 w 208"/>
                  <a:gd name="T15" fmla="*/ 113 h 147"/>
                  <a:gd name="T16" fmla="*/ 174 w 208"/>
                  <a:gd name="T17" fmla="*/ 121 h 147"/>
                  <a:gd name="T18" fmla="*/ 93 w 208"/>
                  <a:gd name="T19" fmla="*/ 63 h 147"/>
                  <a:gd name="T20" fmla="*/ 69 w 208"/>
                  <a:gd name="T21" fmla="*/ 46 h 147"/>
                  <a:gd name="T22" fmla="*/ 50 w 208"/>
                  <a:gd name="T23" fmla="*/ 38 h 147"/>
                  <a:gd name="T24" fmla="*/ 4 w 208"/>
                  <a:gd name="T25" fmla="*/ 0 h 147"/>
                  <a:gd name="T26" fmla="*/ 0 w 208"/>
                  <a:gd name="T27" fmla="*/ 2 h 147"/>
                  <a:gd name="T28" fmla="*/ 32 w 208"/>
                  <a:gd name="T29" fmla="*/ 25 h 147"/>
                  <a:gd name="T30" fmla="*/ 49 w 208"/>
                  <a:gd name="T31" fmla="*/ 32 h 147"/>
                  <a:gd name="T32" fmla="*/ 4 w 208"/>
                  <a:gd name="T33"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8" h="147">
                    <a:moveTo>
                      <a:pt x="175" y="127"/>
                    </a:moveTo>
                    <a:cubicBezTo>
                      <a:pt x="185" y="134"/>
                      <a:pt x="194" y="141"/>
                      <a:pt x="204" y="147"/>
                    </a:cubicBezTo>
                    <a:cubicBezTo>
                      <a:pt x="205" y="147"/>
                      <a:pt x="206" y="146"/>
                      <a:pt x="208" y="145"/>
                    </a:cubicBezTo>
                    <a:cubicBezTo>
                      <a:pt x="203" y="141"/>
                      <a:pt x="198" y="138"/>
                      <a:pt x="193" y="134"/>
                    </a:cubicBezTo>
                    <a:cubicBezTo>
                      <a:pt x="187" y="132"/>
                      <a:pt x="181" y="130"/>
                      <a:pt x="175" y="127"/>
                    </a:cubicBezTo>
                    <a:moveTo>
                      <a:pt x="50" y="38"/>
                    </a:moveTo>
                    <a:cubicBezTo>
                      <a:pt x="64" y="47"/>
                      <a:pt x="77" y="57"/>
                      <a:pt x="90" y="67"/>
                    </a:cubicBezTo>
                    <a:cubicBezTo>
                      <a:pt x="112" y="82"/>
                      <a:pt x="134" y="98"/>
                      <a:pt x="156" y="113"/>
                    </a:cubicBezTo>
                    <a:cubicBezTo>
                      <a:pt x="162" y="116"/>
                      <a:pt x="168" y="119"/>
                      <a:pt x="174" y="121"/>
                    </a:cubicBezTo>
                    <a:cubicBezTo>
                      <a:pt x="147" y="102"/>
                      <a:pt x="120" y="83"/>
                      <a:pt x="93" y="63"/>
                    </a:cubicBezTo>
                    <a:cubicBezTo>
                      <a:pt x="85" y="58"/>
                      <a:pt x="77" y="52"/>
                      <a:pt x="69" y="46"/>
                    </a:cubicBezTo>
                    <a:cubicBezTo>
                      <a:pt x="62" y="43"/>
                      <a:pt x="56" y="41"/>
                      <a:pt x="50" y="38"/>
                    </a:cubicBezTo>
                    <a:moveTo>
                      <a:pt x="4" y="0"/>
                    </a:moveTo>
                    <a:cubicBezTo>
                      <a:pt x="2" y="1"/>
                      <a:pt x="1" y="1"/>
                      <a:pt x="0" y="2"/>
                    </a:cubicBezTo>
                    <a:cubicBezTo>
                      <a:pt x="10" y="9"/>
                      <a:pt x="21" y="17"/>
                      <a:pt x="32" y="25"/>
                    </a:cubicBezTo>
                    <a:cubicBezTo>
                      <a:pt x="37" y="27"/>
                      <a:pt x="43" y="30"/>
                      <a:pt x="49" y="32"/>
                    </a:cubicBezTo>
                    <a:cubicBezTo>
                      <a:pt x="34" y="21"/>
                      <a:pt x="19" y="1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2" name="Freeform 112">
                <a:extLst>
                  <a:ext uri="{FF2B5EF4-FFF2-40B4-BE49-F238E27FC236}">
                    <a16:creationId xmlns:a16="http://schemas.microsoft.com/office/drawing/2014/main" id="{5EF762BA-4D00-4125-A923-567198A8BA96}"/>
                  </a:ext>
                </a:extLst>
              </p:cNvPr>
              <p:cNvSpPr>
                <a:spLocks/>
              </p:cNvSpPr>
              <p:nvPr/>
            </p:nvSpPr>
            <p:spPr bwMode="auto">
              <a:xfrm>
                <a:off x="2414" y="1847"/>
                <a:ext cx="71" cy="40"/>
              </a:xfrm>
              <a:custGeom>
                <a:avLst/>
                <a:gdLst>
                  <a:gd name="T0" fmla="*/ 0 w 37"/>
                  <a:gd name="T1" fmla="*/ 0 h 21"/>
                  <a:gd name="T2" fmla="*/ 19 w 37"/>
                  <a:gd name="T3" fmla="*/ 14 h 21"/>
                  <a:gd name="T4" fmla="*/ 37 w 37"/>
                  <a:gd name="T5" fmla="*/ 21 h 21"/>
                  <a:gd name="T6" fmla="*/ 18 w 37"/>
                  <a:gd name="T7" fmla="*/ 8 h 21"/>
                  <a:gd name="T8" fmla="*/ 0 w 37"/>
                  <a:gd name="T9" fmla="*/ 0 h 21"/>
                </a:gdLst>
                <a:ahLst/>
                <a:cxnLst>
                  <a:cxn ang="0">
                    <a:pos x="T0" y="T1"/>
                  </a:cxn>
                  <a:cxn ang="0">
                    <a:pos x="T2" y="T3"/>
                  </a:cxn>
                  <a:cxn ang="0">
                    <a:pos x="T4" y="T5"/>
                  </a:cxn>
                  <a:cxn ang="0">
                    <a:pos x="T6" y="T7"/>
                  </a:cxn>
                  <a:cxn ang="0">
                    <a:pos x="T8" y="T9"/>
                  </a:cxn>
                </a:cxnLst>
                <a:rect l="0" t="0" r="r" b="b"/>
                <a:pathLst>
                  <a:path w="37" h="21">
                    <a:moveTo>
                      <a:pt x="0" y="0"/>
                    </a:moveTo>
                    <a:cubicBezTo>
                      <a:pt x="6" y="5"/>
                      <a:pt x="13" y="10"/>
                      <a:pt x="19" y="14"/>
                    </a:cubicBezTo>
                    <a:cubicBezTo>
                      <a:pt x="25" y="17"/>
                      <a:pt x="31" y="19"/>
                      <a:pt x="37" y="21"/>
                    </a:cubicBezTo>
                    <a:cubicBezTo>
                      <a:pt x="30" y="17"/>
                      <a:pt x="24" y="13"/>
                      <a:pt x="18" y="8"/>
                    </a:cubicBezTo>
                    <a:cubicBezTo>
                      <a:pt x="12" y="6"/>
                      <a:pt x="6" y="3"/>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3" name="Freeform 113">
                <a:extLst>
                  <a:ext uri="{FF2B5EF4-FFF2-40B4-BE49-F238E27FC236}">
                    <a16:creationId xmlns:a16="http://schemas.microsoft.com/office/drawing/2014/main" id="{41492446-15ED-48BF-A6E1-8D93A3D0FD35}"/>
                  </a:ext>
                </a:extLst>
              </p:cNvPr>
              <p:cNvSpPr>
                <a:spLocks/>
              </p:cNvSpPr>
              <p:nvPr/>
            </p:nvSpPr>
            <p:spPr bwMode="auto">
              <a:xfrm>
                <a:off x="2177" y="1678"/>
                <a:ext cx="71" cy="40"/>
              </a:xfrm>
              <a:custGeom>
                <a:avLst/>
                <a:gdLst>
                  <a:gd name="T0" fmla="*/ 0 w 37"/>
                  <a:gd name="T1" fmla="*/ 0 h 21"/>
                  <a:gd name="T2" fmla="*/ 18 w 37"/>
                  <a:gd name="T3" fmla="*/ 13 h 21"/>
                  <a:gd name="T4" fmla="*/ 37 w 37"/>
                  <a:gd name="T5" fmla="*/ 21 h 21"/>
                  <a:gd name="T6" fmla="*/ 17 w 37"/>
                  <a:gd name="T7" fmla="*/ 7 h 21"/>
                  <a:gd name="T8" fmla="*/ 0 w 37"/>
                  <a:gd name="T9" fmla="*/ 0 h 21"/>
                </a:gdLst>
                <a:ahLst/>
                <a:cxnLst>
                  <a:cxn ang="0">
                    <a:pos x="T0" y="T1"/>
                  </a:cxn>
                  <a:cxn ang="0">
                    <a:pos x="T2" y="T3"/>
                  </a:cxn>
                  <a:cxn ang="0">
                    <a:pos x="T4" y="T5"/>
                  </a:cxn>
                  <a:cxn ang="0">
                    <a:pos x="T6" y="T7"/>
                  </a:cxn>
                  <a:cxn ang="0">
                    <a:pos x="T8" y="T9"/>
                  </a:cxn>
                </a:cxnLst>
                <a:rect l="0" t="0" r="r" b="b"/>
                <a:pathLst>
                  <a:path w="37" h="21">
                    <a:moveTo>
                      <a:pt x="0" y="0"/>
                    </a:moveTo>
                    <a:cubicBezTo>
                      <a:pt x="6" y="4"/>
                      <a:pt x="12" y="8"/>
                      <a:pt x="18" y="13"/>
                    </a:cubicBezTo>
                    <a:cubicBezTo>
                      <a:pt x="24" y="16"/>
                      <a:pt x="30" y="18"/>
                      <a:pt x="37" y="21"/>
                    </a:cubicBezTo>
                    <a:cubicBezTo>
                      <a:pt x="30" y="16"/>
                      <a:pt x="24" y="12"/>
                      <a:pt x="17" y="7"/>
                    </a:cubicBezTo>
                    <a:cubicBezTo>
                      <a:pt x="11" y="5"/>
                      <a:pt x="5" y="2"/>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4" name="Freeform 114">
                <a:extLst>
                  <a:ext uri="{FF2B5EF4-FFF2-40B4-BE49-F238E27FC236}">
                    <a16:creationId xmlns:a16="http://schemas.microsoft.com/office/drawing/2014/main" id="{0614622E-2B50-4119-AACE-55948AC4CB1E}"/>
                  </a:ext>
                </a:extLst>
              </p:cNvPr>
              <p:cNvSpPr>
                <a:spLocks/>
              </p:cNvSpPr>
              <p:nvPr/>
            </p:nvSpPr>
            <p:spPr bwMode="auto">
              <a:xfrm>
                <a:off x="1412" y="1171"/>
                <a:ext cx="17" cy="10"/>
              </a:xfrm>
              <a:custGeom>
                <a:avLst/>
                <a:gdLst>
                  <a:gd name="T0" fmla="*/ 4 w 9"/>
                  <a:gd name="T1" fmla="*/ 0 h 5"/>
                  <a:gd name="T2" fmla="*/ 0 w 9"/>
                  <a:gd name="T3" fmla="*/ 2 h 5"/>
                  <a:gd name="T4" fmla="*/ 5 w 9"/>
                  <a:gd name="T5" fmla="*/ 5 h 5"/>
                  <a:gd name="T6" fmla="*/ 9 w 9"/>
                  <a:gd name="T7" fmla="*/ 3 h 5"/>
                  <a:gd name="T8" fmla="*/ 4 w 9"/>
                  <a:gd name="T9" fmla="*/ 0 h 5"/>
                </a:gdLst>
                <a:ahLst/>
                <a:cxnLst>
                  <a:cxn ang="0">
                    <a:pos x="T0" y="T1"/>
                  </a:cxn>
                  <a:cxn ang="0">
                    <a:pos x="T2" y="T3"/>
                  </a:cxn>
                  <a:cxn ang="0">
                    <a:pos x="T4" y="T5"/>
                  </a:cxn>
                  <a:cxn ang="0">
                    <a:pos x="T6" y="T7"/>
                  </a:cxn>
                  <a:cxn ang="0">
                    <a:pos x="T8" y="T9"/>
                  </a:cxn>
                </a:cxnLst>
                <a:rect l="0" t="0" r="r" b="b"/>
                <a:pathLst>
                  <a:path w="9" h="5">
                    <a:moveTo>
                      <a:pt x="4" y="0"/>
                    </a:moveTo>
                    <a:cubicBezTo>
                      <a:pt x="3" y="1"/>
                      <a:pt x="2" y="2"/>
                      <a:pt x="0" y="2"/>
                    </a:cubicBezTo>
                    <a:cubicBezTo>
                      <a:pt x="2" y="3"/>
                      <a:pt x="3" y="4"/>
                      <a:pt x="5" y="5"/>
                    </a:cubicBezTo>
                    <a:cubicBezTo>
                      <a:pt x="6" y="4"/>
                      <a:pt x="8" y="3"/>
                      <a:pt x="9" y="3"/>
                    </a:cubicBezTo>
                    <a:cubicBezTo>
                      <a:pt x="7" y="2"/>
                      <a:pt x="6"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5" name="Freeform 115">
                <a:extLst>
                  <a:ext uri="{FF2B5EF4-FFF2-40B4-BE49-F238E27FC236}">
                    <a16:creationId xmlns:a16="http://schemas.microsoft.com/office/drawing/2014/main" id="{F2A08603-3B25-4FBC-BDB3-995FE1DF0491}"/>
                  </a:ext>
                </a:extLst>
              </p:cNvPr>
              <p:cNvSpPr>
                <a:spLocks noEditPoints="1"/>
              </p:cNvSpPr>
              <p:nvPr/>
            </p:nvSpPr>
            <p:spPr bwMode="auto">
              <a:xfrm>
                <a:off x="5197" y="1156"/>
                <a:ext cx="561" cy="756"/>
              </a:xfrm>
              <a:custGeom>
                <a:avLst/>
                <a:gdLst>
                  <a:gd name="T0" fmla="*/ 206 w 293"/>
                  <a:gd name="T1" fmla="*/ 139 h 394"/>
                  <a:gd name="T2" fmla="*/ 0 w 293"/>
                  <a:gd name="T3" fmla="*/ 391 h 394"/>
                  <a:gd name="T4" fmla="*/ 3 w 293"/>
                  <a:gd name="T5" fmla="*/ 394 h 394"/>
                  <a:gd name="T6" fmla="*/ 210 w 293"/>
                  <a:gd name="T7" fmla="*/ 141 h 394"/>
                  <a:gd name="T8" fmla="*/ 206 w 293"/>
                  <a:gd name="T9" fmla="*/ 139 h 394"/>
                  <a:gd name="T10" fmla="*/ 247 w 293"/>
                  <a:gd name="T11" fmla="*/ 74 h 394"/>
                  <a:gd name="T12" fmla="*/ 211 w 293"/>
                  <a:gd name="T13" fmla="*/ 132 h 394"/>
                  <a:gd name="T14" fmla="*/ 214 w 293"/>
                  <a:gd name="T15" fmla="*/ 134 h 394"/>
                  <a:gd name="T16" fmla="*/ 251 w 293"/>
                  <a:gd name="T17" fmla="*/ 76 h 394"/>
                  <a:gd name="T18" fmla="*/ 247 w 293"/>
                  <a:gd name="T19" fmla="*/ 74 h 394"/>
                  <a:gd name="T20" fmla="*/ 290 w 293"/>
                  <a:gd name="T21" fmla="*/ 0 h 394"/>
                  <a:gd name="T22" fmla="*/ 251 w 293"/>
                  <a:gd name="T23" fmla="*/ 67 h 394"/>
                  <a:gd name="T24" fmla="*/ 255 w 293"/>
                  <a:gd name="T25" fmla="*/ 69 h 394"/>
                  <a:gd name="T26" fmla="*/ 293 w 293"/>
                  <a:gd name="T27" fmla="*/ 2 h 394"/>
                  <a:gd name="T28" fmla="*/ 290 w 293"/>
                  <a:gd name="T29"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3" h="394">
                    <a:moveTo>
                      <a:pt x="206" y="139"/>
                    </a:moveTo>
                    <a:cubicBezTo>
                      <a:pt x="140" y="238"/>
                      <a:pt x="71" y="321"/>
                      <a:pt x="0" y="391"/>
                    </a:cubicBezTo>
                    <a:cubicBezTo>
                      <a:pt x="1" y="392"/>
                      <a:pt x="2" y="393"/>
                      <a:pt x="3" y="394"/>
                    </a:cubicBezTo>
                    <a:cubicBezTo>
                      <a:pt x="77" y="321"/>
                      <a:pt x="146" y="236"/>
                      <a:pt x="210" y="141"/>
                    </a:cubicBezTo>
                    <a:cubicBezTo>
                      <a:pt x="208" y="140"/>
                      <a:pt x="207" y="139"/>
                      <a:pt x="206" y="139"/>
                    </a:cubicBezTo>
                    <a:moveTo>
                      <a:pt x="247" y="74"/>
                    </a:moveTo>
                    <a:cubicBezTo>
                      <a:pt x="235" y="94"/>
                      <a:pt x="223" y="113"/>
                      <a:pt x="211" y="132"/>
                    </a:cubicBezTo>
                    <a:cubicBezTo>
                      <a:pt x="212" y="133"/>
                      <a:pt x="213" y="133"/>
                      <a:pt x="214" y="134"/>
                    </a:cubicBezTo>
                    <a:cubicBezTo>
                      <a:pt x="226" y="115"/>
                      <a:pt x="239" y="96"/>
                      <a:pt x="251" y="76"/>
                    </a:cubicBezTo>
                    <a:cubicBezTo>
                      <a:pt x="249" y="75"/>
                      <a:pt x="248" y="75"/>
                      <a:pt x="247" y="74"/>
                    </a:cubicBezTo>
                    <a:moveTo>
                      <a:pt x="290" y="0"/>
                    </a:moveTo>
                    <a:cubicBezTo>
                      <a:pt x="277" y="23"/>
                      <a:pt x="264" y="46"/>
                      <a:pt x="251" y="67"/>
                    </a:cubicBezTo>
                    <a:cubicBezTo>
                      <a:pt x="253" y="68"/>
                      <a:pt x="254" y="69"/>
                      <a:pt x="255" y="69"/>
                    </a:cubicBezTo>
                    <a:cubicBezTo>
                      <a:pt x="268" y="47"/>
                      <a:pt x="281" y="25"/>
                      <a:pt x="293" y="2"/>
                    </a:cubicBezTo>
                    <a:cubicBezTo>
                      <a:pt x="290" y="0"/>
                      <a:pt x="290" y="0"/>
                      <a:pt x="29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6" name="Freeform 116">
                <a:extLst>
                  <a:ext uri="{FF2B5EF4-FFF2-40B4-BE49-F238E27FC236}">
                    <a16:creationId xmlns:a16="http://schemas.microsoft.com/office/drawing/2014/main" id="{05DC85F9-1A3A-4F24-A27E-1D37E6AF0B6D}"/>
                  </a:ext>
                </a:extLst>
              </p:cNvPr>
              <p:cNvSpPr>
                <a:spLocks/>
              </p:cNvSpPr>
              <p:nvPr/>
            </p:nvSpPr>
            <p:spPr bwMode="auto">
              <a:xfrm>
                <a:off x="5591" y="1409"/>
                <a:ext cx="16" cy="17"/>
              </a:xfrm>
              <a:custGeom>
                <a:avLst/>
                <a:gdLst>
                  <a:gd name="T0" fmla="*/ 5 w 8"/>
                  <a:gd name="T1" fmla="*/ 0 h 9"/>
                  <a:gd name="T2" fmla="*/ 0 w 8"/>
                  <a:gd name="T3" fmla="*/ 7 h 9"/>
                  <a:gd name="T4" fmla="*/ 4 w 8"/>
                  <a:gd name="T5" fmla="*/ 9 h 9"/>
                  <a:gd name="T6" fmla="*/ 8 w 8"/>
                  <a:gd name="T7" fmla="*/ 2 h 9"/>
                  <a:gd name="T8" fmla="*/ 5 w 8"/>
                  <a:gd name="T9" fmla="*/ 0 h 9"/>
                </a:gdLst>
                <a:ahLst/>
                <a:cxnLst>
                  <a:cxn ang="0">
                    <a:pos x="T0" y="T1"/>
                  </a:cxn>
                  <a:cxn ang="0">
                    <a:pos x="T2" y="T3"/>
                  </a:cxn>
                  <a:cxn ang="0">
                    <a:pos x="T4" y="T5"/>
                  </a:cxn>
                  <a:cxn ang="0">
                    <a:pos x="T6" y="T7"/>
                  </a:cxn>
                  <a:cxn ang="0">
                    <a:pos x="T8" y="T9"/>
                  </a:cxn>
                </a:cxnLst>
                <a:rect l="0" t="0" r="r" b="b"/>
                <a:pathLst>
                  <a:path w="8" h="9">
                    <a:moveTo>
                      <a:pt x="5" y="0"/>
                    </a:moveTo>
                    <a:cubicBezTo>
                      <a:pt x="3" y="2"/>
                      <a:pt x="2" y="5"/>
                      <a:pt x="0" y="7"/>
                    </a:cubicBezTo>
                    <a:cubicBezTo>
                      <a:pt x="1" y="7"/>
                      <a:pt x="2" y="8"/>
                      <a:pt x="4" y="9"/>
                    </a:cubicBezTo>
                    <a:cubicBezTo>
                      <a:pt x="5" y="6"/>
                      <a:pt x="7" y="4"/>
                      <a:pt x="8" y="2"/>
                    </a:cubicBezTo>
                    <a:cubicBezTo>
                      <a:pt x="7" y="1"/>
                      <a:pt x="6"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7" name="Freeform 117">
                <a:extLst>
                  <a:ext uri="{FF2B5EF4-FFF2-40B4-BE49-F238E27FC236}">
                    <a16:creationId xmlns:a16="http://schemas.microsoft.com/office/drawing/2014/main" id="{FFA20F53-B368-4A58-AC5B-D42B477C4BEB}"/>
                  </a:ext>
                </a:extLst>
              </p:cNvPr>
              <p:cNvSpPr>
                <a:spLocks noEditPoints="1"/>
              </p:cNvSpPr>
              <p:nvPr/>
            </p:nvSpPr>
            <p:spPr bwMode="auto">
              <a:xfrm>
                <a:off x="2520" y="1918"/>
                <a:ext cx="228" cy="158"/>
              </a:xfrm>
              <a:custGeom>
                <a:avLst/>
                <a:gdLst>
                  <a:gd name="T0" fmla="*/ 110 w 119"/>
                  <a:gd name="T1" fmla="*/ 78 h 82"/>
                  <a:gd name="T2" fmla="*/ 115 w 119"/>
                  <a:gd name="T3" fmla="*/ 82 h 82"/>
                  <a:gd name="T4" fmla="*/ 119 w 119"/>
                  <a:gd name="T5" fmla="*/ 80 h 82"/>
                  <a:gd name="T6" fmla="*/ 110 w 119"/>
                  <a:gd name="T7" fmla="*/ 78 h 82"/>
                  <a:gd name="T8" fmla="*/ 55 w 119"/>
                  <a:gd name="T9" fmla="*/ 41 h 82"/>
                  <a:gd name="T10" fmla="*/ 100 w 119"/>
                  <a:gd name="T11" fmla="*/ 72 h 82"/>
                  <a:gd name="T12" fmla="*/ 109 w 119"/>
                  <a:gd name="T13" fmla="*/ 73 h 82"/>
                  <a:gd name="T14" fmla="*/ 68 w 119"/>
                  <a:gd name="T15" fmla="*/ 45 h 82"/>
                  <a:gd name="T16" fmla="*/ 55 w 119"/>
                  <a:gd name="T17" fmla="*/ 41 h 82"/>
                  <a:gd name="T18" fmla="*/ 4 w 119"/>
                  <a:gd name="T19" fmla="*/ 0 h 82"/>
                  <a:gd name="T20" fmla="*/ 0 w 119"/>
                  <a:gd name="T21" fmla="*/ 2 h 82"/>
                  <a:gd name="T22" fmla="*/ 41 w 119"/>
                  <a:gd name="T23" fmla="*/ 31 h 82"/>
                  <a:gd name="T24" fmla="*/ 54 w 119"/>
                  <a:gd name="T25" fmla="*/ 36 h 82"/>
                  <a:gd name="T26" fmla="*/ 4 w 119"/>
                  <a:gd name="T2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82">
                    <a:moveTo>
                      <a:pt x="110" y="78"/>
                    </a:moveTo>
                    <a:cubicBezTo>
                      <a:pt x="111" y="80"/>
                      <a:pt x="113" y="81"/>
                      <a:pt x="115" y="82"/>
                    </a:cubicBezTo>
                    <a:cubicBezTo>
                      <a:pt x="116" y="81"/>
                      <a:pt x="117" y="81"/>
                      <a:pt x="119" y="80"/>
                    </a:cubicBezTo>
                    <a:cubicBezTo>
                      <a:pt x="116" y="79"/>
                      <a:pt x="113" y="79"/>
                      <a:pt x="110" y="78"/>
                    </a:cubicBezTo>
                    <a:moveTo>
                      <a:pt x="55" y="41"/>
                    </a:moveTo>
                    <a:cubicBezTo>
                      <a:pt x="70" y="51"/>
                      <a:pt x="85" y="61"/>
                      <a:pt x="100" y="72"/>
                    </a:cubicBezTo>
                    <a:cubicBezTo>
                      <a:pt x="103" y="72"/>
                      <a:pt x="106" y="73"/>
                      <a:pt x="109" y="73"/>
                    </a:cubicBezTo>
                    <a:cubicBezTo>
                      <a:pt x="96" y="64"/>
                      <a:pt x="82" y="54"/>
                      <a:pt x="68" y="45"/>
                    </a:cubicBezTo>
                    <a:cubicBezTo>
                      <a:pt x="63" y="43"/>
                      <a:pt x="59" y="42"/>
                      <a:pt x="55" y="41"/>
                    </a:cubicBezTo>
                    <a:moveTo>
                      <a:pt x="4" y="0"/>
                    </a:moveTo>
                    <a:cubicBezTo>
                      <a:pt x="2" y="1"/>
                      <a:pt x="1" y="2"/>
                      <a:pt x="0" y="2"/>
                    </a:cubicBezTo>
                    <a:cubicBezTo>
                      <a:pt x="14" y="12"/>
                      <a:pt x="28" y="22"/>
                      <a:pt x="41" y="31"/>
                    </a:cubicBezTo>
                    <a:cubicBezTo>
                      <a:pt x="46" y="33"/>
                      <a:pt x="50" y="34"/>
                      <a:pt x="54" y="36"/>
                    </a:cubicBezTo>
                    <a:cubicBezTo>
                      <a:pt x="38" y="24"/>
                      <a:pt x="21" y="12"/>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8" name="Freeform 118">
                <a:extLst>
                  <a:ext uri="{FF2B5EF4-FFF2-40B4-BE49-F238E27FC236}">
                    <a16:creationId xmlns:a16="http://schemas.microsoft.com/office/drawing/2014/main" id="{A4DB9182-A17B-473F-868F-C3D112F40E40}"/>
                  </a:ext>
                </a:extLst>
              </p:cNvPr>
              <p:cNvSpPr>
                <a:spLocks/>
              </p:cNvSpPr>
              <p:nvPr/>
            </p:nvSpPr>
            <p:spPr bwMode="auto">
              <a:xfrm>
                <a:off x="2711" y="2056"/>
                <a:ext cx="37" cy="16"/>
              </a:xfrm>
              <a:custGeom>
                <a:avLst/>
                <a:gdLst>
                  <a:gd name="T0" fmla="*/ 0 w 19"/>
                  <a:gd name="T1" fmla="*/ 0 h 8"/>
                  <a:gd name="T2" fmla="*/ 10 w 19"/>
                  <a:gd name="T3" fmla="*/ 6 h 8"/>
                  <a:gd name="T4" fmla="*/ 19 w 19"/>
                  <a:gd name="T5" fmla="*/ 8 h 8"/>
                  <a:gd name="T6" fmla="*/ 19 w 19"/>
                  <a:gd name="T7" fmla="*/ 8 h 8"/>
                  <a:gd name="T8" fmla="*/ 9 w 19"/>
                  <a:gd name="T9" fmla="*/ 1 h 8"/>
                  <a:gd name="T10" fmla="*/ 0 w 19"/>
                  <a:gd name="T11" fmla="*/ 0 h 8"/>
                </a:gdLst>
                <a:ahLst/>
                <a:cxnLst>
                  <a:cxn ang="0">
                    <a:pos x="T0" y="T1"/>
                  </a:cxn>
                  <a:cxn ang="0">
                    <a:pos x="T2" y="T3"/>
                  </a:cxn>
                  <a:cxn ang="0">
                    <a:pos x="T4" y="T5"/>
                  </a:cxn>
                  <a:cxn ang="0">
                    <a:pos x="T6" y="T7"/>
                  </a:cxn>
                  <a:cxn ang="0">
                    <a:pos x="T8" y="T9"/>
                  </a:cxn>
                  <a:cxn ang="0">
                    <a:pos x="T10" y="T11"/>
                  </a:cxn>
                </a:cxnLst>
                <a:rect l="0" t="0" r="r" b="b"/>
                <a:pathLst>
                  <a:path w="19" h="8">
                    <a:moveTo>
                      <a:pt x="0" y="0"/>
                    </a:moveTo>
                    <a:cubicBezTo>
                      <a:pt x="3" y="2"/>
                      <a:pt x="6" y="4"/>
                      <a:pt x="10" y="6"/>
                    </a:cubicBezTo>
                    <a:cubicBezTo>
                      <a:pt x="13" y="7"/>
                      <a:pt x="16" y="7"/>
                      <a:pt x="19" y="8"/>
                    </a:cubicBezTo>
                    <a:cubicBezTo>
                      <a:pt x="19" y="8"/>
                      <a:pt x="19" y="8"/>
                      <a:pt x="19" y="8"/>
                    </a:cubicBezTo>
                    <a:cubicBezTo>
                      <a:pt x="16" y="6"/>
                      <a:pt x="13" y="4"/>
                      <a:pt x="9" y="1"/>
                    </a:cubicBezTo>
                    <a:cubicBezTo>
                      <a:pt x="6" y="1"/>
                      <a:pt x="3"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49" name="Freeform 119">
                <a:extLst>
                  <a:ext uri="{FF2B5EF4-FFF2-40B4-BE49-F238E27FC236}">
                    <a16:creationId xmlns:a16="http://schemas.microsoft.com/office/drawing/2014/main" id="{86F6C8E4-98AD-40B8-8873-AEAB1F082639}"/>
                  </a:ext>
                </a:extLst>
              </p:cNvPr>
              <p:cNvSpPr>
                <a:spLocks/>
              </p:cNvSpPr>
              <p:nvPr/>
            </p:nvSpPr>
            <p:spPr bwMode="auto">
              <a:xfrm>
                <a:off x="2598" y="1978"/>
                <a:ext cx="52" cy="26"/>
              </a:xfrm>
              <a:custGeom>
                <a:avLst/>
                <a:gdLst>
                  <a:gd name="T0" fmla="*/ 0 w 27"/>
                  <a:gd name="T1" fmla="*/ 0 h 14"/>
                  <a:gd name="T2" fmla="*/ 14 w 27"/>
                  <a:gd name="T3" fmla="*/ 10 h 14"/>
                  <a:gd name="T4" fmla="*/ 27 w 27"/>
                  <a:gd name="T5" fmla="*/ 14 h 14"/>
                  <a:gd name="T6" fmla="*/ 13 w 27"/>
                  <a:gd name="T7" fmla="*/ 5 h 14"/>
                  <a:gd name="T8" fmla="*/ 0 w 27"/>
                  <a:gd name="T9" fmla="*/ 0 h 14"/>
                </a:gdLst>
                <a:ahLst/>
                <a:cxnLst>
                  <a:cxn ang="0">
                    <a:pos x="T0" y="T1"/>
                  </a:cxn>
                  <a:cxn ang="0">
                    <a:pos x="T2" y="T3"/>
                  </a:cxn>
                  <a:cxn ang="0">
                    <a:pos x="T4" y="T5"/>
                  </a:cxn>
                  <a:cxn ang="0">
                    <a:pos x="T6" y="T7"/>
                  </a:cxn>
                  <a:cxn ang="0">
                    <a:pos x="T8" y="T9"/>
                  </a:cxn>
                </a:cxnLst>
                <a:rect l="0" t="0" r="r" b="b"/>
                <a:pathLst>
                  <a:path w="27" h="14">
                    <a:moveTo>
                      <a:pt x="0" y="0"/>
                    </a:moveTo>
                    <a:cubicBezTo>
                      <a:pt x="5" y="4"/>
                      <a:pt x="9" y="7"/>
                      <a:pt x="14" y="10"/>
                    </a:cubicBezTo>
                    <a:cubicBezTo>
                      <a:pt x="18" y="11"/>
                      <a:pt x="22" y="12"/>
                      <a:pt x="27" y="14"/>
                    </a:cubicBezTo>
                    <a:cubicBezTo>
                      <a:pt x="22" y="11"/>
                      <a:pt x="18" y="8"/>
                      <a:pt x="13" y="5"/>
                    </a:cubicBezTo>
                    <a:cubicBezTo>
                      <a:pt x="9" y="3"/>
                      <a:pt x="5" y="2"/>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0" name="Freeform 120">
                <a:extLst>
                  <a:ext uri="{FF2B5EF4-FFF2-40B4-BE49-F238E27FC236}">
                    <a16:creationId xmlns:a16="http://schemas.microsoft.com/office/drawing/2014/main" id="{B6A6D53A-30F9-47F5-A346-AD89A31782B2}"/>
                  </a:ext>
                </a:extLst>
              </p:cNvPr>
              <p:cNvSpPr>
                <a:spLocks noEditPoints="1"/>
              </p:cNvSpPr>
              <p:nvPr/>
            </p:nvSpPr>
            <p:spPr bwMode="auto">
              <a:xfrm>
                <a:off x="4476" y="1918"/>
                <a:ext cx="713" cy="469"/>
              </a:xfrm>
              <a:custGeom>
                <a:avLst/>
                <a:gdLst>
                  <a:gd name="T0" fmla="*/ 25 w 372"/>
                  <a:gd name="T1" fmla="*/ 236 h 244"/>
                  <a:gd name="T2" fmla="*/ 13 w 372"/>
                  <a:gd name="T3" fmla="*/ 238 h 244"/>
                  <a:gd name="T4" fmla="*/ 0 w 372"/>
                  <a:gd name="T5" fmla="*/ 243 h 244"/>
                  <a:gd name="T6" fmla="*/ 6 w 372"/>
                  <a:gd name="T7" fmla="*/ 244 h 244"/>
                  <a:gd name="T8" fmla="*/ 25 w 372"/>
                  <a:gd name="T9" fmla="*/ 236 h 244"/>
                  <a:gd name="T10" fmla="*/ 94 w 372"/>
                  <a:gd name="T11" fmla="*/ 205 h 244"/>
                  <a:gd name="T12" fmla="*/ 83 w 372"/>
                  <a:gd name="T13" fmla="*/ 206 h 244"/>
                  <a:gd name="T14" fmla="*/ 30 w 372"/>
                  <a:gd name="T15" fmla="*/ 231 h 244"/>
                  <a:gd name="T16" fmla="*/ 42 w 372"/>
                  <a:gd name="T17" fmla="*/ 229 h 244"/>
                  <a:gd name="T18" fmla="*/ 94 w 372"/>
                  <a:gd name="T19" fmla="*/ 205 h 244"/>
                  <a:gd name="T20" fmla="*/ 141 w 372"/>
                  <a:gd name="T21" fmla="*/ 179 h 244"/>
                  <a:gd name="T22" fmla="*/ 132 w 372"/>
                  <a:gd name="T23" fmla="*/ 180 h 244"/>
                  <a:gd name="T24" fmla="*/ 97 w 372"/>
                  <a:gd name="T25" fmla="*/ 199 h 244"/>
                  <a:gd name="T26" fmla="*/ 107 w 372"/>
                  <a:gd name="T27" fmla="*/ 198 h 244"/>
                  <a:gd name="T28" fmla="*/ 141 w 372"/>
                  <a:gd name="T29" fmla="*/ 179 h 244"/>
                  <a:gd name="T30" fmla="*/ 173 w 372"/>
                  <a:gd name="T31" fmla="*/ 160 h 244"/>
                  <a:gd name="T32" fmla="*/ 165 w 372"/>
                  <a:gd name="T33" fmla="*/ 161 h 244"/>
                  <a:gd name="T34" fmla="*/ 143 w 372"/>
                  <a:gd name="T35" fmla="*/ 174 h 244"/>
                  <a:gd name="T36" fmla="*/ 152 w 372"/>
                  <a:gd name="T37" fmla="*/ 172 h 244"/>
                  <a:gd name="T38" fmla="*/ 173 w 372"/>
                  <a:gd name="T39" fmla="*/ 160 h 244"/>
                  <a:gd name="T40" fmla="*/ 196 w 372"/>
                  <a:gd name="T41" fmla="*/ 145 h 244"/>
                  <a:gd name="T42" fmla="*/ 188 w 372"/>
                  <a:gd name="T43" fmla="*/ 146 h 244"/>
                  <a:gd name="T44" fmla="*/ 174 w 372"/>
                  <a:gd name="T45" fmla="*/ 155 h 244"/>
                  <a:gd name="T46" fmla="*/ 182 w 372"/>
                  <a:gd name="T47" fmla="*/ 154 h 244"/>
                  <a:gd name="T48" fmla="*/ 196 w 372"/>
                  <a:gd name="T49" fmla="*/ 145 h 244"/>
                  <a:gd name="T50" fmla="*/ 211 w 372"/>
                  <a:gd name="T51" fmla="*/ 135 h 244"/>
                  <a:gd name="T52" fmla="*/ 204 w 372"/>
                  <a:gd name="T53" fmla="*/ 135 h 244"/>
                  <a:gd name="T54" fmla="*/ 197 w 372"/>
                  <a:gd name="T55" fmla="*/ 140 h 244"/>
                  <a:gd name="T56" fmla="*/ 204 w 372"/>
                  <a:gd name="T57" fmla="*/ 140 h 244"/>
                  <a:gd name="T58" fmla="*/ 211 w 372"/>
                  <a:gd name="T59" fmla="*/ 135 h 244"/>
                  <a:gd name="T60" fmla="*/ 222 w 372"/>
                  <a:gd name="T61" fmla="*/ 127 h 244"/>
                  <a:gd name="T62" fmla="*/ 215 w 372"/>
                  <a:gd name="T63" fmla="*/ 128 h 244"/>
                  <a:gd name="T64" fmla="*/ 212 w 372"/>
                  <a:gd name="T65" fmla="*/ 130 h 244"/>
                  <a:gd name="T66" fmla="*/ 219 w 372"/>
                  <a:gd name="T67" fmla="*/ 130 h 244"/>
                  <a:gd name="T68" fmla="*/ 222 w 372"/>
                  <a:gd name="T69" fmla="*/ 127 h 244"/>
                  <a:gd name="T70" fmla="*/ 228 w 372"/>
                  <a:gd name="T71" fmla="*/ 122 h 244"/>
                  <a:gd name="T72" fmla="*/ 223 w 372"/>
                  <a:gd name="T73" fmla="*/ 122 h 244"/>
                  <a:gd name="T74" fmla="*/ 223 w 372"/>
                  <a:gd name="T75" fmla="*/ 122 h 244"/>
                  <a:gd name="T76" fmla="*/ 228 w 372"/>
                  <a:gd name="T77" fmla="*/ 122 h 244"/>
                  <a:gd name="T78" fmla="*/ 370 w 372"/>
                  <a:gd name="T79" fmla="*/ 0 h 244"/>
                  <a:gd name="T80" fmla="*/ 248 w 372"/>
                  <a:gd name="T81" fmla="*/ 104 h 244"/>
                  <a:gd name="T82" fmla="*/ 255 w 372"/>
                  <a:gd name="T83" fmla="*/ 103 h 244"/>
                  <a:gd name="T84" fmla="*/ 364 w 372"/>
                  <a:gd name="T85" fmla="*/ 11 h 244"/>
                  <a:gd name="T86" fmla="*/ 372 w 372"/>
                  <a:gd name="T87" fmla="*/ 3 h 244"/>
                  <a:gd name="T88" fmla="*/ 370 w 372"/>
                  <a:gd name="T89"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2" h="244">
                    <a:moveTo>
                      <a:pt x="25" y="236"/>
                    </a:moveTo>
                    <a:cubicBezTo>
                      <a:pt x="21" y="237"/>
                      <a:pt x="17" y="237"/>
                      <a:pt x="13" y="238"/>
                    </a:cubicBezTo>
                    <a:cubicBezTo>
                      <a:pt x="9" y="240"/>
                      <a:pt x="4" y="241"/>
                      <a:pt x="0" y="243"/>
                    </a:cubicBezTo>
                    <a:cubicBezTo>
                      <a:pt x="2" y="243"/>
                      <a:pt x="4" y="244"/>
                      <a:pt x="6" y="244"/>
                    </a:cubicBezTo>
                    <a:cubicBezTo>
                      <a:pt x="12" y="242"/>
                      <a:pt x="19" y="239"/>
                      <a:pt x="25" y="236"/>
                    </a:cubicBezTo>
                    <a:moveTo>
                      <a:pt x="94" y="205"/>
                    </a:moveTo>
                    <a:cubicBezTo>
                      <a:pt x="90" y="205"/>
                      <a:pt x="87" y="206"/>
                      <a:pt x="83" y="206"/>
                    </a:cubicBezTo>
                    <a:cubicBezTo>
                      <a:pt x="65" y="215"/>
                      <a:pt x="47" y="223"/>
                      <a:pt x="30" y="231"/>
                    </a:cubicBezTo>
                    <a:cubicBezTo>
                      <a:pt x="34" y="230"/>
                      <a:pt x="38" y="230"/>
                      <a:pt x="42" y="229"/>
                    </a:cubicBezTo>
                    <a:cubicBezTo>
                      <a:pt x="59" y="221"/>
                      <a:pt x="77" y="213"/>
                      <a:pt x="94" y="205"/>
                    </a:cubicBezTo>
                    <a:moveTo>
                      <a:pt x="141" y="179"/>
                    </a:moveTo>
                    <a:cubicBezTo>
                      <a:pt x="138" y="179"/>
                      <a:pt x="135" y="180"/>
                      <a:pt x="132" y="180"/>
                    </a:cubicBezTo>
                    <a:cubicBezTo>
                      <a:pt x="120" y="187"/>
                      <a:pt x="109" y="193"/>
                      <a:pt x="97" y="199"/>
                    </a:cubicBezTo>
                    <a:cubicBezTo>
                      <a:pt x="100" y="199"/>
                      <a:pt x="104" y="198"/>
                      <a:pt x="107" y="198"/>
                    </a:cubicBezTo>
                    <a:cubicBezTo>
                      <a:pt x="118" y="192"/>
                      <a:pt x="130" y="185"/>
                      <a:pt x="141" y="179"/>
                    </a:cubicBezTo>
                    <a:moveTo>
                      <a:pt x="173" y="160"/>
                    </a:moveTo>
                    <a:cubicBezTo>
                      <a:pt x="170" y="160"/>
                      <a:pt x="168" y="160"/>
                      <a:pt x="165" y="161"/>
                    </a:cubicBezTo>
                    <a:cubicBezTo>
                      <a:pt x="158" y="165"/>
                      <a:pt x="150" y="169"/>
                      <a:pt x="143" y="174"/>
                    </a:cubicBezTo>
                    <a:cubicBezTo>
                      <a:pt x="146" y="173"/>
                      <a:pt x="149" y="173"/>
                      <a:pt x="152" y="172"/>
                    </a:cubicBezTo>
                    <a:cubicBezTo>
                      <a:pt x="159" y="168"/>
                      <a:pt x="166" y="164"/>
                      <a:pt x="173" y="160"/>
                    </a:cubicBezTo>
                    <a:moveTo>
                      <a:pt x="196" y="145"/>
                    </a:moveTo>
                    <a:cubicBezTo>
                      <a:pt x="193" y="145"/>
                      <a:pt x="191" y="146"/>
                      <a:pt x="188" y="146"/>
                    </a:cubicBezTo>
                    <a:cubicBezTo>
                      <a:pt x="184" y="149"/>
                      <a:pt x="179" y="152"/>
                      <a:pt x="174" y="155"/>
                    </a:cubicBezTo>
                    <a:cubicBezTo>
                      <a:pt x="177" y="154"/>
                      <a:pt x="180" y="154"/>
                      <a:pt x="182" y="154"/>
                    </a:cubicBezTo>
                    <a:cubicBezTo>
                      <a:pt x="187" y="151"/>
                      <a:pt x="191" y="148"/>
                      <a:pt x="196" y="145"/>
                    </a:cubicBezTo>
                    <a:moveTo>
                      <a:pt x="211" y="135"/>
                    </a:moveTo>
                    <a:cubicBezTo>
                      <a:pt x="209" y="135"/>
                      <a:pt x="206" y="135"/>
                      <a:pt x="204" y="135"/>
                    </a:cubicBezTo>
                    <a:cubicBezTo>
                      <a:pt x="202" y="137"/>
                      <a:pt x="199" y="139"/>
                      <a:pt x="197" y="140"/>
                    </a:cubicBezTo>
                    <a:cubicBezTo>
                      <a:pt x="199" y="140"/>
                      <a:pt x="202" y="140"/>
                      <a:pt x="204" y="140"/>
                    </a:cubicBezTo>
                    <a:cubicBezTo>
                      <a:pt x="206" y="138"/>
                      <a:pt x="209" y="137"/>
                      <a:pt x="211" y="135"/>
                    </a:cubicBezTo>
                    <a:moveTo>
                      <a:pt x="222" y="127"/>
                    </a:moveTo>
                    <a:cubicBezTo>
                      <a:pt x="220" y="127"/>
                      <a:pt x="218" y="128"/>
                      <a:pt x="215" y="128"/>
                    </a:cubicBezTo>
                    <a:cubicBezTo>
                      <a:pt x="214" y="128"/>
                      <a:pt x="213" y="129"/>
                      <a:pt x="212" y="130"/>
                    </a:cubicBezTo>
                    <a:cubicBezTo>
                      <a:pt x="214" y="130"/>
                      <a:pt x="216" y="130"/>
                      <a:pt x="219" y="130"/>
                    </a:cubicBezTo>
                    <a:cubicBezTo>
                      <a:pt x="220" y="129"/>
                      <a:pt x="221" y="128"/>
                      <a:pt x="222" y="127"/>
                    </a:cubicBezTo>
                    <a:moveTo>
                      <a:pt x="228" y="122"/>
                    </a:moveTo>
                    <a:cubicBezTo>
                      <a:pt x="226" y="122"/>
                      <a:pt x="225" y="122"/>
                      <a:pt x="223" y="122"/>
                    </a:cubicBezTo>
                    <a:cubicBezTo>
                      <a:pt x="223" y="122"/>
                      <a:pt x="223" y="122"/>
                      <a:pt x="223" y="122"/>
                    </a:cubicBezTo>
                    <a:cubicBezTo>
                      <a:pt x="224" y="122"/>
                      <a:pt x="226" y="122"/>
                      <a:pt x="228" y="122"/>
                    </a:cubicBezTo>
                    <a:moveTo>
                      <a:pt x="370" y="0"/>
                    </a:moveTo>
                    <a:cubicBezTo>
                      <a:pt x="330" y="39"/>
                      <a:pt x="289" y="73"/>
                      <a:pt x="248" y="104"/>
                    </a:cubicBezTo>
                    <a:cubicBezTo>
                      <a:pt x="251" y="104"/>
                      <a:pt x="253" y="103"/>
                      <a:pt x="255" y="103"/>
                    </a:cubicBezTo>
                    <a:cubicBezTo>
                      <a:pt x="293" y="75"/>
                      <a:pt x="329" y="44"/>
                      <a:pt x="364" y="11"/>
                    </a:cubicBezTo>
                    <a:cubicBezTo>
                      <a:pt x="367" y="8"/>
                      <a:pt x="370" y="5"/>
                      <a:pt x="372" y="3"/>
                    </a:cubicBezTo>
                    <a:cubicBezTo>
                      <a:pt x="371" y="2"/>
                      <a:pt x="371" y="1"/>
                      <a:pt x="37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1" name="Freeform 121">
                <a:extLst>
                  <a:ext uri="{FF2B5EF4-FFF2-40B4-BE49-F238E27FC236}">
                    <a16:creationId xmlns:a16="http://schemas.microsoft.com/office/drawing/2014/main" id="{BB17E4C6-F895-4281-AF2C-C2004EB69498}"/>
                  </a:ext>
                </a:extLst>
              </p:cNvPr>
              <p:cNvSpPr>
                <a:spLocks/>
              </p:cNvSpPr>
              <p:nvPr/>
            </p:nvSpPr>
            <p:spPr bwMode="auto">
              <a:xfrm>
                <a:off x="4947" y="2116"/>
                <a:ext cx="18" cy="6"/>
              </a:xfrm>
              <a:custGeom>
                <a:avLst/>
                <a:gdLst>
                  <a:gd name="T0" fmla="*/ 9 w 9"/>
                  <a:gd name="T1" fmla="*/ 0 h 3"/>
                  <a:gd name="T2" fmla="*/ 2 w 9"/>
                  <a:gd name="T3" fmla="*/ 1 h 3"/>
                  <a:gd name="T4" fmla="*/ 0 w 9"/>
                  <a:gd name="T5" fmla="*/ 3 h 3"/>
                  <a:gd name="T6" fmla="*/ 6 w 9"/>
                  <a:gd name="T7" fmla="*/ 2 h 3"/>
                  <a:gd name="T8" fmla="*/ 9 w 9"/>
                  <a:gd name="T9" fmla="*/ 0 h 3"/>
                </a:gdLst>
                <a:ahLst/>
                <a:cxnLst>
                  <a:cxn ang="0">
                    <a:pos x="T0" y="T1"/>
                  </a:cxn>
                  <a:cxn ang="0">
                    <a:pos x="T2" y="T3"/>
                  </a:cxn>
                  <a:cxn ang="0">
                    <a:pos x="T4" y="T5"/>
                  </a:cxn>
                  <a:cxn ang="0">
                    <a:pos x="T6" y="T7"/>
                  </a:cxn>
                  <a:cxn ang="0">
                    <a:pos x="T8" y="T9"/>
                  </a:cxn>
                </a:cxnLst>
                <a:rect l="0" t="0" r="r" b="b"/>
                <a:pathLst>
                  <a:path w="9" h="3">
                    <a:moveTo>
                      <a:pt x="9" y="0"/>
                    </a:moveTo>
                    <a:cubicBezTo>
                      <a:pt x="7" y="0"/>
                      <a:pt x="5" y="1"/>
                      <a:pt x="2" y="1"/>
                    </a:cubicBezTo>
                    <a:cubicBezTo>
                      <a:pt x="1" y="2"/>
                      <a:pt x="1" y="2"/>
                      <a:pt x="0" y="3"/>
                    </a:cubicBezTo>
                    <a:cubicBezTo>
                      <a:pt x="2" y="3"/>
                      <a:pt x="4" y="3"/>
                      <a:pt x="6" y="2"/>
                    </a:cubicBezTo>
                    <a:cubicBezTo>
                      <a:pt x="7" y="2"/>
                      <a:pt x="8"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2" name="Freeform 122">
                <a:extLst>
                  <a:ext uri="{FF2B5EF4-FFF2-40B4-BE49-F238E27FC236}">
                    <a16:creationId xmlns:a16="http://schemas.microsoft.com/office/drawing/2014/main" id="{2D789A7B-A9A8-4EB3-BEB2-BD8C2D2BB5AF}"/>
                  </a:ext>
                </a:extLst>
              </p:cNvPr>
              <p:cNvSpPr>
                <a:spLocks/>
              </p:cNvSpPr>
              <p:nvPr/>
            </p:nvSpPr>
            <p:spPr bwMode="auto">
              <a:xfrm>
                <a:off x="4942" y="2120"/>
                <a:ext cx="17" cy="5"/>
              </a:xfrm>
              <a:custGeom>
                <a:avLst/>
                <a:gdLst>
                  <a:gd name="T0" fmla="*/ 9 w 9"/>
                  <a:gd name="T1" fmla="*/ 0 h 3"/>
                  <a:gd name="T2" fmla="*/ 3 w 9"/>
                  <a:gd name="T3" fmla="*/ 1 h 3"/>
                  <a:gd name="T4" fmla="*/ 0 w 9"/>
                  <a:gd name="T5" fmla="*/ 3 h 3"/>
                  <a:gd name="T6" fmla="*/ 7 w 9"/>
                  <a:gd name="T7" fmla="*/ 2 h 3"/>
                  <a:gd name="T8" fmla="*/ 9 w 9"/>
                  <a:gd name="T9" fmla="*/ 0 h 3"/>
                </a:gdLst>
                <a:ahLst/>
                <a:cxnLst>
                  <a:cxn ang="0">
                    <a:pos x="T0" y="T1"/>
                  </a:cxn>
                  <a:cxn ang="0">
                    <a:pos x="T2" y="T3"/>
                  </a:cxn>
                  <a:cxn ang="0">
                    <a:pos x="T4" y="T5"/>
                  </a:cxn>
                  <a:cxn ang="0">
                    <a:pos x="T6" y="T7"/>
                  </a:cxn>
                  <a:cxn ang="0">
                    <a:pos x="T8" y="T9"/>
                  </a:cxn>
                </a:cxnLst>
                <a:rect l="0" t="0" r="r" b="b"/>
                <a:pathLst>
                  <a:path w="9" h="3">
                    <a:moveTo>
                      <a:pt x="9" y="0"/>
                    </a:moveTo>
                    <a:cubicBezTo>
                      <a:pt x="7" y="1"/>
                      <a:pt x="5" y="1"/>
                      <a:pt x="3" y="1"/>
                    </a:cubicBezTo>
                    <a:cubicBezTo>
                      <a:pt x="2" y="2"/>
                      <a:pt x="1" y="2"/>
                      <a:pt x="0" y="3"/>
                    </a:cubicBezTo>
                    <a:cubicBezTo>
                      <a:pt x="2" y="3"/>
                      <a:pt x="5" y="2"/>
                      <a:pt x="7" y="2"/>
                    </a:cubicBezTo>
                    <a:cubicBezTo>
                      <a:pt x="8" y="2"/>
                      <a:pt x="9"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3" name="Freeform 123">
                <a:extLst>
                  <a:ext uri="{FF2B5EF4-FFF2-40B4-BE49-F238E27FC236}">
                    <a16:creationId xmlns:a16="http://schemas.microsoft.com/office/drawing/2014/main" id="{64B6B436-8C77-4E79-9BC0-5C115E45EDCD}"/>
                  </a:ext>
                </a:extLst>
              </p:cNvPr>
              <p:cNvSpPr>
                <a:spLocks/>
              </p:cNvSpPr>
              <p:nvPr/>
            </p:nvSpPr>
            <p:spPr bwMode="auto">
              <a:xfrm>
                <a:off x="4936" y="2124"/>
                <a:ext cx="19" cy="5"/>
              </a:xfrm>
              <a:custGeom>
                <a:avLst/>
                <a:gdLst>
                  <a:gd name="T0" fmla="*/ 10 w 10"/>
                  <a:gd name="T1" fmla="*/ 0 h 3"/>
                  <a:gd name="T2" fmla="*/ 3 w 10"/>
                  <a:gd name="T3" fmla="*/ 1 h 3"/>
                  <a:gd name="T4" fmla="*/ 0 w 10"/>
                  <a:gd name="T5" fmla="*/ 3 h 3"/>
                  <a:gd name="T6" fmla="*/ 7 w 10"/>
                  <a:gd name="T7" fmla="*/ 3 h 3"/>
                  <a:gd name="T8" fmla="*/ 10 w 10"/>
                  <a:gd name="T9" fmla="*/ 0 h 3"/>
                </a:gdLst>
                <a:ahLst/>
                <a:cxnLst>
                  <a:cxn ang="0">
                    <a:pos x="T0" y="T1"/>
                  </a:cxn>
                  <a:cxn ang="0">
                    <a:pos x="T2" y="T3"/>
                  </a:cxn>
                  <a:cxn ang="0">
                    <a:pos x="T4" y="T5"/>
                  </a:cxn>
                  <a:cxn ang="0">
                    <a:pos x="T6" y="T7"/>
                  </a:cxn>
                  <a:cxn ang="0">
                    <a:pos x="T8" y="T9"/>
                  </a:cxn>
                </a:cxnLst>
                <a:rect l="0" t="0" r="r" b="b"/>
                <a:pathLst>
                  <a:path w="10" h="3">
                    <a:moveTo>
                      <a:pt x="10" y="0"/>
                    </a:moveTo>
                    <a:cubicBezTo>
                      <a:pt x="8" y="0"/>
                      <a:pt x="5" y="1"/>
                      <a:pt x="3" y="1"/>
                    </a:cubicBezTo>
                    <a:cubicBezTo>
                      <a:pt x="2" y="1"/>
                      <a:pt x="1" y="2"/>
                      <a:pt x="0" y="3"/>
                    </a:cubicBezTo>
                    <a:cubicBezTo>
                      <a:pt x="2" y="3"/>
                      <a:pt x="4" y="3"/>
                      <a:pt x="7" y="3"/>
                    </a:cubicBezTo>
                    <a:cubicBezTo>
                      <a:pt x="8" y="2"/>
                      <a:pt x="9" y="1"/>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4" name="Freeform 124">
                <a:extLst>
                  <a:ext uri="{FF2B5EF4-FFF2-40B4-BE49-F238E27FC236}">
                    <a16:creationId xmlns:a16="http://schemas.microsoft.com/office/drawing/2014/main" id="{DE7C917E-6364-4FA9-A531-C141F3017F9B}"/>
                  </a:ext>
                </a:extLst>
              </p:cNvPr>
              <p:cNvSpPr>
                <a:spLocks/>
              </p:cNvSpPr>
              <p:nvPr/>
            </p:nvSpPr>
            <p:spPr bwMode="auto">
              <a:xfrm>
                <a:off x="4926" y="2129"/>
                <a:ext cx="23" cy="8"/>
              </a:xfrm>
              <a:custGeom>
                <a:avLst/>
                <a:gdLst>
                  <a:gd name="T0" fmla="*/ 12 w 12"/>
                  <a:gd name="T1" fmla="*/ 0 h 4"/>
                  <a:gd name="T2" fmla="*/ 5 w 12"/>
                  <a:gd name="T3" fmla="*/ 0 h 4"/>
                  <a:gd name="T4" fmla="*/ 0 w 12"/>
                  <a:gd name="T5" fmla="*/ 4 h 4"/>
                  <a:gd name="T6" fmla="*/ 7 w 12"/>
                  <a:gd name="T7" fmla="*/ 3 h 4"/>
                  <a:gd name="T8" fmla="*/ 12 w 12"/>
                  <a:gd name="T9" fmla="*/ 0 h 4"/>
                </a:gdLst>
                <a:ahLst/>
                <a:cxnLst>
                  <a:cxn ang="0">
                    <a:pos x="T0" y="T1"/>
                  </a:cxn>
                  <a:cxn ang="0">
                    <a:pos x="T2" y="T3"/>
                  </a:cxn>
                  <a:cxn ang="0">
                    <a:pos x="T4" y="T5"/>
                  </a:cxn>
                  <a:cxn ang="0">
                    <a:pos x="T6" y="T7"/>
                  </a:cxn>
                  <a:cxn ang="0">
                    <a:pos x="T8" y="T9"/>
                  </a:cxn>
                </a:cxnLst>
                <a:rect l="0" t="0" r="r" b="b"/>
                <a:pathLst>
                  <a:path w="12" h="4">
                    <a:moveTo>
                      <a:pt x="12" y="0"/>
                    </a:moveTo>
                    <a:cubicBezTo>
                      <a:pt x="9" y="0"/>
                      <a:pt x="7" y="0"/>
                      <a:pt x="5" y="0"/>
                    </a:cubicBezTo>
                    <a:cubicBezTo>
                      <a:pt x="3" y="1"/>
                      <a:pt x="2" y="2"/>
                      <a:pt x="0" y="4"/>
                    </a:cubicBezTo>
                    <a:cubicBezTo>
                      <a:pt x="2" y="4"/>
                      <a:pt x="4" y="3"/>
                      <a:pt x="7" y="3"/>
                    </a:cubicBezTo>
                    <a:cubicBezTo>
                      <a:pt x="8" y="2"/>
                      <a:pt x="10" y="1"/>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5" name="Freeform 125">
                <a:extLst>
                  <a:ext uri="{FF2B5EF4-FFF2-40B4-BE49-F238E27FC236}">
                    <a16:creationId xmlns:a16="http://schemas.microsoft.com/office/drawing/2014/main" id="{4FD7C6B8-86B4-4209-B539-6D6CD34DAD48}"/>
                  </a:ext>
                </a:extLst>
              </p:cNvPr>
              <p:cNvSpPr>
                <a:spLocks/>
              </p:cNvSpPr>
              <p:nvPr/>
            </p:nvSpPr>
            <p:spPr bwMode="auto">
              <a:xfrm>
                <a:off x="4917" y="2135"/>
                <a:ext cx="23" cy="8"/>
              </a:xfrm>
              <a:custGeom>
                <a:avLst/>
                <a:gdLst>
                  <a:gd name="T0" fmla="*/ 12 w 12"/>
                  <a:gd name="T1" fmla="*/ 0 h 4"/>
                  <a:gd name="T2" fmla="*/ 5 w 12"/>
                  <a:gd name="T3" fmla="*/ 1 h 4"/>
                  <a:gd name="T4" fmla="*/ 0 w 12"/>
                  <a:gd name="T5" fmla="*/ 4 h 4"/>
                  <a:gd name="T6" fmla="*/ 6 w 12"/>
                  <a:gd name="T7" fmla="*/ 4 h 4"/>
                  <a:gd name="T8" fmla="*/ 12 w 12"/>
                  <a:gd name="T9" fmla="*/ 0 h 4"/>
                </a:gdLst>
                <a:ahLst/>
                <a:cxnLst>
                  <a:cxn ang="0">
                    <a:pos x="T0" y="T1"/>
                  </a:cxn>
                  <a:cxn ang="0">
                    <a:pos x="T2" y="T3"/>
                  </a:cxn>
                  <a:cxn ang="0">
                    <a:pos x="T4" y="T5"/>
                  </a:cxn>
                  <a:cxn ang="0">
                    <a:pos x="T6" y="T7"/>
                  </a:cxn>
                  <a:cxn ang="0">
                    <a:pos x="T8" y="T9"/>
                  </a:cxn>
                </a:cxnLst>
                <a:rect l="0" t="0" r="r" b="b"/>
                <a:pathLst>
                  <a:path w="12" h="4">
                    <a:moveTo>
                      <a:pt x="12" y="0"/>
                    </a:moveTo>
                    <a:cubicBezTo>
                      <a:pt x="9" y="0"/>
                      <a:pt x="7" y="1"/>
                      <a:pt x="5" y="1"/>
                    </a:cubicBezTo>
                    <a:cubicBezTo>
                      <a:pt x="3" y="2"/>
                      <a:pt x="2" y="3"/>
                      <a:pt x="0" y="4"/>
                    </a:cubicBezTo>
                    <a:cubicBezTo>
                      <a:pt x="2" y="4"/>
                      <a:pt x="4" y="4"/>
                      <a:pt x="6" y="4"/>
                    </a:cubicBezTo>
                    <a:cubicBezTo>
                      <a:pt x="8" y="3"/>
                      <a:pt x="10" y="2"/>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6" name="Freeform 126">
                <a:extLst>
                  <a:ext uri="{FF2B5EF4-FFF2-40B4-BE49-F238E27FC236}">
                    <a16:creationId xmlns:a16="http://schemas.microsoft.com/office/drawing/2014/main" id="{9C847D8A-A08B-438E-BF06-005DFFCC9F17}"/>
                  </a:ext>
                </a:extLst>
              </p:cNvPr>
              <p:cNvSpPr>
                <a:spLocks/>
              </p:cNvSpPr>
              <p:nvPr/>
            </p:nvSpPr>
            <p:spPr bwMode="auto">
              <a:xfrm>
                <a:off x="4903" y="2143"/>
                <a:ext cx="25" cy="9"/>
              </a:xfrm>
              <a:custGeom>
                <a:avLst/>
                <a:gdLst>
                  <a:gd name="T0" fmla="*/ 13 w 13"/>
                  <a:gd name="T1" fmla="*/ 0 h 5"/>
                  <a:gd name="T2" fmla="*/ 7 w 13"/>
                  <a:gd name="T3" fmla="*/ 0 h 5"/>
                  <a:gd name="T4" fmla="*/ 0 w 13"/>
                  <a:gd name="T5" fmla="*/ 5 h 5"/>
                  <a:gd name="T6" fmla="*/ 5 w 13"/>
                  <a:gd name="T7" fmla="*/ 5 h 5"/>
                  <a:gd name="T8" fmla="*/ 6 w 13"/>
                  <a:gd name="T9" fmla="*/ 5 h 5"/>
                  <a:gd name="T10" fmla="*/ 13 w 13"/>
                  <a:gd name="T11" fmla="*/ 0 h 5"/>
                </a:gdLst>
                <a:ahLst/>
                <a:cxnLst>
                  <a:cxn ang="0">
                    <a:pos x="T0" y="T1"/>
                  </a:cxn>
                  <a:cxn ang="0">
                    <a:pos x="T2" y="T3"/>
                  </a:cxn>
                  <a:cxn ang="0">
                    <a:pos x="T4" y="T5"/>
                  </a:cxn>
                  <a:cxn ang="0">
                    <a:pos x="T6" y="T7"/>
                  </a:cxn>
                  <a:cxn ang="0">
                    <a:pos x="T8" y="T9"/>
                  </a:cxn>
                  <a:cxn ang="0">
                    <a:pos x="T10" y="T11"/>
                  </a:cxn>
                </a:cxnLst>
                <a:rect l="0" t="0" r="r" b="b"/>
                <a:pathLst>
                  <a:path w="13" h="5">
                    <a:moveTo>
                      <a:pt x="13" y="0"/>
                    </a:moveTo>
                    <a:cubicBezTo>
                      <a:pt x="11" y="0"/>
                      <a:pt x="9" y="0"/>
                      <a:pt x="7" y="0"/>
                    </a:cubicBezTo>
                    <a:cubicBezTo>
                      <a:pt x="5" y="2"/>
                      <a:pt x="2" y="4"/>
                      <a:pt x="0" y="5"/>
                    </a:cubicBezTo>
                    <a:cubicBezTo>
                      <a:pt x="2" y="5"/>
                      <a:pt x="3" y="5"/>
                      <a:pt x="5" y="5"/>
                    </a:cubicBezTo>
                    <a:cubicBezTo>
                      <a:pt x="5" y="5"/>
                      <a:pt x="6" y="5"/>
                      <a:pt x="6" y="5"/>
                    </a:cubicBezTo>
                    <a:cubicBezTo>
                      <a:pt x="9" y="3"/>
                      <a:pt x="11" y="2"/>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7" name="Freeform 127">
                <a:extLst>
                  <a:ext uri="{FF2B5EF4-FFF2-40B4-BE49-F238E27FC236}">
                    <a16:creationId xmlns:a16="http://schemas.microsoft.com/office/drawing/2014/main" id="{6884B6DF-4AB5-4CC6-80B3-6A0A1037FBEC}"/>
                  </a:ext>
                </a:extLst>
              </p:cNvPr>
              <p:cNvSpPr>
                <a:spLocks/>
              </p:cNvSpPr>
              <p:nvPr/>
            </p:nvSpPr>
            <p:spPr bwMode="auto">
              <a:xfrm>
                <a:off x="4888" y="2152"/>
                <a:ext cx="27" cy="12"/>
              </a:xfrm>
              <a:custGeom>
                <a:avLst/>
                <a:gdLst>
                  <a:gd name="T0" fmla="*/ 14 w 14"/>
                  <a:gd name="T1" fmla="*/ 0 h 6"/>
                  <a:gd name="T2" fmla="*/ 13 w 14"/>
                  <a:gd name="T3" fmla="*/ 0 h 6"/>
                  <a:gd name="T4" fmla="*/ 8 w 14"/>
                  <a:gd name="T5" fmla="*/ 0 h 6"/>
                  <a:gd name="T6" fmla="*/ 0 w 14"/>
                  <a:gd name="T7" fmla="*/ 6 h 6"/>
                  <a:gd name="T8" fmla="*/ 7 w 14"/>
                  <a:gd name="T9" fmla="*/ 5 h 6"/>
                  <a:gd name="T10" fmla="*/ 14 w 14"/>
                  <a:gd name="T11" fmla="*/ 0 h 6"/>
                </a:gdLst>
                <a:ahLst/>
                <a:cxnLst>
                  <a:cxn ang="0">
                    <a:pos x="T0" y="T1"/>
                  </a:cxn>
                  <a:cxn ang="0">
                    <a:pos x="T2" y="T3"/>
                  </a:cxn>
                  <a:cxn ang="0">
                    <a:pos x="T4" y="T5"/>
                  </a:cxn>
                  <a:cxn ang="0">
                    <a:pos x="T6" y="T7"/>
                  </a:cxn>
                  <a:cxn ang="0">
                    <a:pos x="T8" y="T9"/>
                  </a:cxn>
                  <a:cxn ang="0">
                    <a:pos x="T10" y="T11"/>
                  </a:cxn>
                </a:cxnLst>
                <a:rect l="0" t="0" r="r" b="b"/>
                <a:pathLst>
                  <a:path w="14" h="6">
                    <a:moveTo>
                      <a:pt x="14" y="0"/>
                    </a:moveTo>
                    <a:cubicBezTo>
                      <a:pt x="14" y="0"/>
                      <a:pt x="13" y="0"/>
                      <a:pt x="13" y="0"/>
                    </a:cubicBezTo>
                    <a:cubicBezTo>
                      <a:pt x="11" y="0"/>
                      <a:pt x="9" y="0"/>
                      <a:pt x="8" y="0"/>
                    </a:cubicBezTo>
                    <a:cubicBezTo>
                      <a:pt x="5" y="2"/>
                      <a:pt x="3" y="4"/>
                      <a:pt x="0" y="6"/>
                    </a:cubicBezTo>
                    <a:cubicBezTo>
                      <a:pt x="3" y="6"/>
                      <a:pt x="5" y="5"/>
                      <a:pt x="7" y="5"/>
                    </a:cubicBezTo>
                    <a:cubicBezTo>
                      <a:pt x="9" y="4"/>
                      <a:pt x="12" y="2"/>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8" name="Freeform 128">
                <a:extLst>
                  <a:ext uri="{FF2B5EF4-FFF2-40B4-BE49-F238E27FC236}">
                    <a16:creationId xmlns:a16="http://schemas.microsoft.com/office/drawing/2014/main" id="{ECC10B91-F661-4930-AFA1-DE367C9B38B4}"/>
                  </a:ext>
                </a:extLst>
              </p:cNvPr>
              <p:cNvSpPr>
                <a:spLocks/>
              </p:cNvSpPr>
              <p:nvPr/>
            </p:nvSpPr>
            <p:spPr bwMode="auto">
              <a:xfrm>
                <a:off x="4867" y="2168"/>
                <a:ext cx="29" cy="9"/>
              </a:xfrm>
              <a:custGeom>
                <a:avLst/>
                <a:gdLst>
                  <a:gd name="T0" fmla="*/ 15 w 15"/>
                  <a:gd name="T1" fmla="*/ 0 h 5"/>
                  <a:gd name="T2" fmla="*/ 8 w 15"/>
                  <a:gd name="T3" fmla="*/ 0 h 5"/>
                  <a:gd name="T4" fmla="*/ 0 w 15"/>
                  <a:gd name="T5" fmla="*/ 5 h 5"/>
                  <a:gd name="T6" fmla="*/ 7 w 15"/>
                  <a:gd name="T7" fmla="*/ 5 h 5"/>
                  <a:gd name="T8" fmla="*/ 15 w 15"/>
                  <a:gd name="T9" fmla="*/ 0 h 5"/>
                </a:gdLst>
                <a:ahLst/>
                <a:cxnLst>
                  <a:cxn ang="0">
                    <a:pos x="T0" y="T1"/>
                  </a:cxn>
                  <a:cxn ang="0">
                    <a:pos x="T2" y="T3"/>
                  </a:cxn>
                  <a:cxn ang="0">
                    <a:pos x="T4" y="T5"/>
                  </a:cxn>
                  <a:cxn ang="0">
                    <a:pos x="T6" y="T7"/>
                  </a:cxn>
                  <a:cxn ang="0">
                    <a:pos x="T8" y="T9"/>
                  </a:cxn>
                </a:cxnLst>
                <a:rect l="0" t="0" r="r" b="b"/>
                <a:pathLst>
                  <a:path w="15" h="5">
                    <a:moveTo>
                      <a:pt x="15" y="0"/>
                    </a:moveTo>
                    <a:cubicBezTo>
                      <a:pt x="12" y="0"/>
                      <a:pt x="10" y="0"/>
                      <a:pt x="8" y="0"/>
                    </a:cubicBezTo>
                    <a:cubicBezTo>
                      <a:pt x="5" y="2"/>
                      <a:pt x="3" y="4"/>
                      <a:pt x="0" y="5"/>
                    </a:cubicBezTo>
                    <a:cubicBezTo>
                      <a:pt x="2" y="5"/>
                      <a:pt x="5" y="5"/>
                      <a:pt x="7" y="5"/>
                    </a:cubicBezTo>
                    <a:cubicBezTo>
                      <a:pt x="9" y="3"/>
                      <a:pt x="12" y="1"/>
                      <a:pt x="1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59" name="Freeform 129">
                <a:extLst>
                  <a:ext uri="{FF2B5EF4-FFF2-40B4-BE49-F238E27FC236}">
                    <a16:creationId xmlns:a16="http://schemas.microsoft.com/office/drawing/2014/main" id="{2B007260-F85A-4386-943A-0DDED5984785}"/>
                  </a:ext>
                </a:extLst>
              </p:cNvPr>
              <p:cNvSpPr>
                <a:spLocks/>
              </p:cNvSpPr>
              <p:nvPr/>
            </p:nvSpPr>
            <p:spPr bwMode="auto">
              <a:xfrm>
                <a:off x="4836" y="2187"/>
                <a:ext cx="31" cy="11"/>
              </a:xfrm>
              <a:custGeom>
                <a:avLst/>
                <a:gdLst>
                  <a:gd name="T0" fmla="*/ 16 w 16"/>
                  <a:gd name="T1" fmla="*/ 0 h 6"/>
                  <a:gd name="T2" fmla="*/ 9 w 16"/>
                  <a:gd name="T3" fmla="*/ 0 h 6"/>
                  <a:gd name="T4" fmla="*/ 0 w 16"/>
                  <a:gd name="T5" fmla="*/ 6 h 6"/>
                  <a:gd name="T6" fmla="*/ 8 w 16"/>
                  <a:gd name="T7" fmla="*/ 5 h 6"/>
                  <a:gd name="T8" fmla="*/ 16 w 16"/>
                  <a:gd name="T9" fmla="*/ 0 h 6"/>
                </a:gdLst>
                <a:ahLst/>
                <a:cxnLst>
                  <a:cxn ang="0">
                    <a:pos x="T0" y="T1"/>
                  </a:cxn>
                  <a:cxn ang="0">
                    <a:pos x="T2" y="T3"/>
                  </a:cxn>
                  <a:cxn ang="0">
                    <a:pos x="T4" y="T5"/>
                  </a:cxn>
                  <a:cxn ang="0">
                    <a:pos x="T6" y="T7"/>
                  </a:cxn>
                  <a:cxn ang="0">
                    <a:pos x="T8" y="T9"/>
                  </a:cxn>
                </a:cxnLst>
                <a:rect l="0" t="0" r="r" b="b"/>
                <a:pathLst>
                  <a:path w="16" h="6">
                    <a:moveTo>
                      <a:pt x="16" y="0"/>
                    </a:moveTo>
                    <a:cubicBezTo>
                      <a:pt x="14" y="0"/>
                      <a:pt x="11" y="0"/>
                      <a:pt x="9" y="0"/>
                    </a:cubicBezTo>
                    <a:cubicBezTo>
                      <a:pt x="6" y="2"/>
                      <a:pt x="3" y="4"/>
                      <a:pt x="0" y="6"/>
                    </a:cubicBezTo>
                    <a:cubicBezTo>
                      <a:pt x="3" y="6"/>
                      <a:pt x="5" y="5"/>
                      <a:pt x="8" y="5"/>
                    </a:cubicBezTo>
                    <a:cubicBezTo>
                      <a:pt x="10" y="3"/>
                      <a:pt x="13" y="2"/>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0" name="Freeform 130">
                <a:extLst>
                  <a:ext uri="{FF2B5EF4-FFF2-40B4-BE49-F238E27FC236}">
                    <a16:creationId xmlns:a16="http://schemas.microsoft.com/office/drawing/2014/main" id="{265F7938-A793-43C8-B8F3-E3CB6F5AAC85}"/>
                  </a:ext>
                </a:extLst>
              </p:cNvPr>
              <p:cNvSpPr>
                <a:spLocks/>
              </p:cNvSpPr>
              <p:nvPr/>
            </p:nvSpPr>
            <p:spPr bwMode="auto">
              <a:xfrm>
                <a:off x="4792" y="2214"/>
                <a:ext cx="33" cy="13"/>
              </a:xfrm>
              <a:custGeom>
                <a:avLst/>
                <a:gdLst>
                  <a:gd name="T0" fmla="*/ 17 w 17"/>
                  <a:gd name="T1" fmla="*/ 0 h 7"/>
                  <a:gd name="T2" fmla="*/ 9 w 17"/>
                  <a:gd name="T3" fmla="*/ 1 h 7"/>
                  <a:gd name="T4" fmla="*/ 0 w 17"/>
                  <a:gd name="T5" fmla="*/ 7 h 7"/>
                  <a:gd name="T6" fmla="*/ 8 w 17"/>
                  <a:gd name="T7" fmla="*/ 6 h 7"/>
                  <a:gd name="T8" fmla="*/ 17 w 17"/>
                  <a:gd name="T9" fmla="*/ 0 h 7"/>
                </a:gdLst>
                <a:ahLst/>
                <a:cxnLst>
                  <a:cxn ang="0">
                    <a:pos x="T0" y="T1"/>
                  </a:cxn>
                  <a:cxn ang="0">
                    <a:pos x="T2" y="T3"/>
                  </a:cxn>
                  <a:cxn ang="0">
                    <a:pos x="T4" y="T5"/>
                  </a:cxn>
                  <a:cxn ang="0">
                    <a:pos x="T6" y="T7"/>
                  </a:cxn>
                  <a:cxn ang="0">
                    <a:pos x="T8" y="T9"/>
                  </a:cxn>
                </a:cxnLst>
                <a:rect l="0" t="0" r="r" b="b"/>
                <a:pathLst>
                  <a:path w="17" h="7">
                    <a:moveTo>
                      <a:pt x="17" y="0"/>
                    </a:moveTo>
                    <a:cubicBezTo>
                      <a:pt x="15" y="0"/>
                      <a:pt x="12" y="0"/>
                      <a:pt x="9" y="1"/>
                    </a:cubicBezTo>
                    <a:cubicBezTo>
                      <a:pt x="6" y="3"/>
                      <a:pt x="3" y="5"/>
                      <a:pt x="0" y="7"/>
                    </a:cubicBezTo>
                    <a:cubicBezTo>
                      <a:pt x="3" y="6"/>
                      <a:pt x="5" y="6"/>
                      <a:pt x="8" y="6"/>
                    </a:cubicBezTo>
                    <a:cubicBezTo>
                      <a:pt x="11" y="4"/>
                      <a:pt x="14" y="2"/>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1" name="Freeform 131">
                <a:extLst>
                  <a:ext uri="{FF2B5EF4-FFF2-40B4-BE49-F238E27FC236}">
                    <a16:creationId xmlns:a16="http://schemas.microsoft.com/office/drawing/2014/main" id="{0675CAFC-8F8D-41FA-B34F-CA9B1AA383D2}"/>
                  </a:ext>
                </a:extLst>
              </p:cNvPr>
              <p:cNvSpPr>
                <a:spLocks/>
              </p:cNvSpPr>
              <p:nvPr/>
            </p:nvSpPr>
            <p:spPr bwMode="auto">
              <a:xfrm>
                <a:off x="4729" y="2248"/>
                <a:ext cx="38" cy="16"/>
              </a:xfrm>
              <a:custGeom>
                <a:avLst/>
                <a:gdLst>
                  <a:gd name="T0" fmla="*/ 20 w 20"/>
                  <a:gd name="T1" fmla="*/ 0 h 8"/>
                  <a:gd name="T2" fmla="*/ 11 w 20"/>
                  <a:gd name="T3" fmla="*/ 2 h 8"/>
                  <a:gd name="T4" fmla="*/ 0 w 20"/>
                  <a:gd name="T5" fmla="*/ 8 h 8"/>
                  <a:gd name="T6" fmla="*/ 9 w 20"/>
                  <a:gd name="T7" fmla="*/ 7 h 8"/>
                  <a:gd name="T8" fmla="*/ 20 w 20"/>
                  <a:gd name="T9" fmla="*/ 0 h 8"/>
                </a:gdLst>
                <a:ahLst/>
                <a:cxnLst>
                  <a:cxn ang="0">
                    <a:pos x="T0" y="T1"/>
                  </a:cxn>
                  <a:cxn ang="0">
                    <a:pos x="T2" y="T3"/>
                  </a:cxn>
                  <a:cxn ang="0">
                    <a:pos x="T4" y="T5"/>
                  </a:cxn>
                  <a:cxn ang="0">
                    <a:pos x="T6" y="T7"/>
                  </a:cxn>
                  <a:cxn ang="0">
                    <a:pos x="T8" y="T9"/>
                  </a:cxn>
                </a:cxnLst>
                <a:rect l="0" t="0" r="r" b="b"/>
                <a:pathLst>
                  <a:path w="20" h="8">
                    <a:moveTo>
                      <a:pt x="20" y="0"/>
                    </a:moveTo>
                    <a:cubicBezTo>
                      <a:pt x="17" y="1"/>
                      <a:pt x="14" y="1"/>
                      <a:pt x="11" y="2"/>
                    </a:cubicBezTo>
                    <a:cubicBezTo>
                      <a:pt x="7" y="4"/>
                      <a:pt x="4" y="6"/>
                      <a:pt x="0" y="8"/>
                    </a:cubicBezTo>
                    <a:cubicBezTo>
                      <a:pt x="3" y="8"/>
                      <a:pt x="6" y="7"/>
                      <a:pt x="9" y="7"/>
                    </a:cubicBezTo>
                    <a:cubicBezTo>
                      <a:pt x="13" y="5"/>
                      <a:pt x="16" y="3"/>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2" name="Freeform 132">
                <a:extLst>
                  <a:ext uri="{FF2B5EF4-FFF2-40B4-BE49-F238E27FC236}">
                    <a16:creationId xmlns:a16="http://schemas.microsoft.com/office/drawing/2014/main" id="{5A0F3BEC-3958-4606-9A7C-D25BECDB21F3}"/>
                  </a:ext>
                </a:extLst>
              </p:cNvPr>
              <p:cNvSpPr>
                <a:spLocks/>
              </p:cNvSpPr>
              <p:nvPr/>
            </p:nvSpPr>
            <p:spPr bwMode="auto">
              <a:xfrm>
                <a:off x="4635" y="2298"/>
                <a:ext cx="46" cy="16"/>
              </a:xfrm>
              <a:custGeom>
                <a:avLst/>
                <a:gdLst>
                  <a:gd name="T0" fmla="*/ 24 w 24"/>
                  <a:gd name="T1" fmla="*/ 0 h 8"/>
                  <a:gd name="T2" fmla="*/ 14 w 24"/>
                  <a:gd name="T3" fmla="*/ 1 h 8"/>
                  <a:gd name="T4" fmla="*/ 0 w 24"/>
                  <a:gd name="T5" fmla="*/ 8 h 8"/>
                  <a:gd name="T6" fmla="*/ 11 w 24"/>
                  <a:gd name="T7" fmla="*/ 7 h 8"/>
                  <a:gd name="T8" fmla="*/ 24 w 24"/>
                  <a:gd name="T9" fmla="*/ 0 h 8"/>
                </a:gdLst>
                <a:ahLst/>
                <a:cxnLst>
                  <a:cxn ang="0">
                    <a:pos x="T0" y="T1"/>
                  </a:cxn>
                  <a:cxn ang="0">
                    <a:pos x="T2" y="T3"/>
                  </a:cxn>
                  <a:cxn ang="0">
                    <a:pos x="T4" y="T5"/>
                  </a:cxn>
                  <a:cxn ang="0">
                    <a:pos x="T6" y="T7"/>
                  </a:cxn>
                  <a:cxn ang="0">
                    <a:pos x="T8" y="T9"/>
                  </a:cxn>
                </a:cxnLst>
                <a:rect l="0" t="0" r="r" b="b"/>
                <a:pathLst>
                  <a:path w="24" h="8">
                    <a:moveTo>
                      <a:pt x="24" y="0"/>
                    </a:moveTo>
                    <a:cubicBezTo>
                      <a:pt x="21" y="0"/>
                      <a:pt x="17" y="1"/>
                      <a:pt x="14" y="1"/>
                    </a:cubicBezTo>
                    <a:cubicBezTo>
                      <a:pt x="9" y="4"/>
                      <a:pt x="5" y="6"/>
                      <a:pt x="0" y="8"/>
                    </a:cubicBezTo>
                    <a:cubicBezTo>
                      <a:pt x="4" y="8"/>
                      <a:pt x="7" y="7"/>
                      <a:pt x="11" y="7"/>
                    </a:cubicBezTo>
                    <a:cubicBezTo>
                      <a:pt x="15" y="4"/>
                      <a:pt x="20" y="2"/>
                      <a:pt x="2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3" name="Freeform 133">
                <a:extLst>
                  <a:ext uri="{FF2B5EF4-FFF2-40B4-BE49-F238E27FC236}">
                    <a16:creationId xmlns:a16="http://schemas.microsoft.com/office/drawing/2014/main" id="{780AF079-F008-4DCA-9935-12C345A271EE}"/>
                  </a:ext>
                </a:extLst>
              </p:cNvPr>
              <p:cNvSpPr>
                <a:spLocks/>
              </p:cNvSpPr>
              <p:nvPr/>
            </p:nvSpPr>
            <p:spPr bwMode="auto">
              <a:xfrm>
                <a:off x="4501" y="2358"/>
                <a:ext cx="56" cy="17"/>
              </a:xfrm>
              <a:custGeom>
                <a:avLst/>
                <a:gdLst>
                  <a:gd name="T0" fmla="*/ 29 w 29"/>
                  <a:gd name="T1" fmla="*/ 0 h 9"/>
                  <a:gd name="T2" fmla="*/ 17 w 29"/>
                  <a:gd name="T3" fmla="*/ 2 h 9"/>
                  <a:gd name="T4" fmla="*/ 0 w 29"/>
                  <a:gd name="T5" fmla="*/ 9 h 9"/>
                  <a:gd name="T6" fmla="*/ 12 w 29"/>
                  <a:gd name="T7" fmla="*/ 7 h 9"/>
                  <a:gd name="T8" fmla="*/ 19 w 29"/>
                  <a:gd name="T9" fmla="*/ 4 h 9"/>
                  <a:gd name="T10" fmla="*/ 29 w 29"/>
                  <a:gd name="T11" fmla="*/ 0 h 9"/>
                </a:gdLst>
                <a:ahLst/>
                <a:cxnLst>
                  <a:cxn ang="0">
                    <a:pos x="T0" y="T1"/>
                  </a:cxn>
                  <a:cxn ang="0">
                    <a:pos x="T2" y="T3"/>
                  </a:cxn>
                  <a:cxn ang="0">
                    <a:pos x="T4" y="T5"/>
                  </a:cxn>
                  <a:cxn ang="0">
                    <a:pos x="T6" y="T7"/>
                  </a:cxn>
                  <a:cxn ang="0">
                    <a:pos x="T8" y="T9"/>
                  </a:cxn>
                  <a:cxn ang="0">
                    <a:pos x="T10" y="T11"/>
                  </a:cxn>
                </a:cxnLst>
                <a:rect l="0" t="0" r="r" b="b"/>
                <a:pathLst>
                  <a:path w="29" h="9">
                    <a:moveTo>
                      <a:pt x="29" y="0"/>
                    </a:moveTo>
                    <a:cubicBezTo>
                      <a:pt x="25" y="1"/>
                      <a:pt x="21" y="1"/>
                      <a:pt x="17" y="2"/>
                    </a:cubicBezTo>
                    <a:cubicBezTo>
                      <a:pt x="11" y="4"/>
                      <a:pt x="5" y="7"/>
                      <a:pt x="0" y="9"/>
                    </a:cubicBezTo>
                    <a:cubicBezTo>
                      <a:pt x="4" y="8"/>
                      <a:pt x="8" y="8"/>
                      <a:pt x="12" y="7"/>
                    </a:cubicBezTo>
                    <a:cubicBezTo>
                      <a:pt x="15" y="6"/>
                      <a:pt x="17" y="5"/>
                      <a:pt x="19" y="4"/>
                    </a:cubicBezTo>
                    <a:cubicBezTo>
                      <a:pt x="22" y="3"/>
                      <a:pt x="26" y="2"/>
                      <a:pt x="2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4" name="Freeform 134">
                <a:extLst>
                  <a:ext uri="{FF2B5EF4-FFF2-40B4-BE49-F238E27FC236}">
                    <a16:creationId xmlns:a16="http://schemas.microsoft.com/office/drawing/2014/main" id="{DBB36DFE-9835-4AB2-BAC9-4799B25D7396}"/>
                  </a:ext>
                </a:extLst>
              </p:cNvPr>
              <p:cNvSpPr>
                <a:spLocks noEditPoints="1"/>
              </p:cNvSpPr>
              <p:nvPr/>
            </p:nvSpPr>
            <p:spPr bwMode="auto">
              <a:xfrm>
                <a:off x="2754" y="2081"/>
                <a:ext cx="1720" cy="429"/>
              </a:xfrm>
              <a:custGeom>
                <a:avLst/>
                <a:gdLst>
                  <a:gd name="T0" fmla="*/ 723 w 898"/>
                  <a:gd name="T1" fmla="*/ 207 h 223"/>
                  <a:gd name="T2" fmla="*/ 720 w 898"/>
                  <a:gd name="T3" fmla="*/ 208 h 223"/>
                  <a:gd name="T4" fmla="*/ 724 w 898"/>
                  <a:gd name="T5" fmla="*/ 210 h 223"/>
                  <a:gd name="T6" fmla="*/ 729 w 898"/>
                  <a:gd name="T7" fmla="*/ 210 h 223"/>
                  <a:gd name="T8" fmla="*/ 723 w 898"/>
                  <a:gd name="T9" fmla="*/ 207 h 223"/>
                  <a:gd name="T10" fmla="*/ 749 w 898"/>
                  <a:gd name="T11" fmla="*/ 202 h 223"/>
                  <a:gd name="T12" fmla="*/ 731 w 898"/>
                  <a:gd name="T13" fmla="*/ 205 h 223"/>
                  <a:gd name="T14" fmla="*/ 737 w 898"/>
                  <a:gd name="T15" fmla="*/ 208 h 223"/>
                  <a:gd name="T16" fmla="*/ 758 w 898"/>
                  <a:gd name="T17" fmla="*/ 204 h 223"/>
                  <a:gd name="T18" fmla="*/ 749 w 898"/>
                  <a:gd name="T19" fmla="*/ 202 h 223"/>
                  <a:gd name="T20" fmla="*/ 831 w 898"/>
                  <a:gd name="T21" fmla="*/ 185 h 223"/>
                  <a:gd name="T22" fmla="*/ 819 w 898"/>
                  <a:gd name="T23" fmla="*/ 186 h 223"/>
                  <a:gd name="T24" fmla="*/ 816 w 898"/>
                  <a:gd name="T25" fmla="*/ 186 h 223"/>
                  <a:gd name="T26" fmla="*/ 762 w 898"/>
                  <a:gd name="T27" fmla="*/ 199 h 223"/>
                  <a:gd name="T28" fmla="*/ 771 w 898"/>
                  <a:gd name="T29" fmla="*/ 201 h 223"/>
                  <a:gd name="T30" fmla="*/ 831 w 898"/>
                  <a:gd name="T31" fmla="*/ 185 h 223"/>
                  <a:gd name="T32" fmla="*/ 893 w 898"/>
                  <a:gd name="T33" fmla="*/ 160 h 223"/>
                  <a:gd name="T34" fmla="*/ 837 w 898"/>
                  <a:gd name="T35" fmla="*/ 180 h 223"/>
                  <a:gd name="T36" fmla="*/ 852 w 898"/>
                  <a:gd name="T37" fmla="*/ 178 h 223"/>
                  <a:gd name="T38" fmla="*/ 898 w 898"/>
                  <a:gd name="T39" fmla="*/ 162 h 223"/>
                  <a:gd name="T40" fmla="*/ 893 w 898"/>
                  <a:gd name="T41" fmla="*/ 160 h 223"/>
                  <a:gd name="T42" fmla="*/ 19 w 898"/>
                  <a:gd name="T43" fmla="*/ 14 h 223"/>
                  <a:gd name="T44" fmla="*/ 323 w 898"/>
                  <a:gd name="T45" fmla="*/ 182 h 223"/>
                  <a:gd name="T46" fmla="*/ 575 w 898"/>
                  <a:gd name="T47" fmla="*/ 223 h 223"/>
                  <a:gd name="T48" fmla="*/ 575 w 898"/>
                  <a:gd name="T49" fmla="*/ 223 h 223"/>
                  <a:gd name="T50" fmla="*/ 717 w 898"/>
                  <a:gd name="T51" fmla="*/ 212 h 223"/>
                  <a:gd name="T52" fmla="*/ 713 w 898"/>
                  <a:gd name="T53" fmla="*/ 209 h 223"/>
                  <a:gd name="T54" fmla="*/ 577 w 898"/>
                  <a:gd name="T55" fmla="*/ 220 h 223"/>
                  <a:gd name="T56" fmla="*/ 324 w 898"/>
                  <a:gd name="T57" fmla="*/ 179 h 223"/>
                  <a:gd name="T58" fmla="*/ 26 w 898"/>
                  <a:gd name="T59" fmla="*/ 14 h 223"/>
                  <a:gd name="T60" fmla="*/ 19 w 898"/>
                  <a:gd name="T61" fmla="*/ 14 h 223"/>
                  <a:gd name="T62" fmla="*/ 4 w 898"/>
                  <a:gd name="T63" fmla="*/ 0 h 223"/>
                  <a:gd name="T64" fmla="*/ 0 w 898"/>
                  <a:gd name="T65" fmla="*/ 2 h 223"/>
                  <a:gd name="T66" fmla="*/ 11 w 898"/>
                  <a:gd name="T67" fmla="*/ 9 h 223"/>
                  <a:gd name="T68" fmla="*/ 18 w 898"/>
                  <a:gd name="T69" fmla="*/ 9 h 223"/>
                  <a:gd name="T70" fmla="*/ 4 w 898"/>
                  <a:gd name="T71"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98" h="223">
                    <a:moveTo>
                      <a:pt x="723" y="207"/>
                    </a:moveTo>
                    <a:cubicBezTo>
                      <a:pt x="722" y="207"/>
                      <a:pt x="721" y="207"/>
                      <a:pt x="720" y="208"/>
                    </a:cubicBezTo>
                    <a:cubicBezTo>
                      <a:pt x="721" y="208"/>
                      <a:pt x="723" y="209"/>
                      <a:pt x="724" y="210"/>
                    </a:cubicBezTo>
                    <a:cubicBezTo>
                      <a:pt x="726" y="210"/>
                      <a:pt x="727" y="210"/>
                      <a:pt x="729" y="210"/>
                    </a:cubicBezTo>
                    <a:cubicBezTo>
                      <a:pt x="727" y="209"/>
                      <a:pt x="725" y="208"/>
                      <a:pt x="723" y="207"/>
                    </a:cubicBezTo>
                    <a:moveTo>
                      <a:pt x="749" y="202"/>
                    </a:moveTo>
                    <a:cubicBezTo>
                      <a:pt x="743" y="203"/>
                      <a:pt x="737" y="204"/>
                      <a:pt x="731" y="205"/>
                    </a:cubicBezTo>
                    <a:cubicBezTo>
                      <a:pt x="733" y="206"/>
                      <a:pt x="735" y="207"/>
                      <a:pt x="737" y="208"/>
                    </a:cubicBezTo>
                    <a:cubicBezTo>
                      <a:pt x="744" y="207"/>
                      <a:pt x="751" y="205"/>
                      <a:pt x="758" y="204"/>
                    </a:cubicBezTo>
                    <a:cubicBezTo>
                      <a:pt x="755" y="203"/>
                      <a:pt x="752" y="203"/>
                      <a:pt x="749" y="202"/>
                    </a:cubicBezTo>
                    <a:moveTo>
                      <a:pt x="831" y="185"/>
                    </a:moveTo>
                    <a:cubicBezTo>
                      <a:pt x="827" y="185"/>
                      <a:pt x="823" y="185"/>
                      <a:pt x="819" y="186"/>
                    </a:cubicBezTo>
                    <a:cubicBezTo>
                      <a:pt x="818" y="186"/>
                      <a:pt x="817" y="186"/>
                      <a:pt x="816" y="186"/>
                    </a:cubicBezTo>
                    <a:cubicBezTo>
                      <a:pt x="798" y="191"/>
                      <a:pt x="779" y="196"/>
                      <a:pt x="762" y="199"/>
                    </a:cubicBezTo>
                    <a:cubicBezTo>
                      <a:pt x="765" y="200"/>
                      <a:pt x="768" y="200"/>
                      <a:pt x="771" y="201"/>
                    </a:cubicBezTo>
                    <a:cubicBezTo>
                      <a:pt x="791" y="196"/>
                      <a:pt x="811" y="191"/>
                      <a:pt x="831" y="185"/>
                    </a:cubicBezTo>
                    <a:moveTo>
                      <a:pt x="893" y="160"/>
                    </a:moveTo>
                    <a:cubicBezTo>
                      <a:pt x="874" y="167"/>
                      <a:pt x="856" y="174"/>
                      <a:pt x="837" y="180"/>
                    </a:cubicBezTo>
                    <a:cubicBezTo>
                      <a:pt x="842" y="179"/>
                      <a:pt x="847" y="179"/>
                      <a:pt x="852" y="178"/>
                    </a:cubicBezTo>
                    <a:cubicBezTo>
                      <a:pt x="867" y="173"/>
                      <a:pt x="883" y="168"/>
                      <a:pt x="898" y="162"/>
                    </a:cubicBezTo>
                    <a:cubicBezTo>
                      <a:pt x="897" y="161"/>
                      <a:pt x="895" y="161"/>
                      <a:pt x="893" y="160"/>
                    </a:cubicBezTo>
                    <a:moveTo>
                      <a:pt x="19" y="14"/>
                    </a:moveTo>
                    <a:cubicBezTo>
                      <a:pt x="134" y="91"/>
                      <a:pt x="241" y="155"/>
                      <a:pt x="323" y="182"/>
                    </a:cubicBezTo>
                    <a:cubicBezTo>
                      <a:pt x="403" y="210"/>
                      <a:pt x="488" y="223"/>
                      <a:pt x="575" y="223"/>
                    </a:cubicBezTo>
                    <a:cubicBezTo>
                      <a:pt x="575" y="223"/>
                      <a:pt x="575" y="223"/>
                      <a:pt x="575" y="223"/>
                    </a:cubicBezTo>
                    <a:cubicBezTo>
                      <a:pt x="622" y="223"/>
                      <a:pt x="669" y="219"/>
                      <a:pt x="717" y="212"/>
                    </a:cubicBezTo>
                    <a:cubicBezTo>
                      <a:pt x="715" y="211"/>
                      <a:pt x="714" y="210"/>
                      <a:pt x="713" y="209"/>
                    </a:cubicBezTo>
                    <a:cubicBezTo>
                      <a:pt x="666" y="216"/>
                      <a:pt x="621" y="220"/>
                      <a:pt x="577" y="220"/>
                    </a:cubicBezTo>
                    <a:cubicBezTo>
                      <a:pt x="486" y="220"/>
                      <a:pt x="400" y="205"/>
                      <a:pt x="324" y="179"/>
                    </a:cubicBezTo>
                    <a:cubicBezTo>
                      <a:pt x="244" y="151"/>
                      <a:pt x="139" y="90"/>
                      <a:pt x="26" y="14"/>
                    </a:cubicBezTo>
                    <a:cubicBezTo>
                      <a:pt x="24" y="14"/>
                      <a:pt x="21" y="14"/>
                      <a:pt x="19" y="14"/>
                    </a:cubicBezTo>
                    <a:moveTo>
                      <a:pt x="4" y="0"/>
                    </a:moveTo>
                    <a:cubicBezTo>
                      <a:pt x="3" y="1"/>
                      <a:pt x="2" y="1"/>
                      <a:pt x="0" y="2"/>
                    </a:cubicBezTo>
                    <a:cubicBezTo>
                      <a:pt x="4" y="4"/>
                      <a:pt x="7" y="7"/>
                      <a:pt x="11" y="9"/>
                    </a:cubicBezTo>
                    <a:cubicBezTo>
                      <a:pt x="13" y="9"/>
                      <a:pt x="16" y="9"/>
                      <a:pt x="18" y="9"/>
                    </a:cubicBezTo>
                    <a:cubicBezTo>
                      <a:pt x="14" y="6"/>
                      <a:pt x="9"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5" name="Freeform 135">
                <a:extLst>
                  <a:ext uri="{FF2B5EF4-FFF2-40B4-BE49-F238E27FC236}">
                    <a16:creationId xmlns:a16="http://schemas.microsoft.com/office/drawing/2014/main" id="{3C823756-0334-484B-86C7-FBF58F2E8CB1}"/>
                  </a:ext>
                </a:extLst>
              </p:cNvPr>
              <p:cNvSpPr>
                <a:spLocks/>
              </p:cNvSpPr>
              <p:nvPr/>
            </p:nvSpPr>
            <p:spPr bwMode="auto">
              <a:xfrm>
                <a:off x="2775" y="2099"/>
                <a:ext cx="28" cy="9"/>
              </a:xfrm>
              <a:custGeom>
                <a:avLst/>
                <a:gdLst>
                  <a:gd name="T0" fmla="*/ 0 w 15"/>
                  <a:gd name="T1" fmla="*/ 0 h 5"/>
                  <a:gd name="T2" fmla="*/ 8 w 15"/>
                  <a:gd name="T3" fmla="*/ 5 h 5"/>
                  <a:gd name="T4" fmla="*/ 15 w 15"/>
                  <a:gd name="T5" fmla="*/ 5 h 5"/>
                  <a:gd name="T6" fmla="*/ 7 w 15"/>
                  <a:gd name="T7" fmla="*/ 0 h 5"/>
                  <a:gd name="T8" fmla="*/ 0 w 15"/>
                  <a:gd name="T9" fmla="*/ 0 h 5"/>
                </a:gdLst>
                <a:ahLst/>
                <a:cxnLst>
                  <a:cxn ang="0">
                    <a:pos x="T0" y="T1"/>
                  </a:cxn>
                  <a:cxn ang="0">
                    <a:pos x="T2" y="T3"/>
                  </a:cxn>
                  <a:cxn ang="0">
                    <a:pos x="T4" y="T5"/>
                  </a:cxn>
                  <a:cxn ang="0">
                    <a:pos x="T6" y="T7"/>
                  </a:cxn>
                  <a:cxn ang="0">
                    <a:pos x="T8" y="T9"/>
                  </a:cxn>
                </a:cxnLst>
                <a:rect l="0" t="0" r="r" b="b"/>
                <a:pathLst>
                  <a:path w="15" h="5">
                    <a:moveTo>
                      <a:pt x="0" y="0"/>
                    </a:moveTo>
                    <a:cubicBezTo>
                      <a:pt x="2" y="2"/>
                      <a:pt x="5" y="3"/>
                      <a:pt x="8" y="5"/>
                    </a:cubicBezTo>
                    <a:cubicBezTo>
                      <a:pt x="10" y="5"/>
                      <a:pt x="13" y="5"/>
                      <a:pt x="15" y="5"/>
                    </a:cubicBezTo>
                    <a:cubicBezTo>
                      <a:pt x="13" y="4"/>
                      <a:pt x="10" y="2"/>
                      <a:pt x="7" y="0"/>
                    </a:cubicBezTo>
                    <a:cubicBezTo>
                      <a:pt x="5" y="0"/>
                      <a:pt x="2"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6" name="Freeform 136">
                <a:extLst>
                  <a:ext uri="{FF2B5EF4-FFF2-40B4-BE49-F238E27FC236}">
                    <a16:creationId xmlns:a16="http://schemas.microsoft.com/office/drawing/2014/main" id="{EAF9DAC7-46AE-4FB2-810A-DACBC8412A16}"/>
                  </a:ext>
                </a:extLst>
              </p:cNvPr>
              <p:cNvSpPr>
                <a:spLocks/>
              </p:cNvSpPr>
              <p:nvPr/>
            </p:nvSpPr>
            <p:spPr bwMode="auto">
              <a:xfrm>
                <a:off x="4317" y="2423"/>
                <a:ext cx="69" cy="15"/>
              </a:xfrm>
              <a:custGeom>
                <a:avLst/>
                <a:gdLst>
                  <a:gd name="T0" fmla="*/ 36 w 36"/>
                  <a:gd name="T1" fmla="*/ 0 h 8"/>
                  <a:gd name="T2" fmla="*/ 21 w 36"/>
                  <a:gd name="T3" fmla="*/ 2 h 8"/>
                  <a:gd name="T4" fmla="*/ 0 w 36"/>
                  <a:gd name="T5" fmla="*/ 8 h 8"/>
                  <a:gd name="T6" fmla="*/ 3 w 36"/>
                  <a:gd name="T7" fmla="*/ 8 h 8"/>
                  <a:gd name="T8" fmla="*/ 15 w 36"/>
                  <a:gd name="T9" fmla="*/ 7 h 8"/>
                  <a:gd name="T10" fmla="*/ 36 w 36"/>
                  <a:gd name="T11" fmla="*/ 0 h 8"/>
                </a:gdLst>
                <a:ahLst/>
                <a:cxnLst>
                  <a:cxn ang="0">
                    <a:pos x="T0" y="T1"/>
                  </a:cxn>
                  <a:cxn ang="0">
                    <a:pos x="T2" y="T3"/>
                  </a:cxn>
                  <a:cxn ang="0">
                    <a:pos x="T4" y="T5"/>
                  </a:cxn>
                  <a:cxn ang="0">
                    <a:pos x="T6" y="T7"/>
                  </a:cxn>
                  <a:cxn ang="0">
                    <a:pos x="T8" y="T9"/>
                  </a:cxn>
                  <a:cxn ang="0">
                    <a:pos x="T10" y="T11"/>
                  </a:cxn>
                </a:cxnLst>
                <a:rect l="0" t="0" r="r" b="b"/>
                <a:pathLst>
                  <a:path w="36" h="8">
                    <a:moveTo>
                      <a:pt x="36" y="0"/>
                    </a:moveTo>
                    <a:cubicBezTo>
                      <a:pt x="31" y="1"/>
                      <a:pt x="26" y="1"/>
                      <a:pt x="21" y="2"/>
                    </a:cubicBezTo>
                    <a:cubicBezTo>
                      <a:pt x="14" y="4"/>
                      <a:pt x="7" y="6"/>
                      <a:pt x="0" y="8"/>
                    </a:cubicBezTo>
                    <a:cubicBezTo>
                      <a:pt x="1" y="8"/>
                      <a:pt x="2" y="8"/>
                      <a:pt x="3" y="8"/>
                    </a:cubicBezTo>
                    <a:cubicBezTo>
                      <a:pt x="7" y="7"/>
                      <a:pt x="11" y="7"/>
                      <a:pt x="15" y="7"/>
                    </a:cubicBezTo>
                    <a:cubicBezTo>
                      <a:pt x="22" y="5"/>
                      <a:pt x="29" y="3"/>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7" name="Freeform 137">
                <a:extLst>
                  <a:ext uri="{FF2B5EF4-FFF2-40B4-BE49-F238E27FC236}">
                    <a16:creationId xmlns:a16="http://schemas.microsoft.com/office/drawing/2014/main" id="{D7BC71FD-ACBE-4921-884D-7D690B975234}"/>
                  </a:ext>
                </a:extLst>
              </p:cNvPr>
              <p:cNvSpPr>
                <a:spLocks/>
              </p:cNvSpPr>
              <p:nvPr/>
            </p:nvSpPr>
            <p:spPr bwMode="auto">
              <a:xfrm>
                <a:off x="4189" y="2463"/>
                <a:ext cx="42" cy="10"/>
              </a:xfrm>
              <a:custGeom>
                <a:avLst/>
                <a:gdLst>
                  <a:gd name="T0" fmla="*/ 13 w 22"/>
                  <a:gd name="T1" fmla="*/ 0 h 5"/>
                  <a:gd name="T2" fmla="*/ 0 w 22"/>
                  <a:gd name="T3" fmla="*/ 3 h 5"/>
                  <a:gd name="T4" fmla="*/ 9 w 22"/>
                  <a:gd name="T5" fmla="*/ 5 h 5"/>
                  <a:gd name="T6" fmla="*/ 22 w 22"/>
                  <a:gd name="T7" fmla="*/ 2 h 5"/>
                  <a:gd name="T8" fmla="*/ 13 w 22"/>
                  <a:gd name="T9" fmla="*/ 0 h 5"/>
                </a:gdLst>
                <a:ahLst/>
                <a:cxnLst>
                  <a:cxn ang="0">
                    <a:pos x="T0" y="T1"/>
                  </a:cxn>
                  <a:cxn ang="0">
                    <a:pos x="T2" y="T3"/>
                  </a:cxn>
                  <a:cxn ang="0">
                    <a:pos x="T4" y="T5"/>
                  </a:cxn>
                  <a:cxn ang="0">
                    <a:pos x="T6" y="T7"/>
                  </a:cxn>
                  <a:cxn ang="0">
                    <a:pos x="T8" y="T9"/>
                  </a:cxn>
                </a:cxnLst>
                <a:rect l="0" t="0" r="r" b="b"/>
                <a:pathLst>
                  <a:path w="22" h="5">
                    <a:moveTo>
                      <a:pt x="13" y="0"/>
                    </a:moveTo>
                    <a:cubicBezTo>
                      <a:pt x="8" y="1"/>
                      <a:pt x="4" y="2"/>
                      <a:pt x="0" y="3"/>
                    </a:cubicBezTo>
                    <a:cubicBezTo>
                      <a:pt x="3" y="4"/>
                      <a:pt x="6" y="4"/>
                      <a:pt x="9" y="5"/>
                    </a:cubicBezTo>
                    <a:cubicBezTo>
                      <a:pt x="13" y="4"/>
                      <a:pt x="18" y="3"/>
                      <a:pt x="22" y="2"/>
                    </a:cubicBezTo>
                    <a:cubicBezTo>
                      <a:pt x="19" y="1"/>
                      <a:pt x="16" y="1"/>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8" name="Freeform 138">
                <a:extLst>
                  <a:ext uri="{FF2B5EF4-FFF2-40B4-BE49-F238E27FC236}">
                    <a16:creationId xmlns:a16="http://schemas.microsoft.com/office/drawing/2014/main" id="{8F1513A4-9479-430C-81DA-21FB49718B3E}"/>
                  </a:ext>
                </a:extLst>
              </p:cNvPr>
              <p:cNvSpPr>
                <a:spLocks/>
              </p:cNvSpPr>
              <p:nvPr/>
            </p:nvSpPr>
            <p:spPr bwMode="auto">
              <a:xfrm>
                <a:off x="4139" y="2475"/>
                <a:ext cx="27" cy="10"/>
              </a:xfrm>
              <a:custGeom>
                <a:avLst/>
                <a:gdLst>
                  <a:gd name="T0" fmla="*/ 8 w 14"/>
                  <a:gd name="T1" fmla="*/ 0 h 5"/>
                  <a:gd name="T2" fmla="*/ 0 w 14"/>
                  <a:gd name="T3" fmla="*/ 2 h 5"/>
                  <a:gd name="T4" fmla="*/ 6 w 14"/>
                  <a:gd name="T5" fmla="*/ 5 h 5"/>
                  <a:gd name="T6" fmla="*/ 14 w 14"/>
                  <a:gd name="T7" fmla="*/ 3 h 5"/>
                  <a:gd name="T8" fmla="*/ 8 w 14"/>
                  <a:gd name="T9" fmla="*/ 0 h 5"/>
                </a:gdLst>
                <a:ahLst/>
                <a:cxnLst>
                  <a:cxn ang="0">
                    <a:pos x="T0" y="T1"/>
                  </a:cxn>
                  <a:cxn ang="0">
                    <a:pos x="T2" y="T3"/>
                  </a:cxn>
                  <a:cxn ang="0">
                    <a:pos x="T4" y="T5"/>
                  </a:cxn>
                  <a:cxn ang="0">
                    <a:pos x="T6" y="T7"/>
                  </a:cxn>
                  <a:cxn ang="0">
                    <a:pos x="T8" y="T9"/>
                  </a:cxn>
                </a:cxnLst>
                <a:rect l="0" t="0" r="r" b="b"/>
                <a:pathLst>
                  <a:path w="14" h="5">
                    <a:moveTo>
                      <a:pt x="8" y="0"/>
                    </a:moveTo>
                    <a:cubicBezTo>
                      <a:pt x="6" y="1"/>
                      <a:pt x="3" y="1"/>
                      <a:pt x="0" y="2"/>
                    </a:cubicBezTo>
                    <a:cubicBezTo>
                      <a:pt x="2" y="3"/>
                      <a:pt x="4" y="4"/>
                      <a:pt x="6" y="5"/>
                    </a:cubicBezTo>
                    <a:cubicBezTo>
                      <a:pt x="9" y="4"/>
                      <a:pt x="11" y="3"/>
                      <a:pt x="14" y="3"/>
                    </a:cubicBezTo>
                    <a:cubicBezTo>
                      <a:pt x="12" y="2"/>
                      <a:pt x="10"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69" name="Freeform 139">
                <a:extLst>
                  <a:ext uri="{FF2B5EF4-FFF2-40B4-BE49-F238E27FC236}">
                    <a16:creationId xmlns:a16="http://schemas.microsoft.com/office/drawing/2014/main" id="{E20FCD37-0B09-4DDE-926F-040CEE8DAE67}"/>
                  </a:ext>
                </a:extLst>
              </p:cNvPr>
              <p:cNvSpPr>
                <a:spLocks/>
              </p:cNvSpPr>
              <p:nvPr/>
            </p:nvSpPr>
            <p:spPr bwMode="auto">
              <a:xfrm>
                <a:off x="4120" y="2481"/>
                <a:ext cx="21" cy="7"/>
              </a:xfrm>
              <a:custGeom>
                <a:avLst/>
                <a:gdLst>
                  <a:gd name="T0" fmla="*/ 7 w 11"/>
                  <a:gd name="T1" fmla="*/ 0 h 4"/>
                  <a:gd name="T2" fmla="*/ 0 w 11"/>
                  <a:gd name="T3" fmla="*/ 1 h 4"/>
                  <a:gd name="T4" fmla="*/ 4 w 11"/>
                  <a:gd name="T5" fmla="*/ 4 h 4"/>
                  <a:gd name="T6" fmla="*/ 11 w 11"/>
                  <a:gd name="T7" fmla="*/ 2 h 4"/>
                  <a:gd name="T8" fmla="*/ 7 w 11"/>
                  <a:gd name="T9" fmla="*/ 0 h 4"/>
                </a:gdLst>
                <a:ahLst/>
                <a:cxnLst>
                  <a:cxn ang="0">
                    <a:pos x="T0" y="T1"/>
                  </a:cxn>
                  <a:cxn ang="0">
                    <a:pos x="T2" y="T3"/>
                  </a:cxn>
                  <a:cxn ang="0">
                    <a:pos x="T4" y="T5"/>
                  </a:cxn>
                  <a:cxn ang="0">
                    <a:pos x="T6" y="T7"/>
                  </a:cxn>
                  <a:cxn ang="0">
                    <a:pos x="T8" y="T9"/>
                  </a:cxn>
                </a:cxnLst>
                <a:rect l="0" t="0" r="r" b="b"/>
                <a:pathLst>
                  <a:path w="11" h="4">
                    <a:moveTo>
                      <a:pt x="7" y="0"/>
                    </a:moveTo>
                    <a:cubicBezTo>
                      <a:pt x="4" y="0"/>
                      <a:pt x="2" y="0"/>
                      <a:pt x="0" y="1"/>
                    </a:cubicBezTo>
                    <a:cubicBezTo>
                      <a:pt x="1" y="2"/>
                      <a:pt x="2" y="3"/>
                      <a:pt x="4" y="4"/>
                    </a:cubicBezTo>
                    <a:cubicBezTo>
                      <a:pt x="6" y="3"/>
                      <a:pt x="9" y="3"/>
                      <a:pt x="11" y="2"/>
                    </a:cubicBezTo>
                    <a:cubicBezTo>
                      <a:pt x="10" y="1"/>
                      <a:pt x="8"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0" name="Freeform 140">
                <a:extLst>
                  <a:ext uri="{FF2B5EF4-FFF2-40B4-BE49-F238E27FC236}">
                    <a16:creationId xmlns:a16="http://schemas.microsoft.com/office/drawing/2014/main" id="{4BA4D13B-FD30-49DA-807A-5F5B722258FA}"/>
                  </a:ext>
                </a:extLst>
              </p:cNvPr>
              <p:cNvSpPr>
                <a:spLocks/>
              </p:cNvSpPr>
              <p:nvPr/>
            </p:nvSpPr>
            <p:spPr bwMode="auto">
              <a:xfrm>
                <a:off x="2740" y="2072"/>
                <a:ext cx="21" cy="13"/>
              </a:xfrm>
              <a:custGeom>
                <a:avLst/>
                <a:gdLst>
                  <a:gd name="T0" fmla="*/ 4 w 11"/>
                  <a:gd name="T1" fmla="*/ 0 h 7"/>
                  <a:gd name="T2" fmla="*/ 0 w 11"/>
                  <a:gd name="T3" fmla="*/ 2 h 7"/>
                  <a:gd name="T4" fmla="*/ 7 w 11"/>
                  <a:gd name="T5" fmla="*/ 7 h 7"/>
                  <a:gd name="T6" fmla="*/ 11 w 11"/>
                  <a:gd name="T7" fmla="*/ 5 h 7"/>
                  <a:gd name="T8" fmla="*/ 4 w 11"/>
                  <a:gd name="T9" fmla="*/ 0 h 7"/>
                  <a:gd name="T10" fmla="*/ 4 w 11"/>
                  <a:gd name="T11" fmla="*/ 0 h 7"/>
                </a:gdLst>
                <a:ahLst/>
                <a:cxnLst>
                  <a:cxn ang="0">
                    <a:pos x="T0" y="T1"/>
                  </a:cxn>
                  <a:cxn ang="0">
                    <a:pos x="T2" y="T3"/>
                  </a:cxn>
                  <a:cxn ang="0">
                    <a:pos x="T4" y="T5"/>
                  </a:cxn>
                  <a:cxn ang="0">
                    <a:pos x="T6" y="T7"/>
                  </a:cxn>
                  <a:cxn ang="0">
                    <a:pos x="T8" y="T9"/>
                  </a:cxn>
                  <a:cxn ang="0">
                    <a:pos x="T10" y="T11"/>
                  </a:cxn>
                </a:cxnLst>
                <a:rect l="0" t="0" r="r" b="b"/>
                <a:pathLst>
                  <a:path w="11" h="7">
                    <a:moveTo>
                      <a:pt x="4" y="0"/>
                    </a:moveTo>
                    <a:cubicBezTo>
                      <a:pt x="2" y="1"/>
                      <a:pt x="1" y="1"/>
                      <a:pt x="0" y="2"/>
                    </a:cubicBezTo>
                    <a:cubicBezTo>
                      <a:pt x="2" y="4"/>
                      <a:pt x="5" y="5"/>
                      <a:pt x="7" y="7"/>
                    </a:cubicBezTo>
                    <a:cubicBezTo>
                      <a:pt x="9" y="6"/>
                      <a:pt x="10" y="6"/>
                      <a:pt x="11" y="5"/>
                    </a:cubicBezTo>
                    <a:cubicBezTo>
                      <a:pt x="9" y="3"/>
                      <a:pt x="7" y="2"/>
                      <a:pt x="4" y="0"/>
                    </a:cubicBezTo>
                    <a:cubicBezTo>
                      <a:pt x="4"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1" name="Freeform 141">
                <a:extLst>
                  <a:ext uri="{FF2B5EF4-FFF2-40B4-BE49-F238E27FC236}">
                    <a16:creationId xmlns:a16="http://schemas.microsoft.com/office/drawing/2014/main" id="{D8C8E7D5-BC16-4F2F-A6A8-08B5DBFC85EC}"/>
                  </a:ext>
                </a:extLst>
              </p:cNvPr>
              <p:cNvSpPr>
                <a:spLocks/>
              </p:cNvSpPr>
              <p:nvPr/>
            </p:nvSpPr>
            <p:spPr bwMode="auto">
              <a:xfrm>
                <a:off x="2748" y="207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2" name="Freeform 142">
                <a:extLst>
                  <a:ext uri="{FF2B5EF4-FFF2-40B4-BE49-F238E27FC236}">
                    <a16:creationId xmlns:a16="http://schemas.microsoft.com/office/drawing/2014/main" id="{5F745F48-DAD6-494E-A963-7B95DB080E4F}"/>
                  </a:ext>
                </a:extLst>
              </p:cNvPr>
              <p:cNvSpPr>
                <a:spLocks/>
              </p:cNvSpPr>
              <p:nvPr/>
            </p:nvSpPr>
            <p:spPr bwMode="auto">
              <a:xfrm>
                <a:off x="4465" y="2385"/>
                <a:ext cx="23" cy="7"/>
              </a:xfrm>
              <a:custGeom>
                <a:avLst/>
                <a:gdLst>
                  <a:gd name="T0" fmla="*/ 6 w 12"/>
                  <a:gd name="T1" fmla="*/ 0 h 4"/>
                  <a:gd name="T2" fmla="*/ 0 w 12"/>
                  <a:gd name="T3" fmla="*/ 2 h 4"/>
                  <a:gd name="T4" fmla="*/ 5 w 12"/>
                  <a:gd name="T5" fmla="*/ 4 h 4"/>
                  <a:gd name="T6" fmla="*/ 12 w 12"/>
                  <a:gd name="T7" fmla="*/ 1 h 4"/>
                  <a:gd name="T8" fmla="*/ 6 w 12"/>
                  <a:gd name="T9" fmla="*/ 0 h 4"/>
                </a:gdLst>
                <a:ahLst/>
                <a:cxnLst>
                  <a:cxn ang="0">
                    <a:pos x="T0" y="T1"/>
                  </a:cxn>
                  <a:cxn ang="0">
                    <a:pos x="T2" y="T3"/>
                  </a:cxn>
                  <a:cxn ang="0">
                    <a:pos x="T4" y="T5"/>
                  </a:cxn>
                  <a:cxn ang="0">
                    <a:pos x="T6" y="T7"/>
                  </a:cxn>
                  <a:cxn ang="0">
                    <a:pos x="T8" y="T9"/>
                  </a:cxn>
                </a:cxnLst>
                <a:rect l="0" t="0" r="r" b="b"/>
                <a:pathLst>
                  <a:path w="12" h="4">
                    <a:moveTo>
                      <a:pt x="6" y="0"/>
                    </a:moveTo>
                    <a:cubicBezTo>
                      <a:pt x="4" y="1"/>
                      <a:pt x="2" y="1"/>
                      <a:pt x="0" y="2"/>
                    </a:cubicBezTo>
                    <a:cubicBezTo>
                      <a:pt x="2" y="3"/>
                      <a:pt x="4" y="3"/>
                      <a:pt x="5" y="4"/>
                    </a:cubicBezTo>
                    <a:cubicBezTo>
                      <a:pt x="7" y="3"/>
                      <a:pt x="9" y="2"/>
                      <a:pt x="12" y="1"/>
                    </a:cubicBezTo>
                    <a:cubicBezTo>
                      <a:pt x="10" y="1"/>
                      <a:pt x="8"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3" name="Freeform 143">
                <a:extLst>
                  <a:ext uri="{FF2B5EF4-FFF2-40B4-BE49-F238E27FC236}">
                    <a16:creationId xmlns:a16="http://schemas.microsoft.com/office/drawing/2014/main" id="{11864422-6836-4C4B-94D5-D685BE8E86C1}"/>
                  </a:ext>
                </a:extLst>
              </p:cNvPr>
              <p:cNvSpPr>
                <a:spLocks noEditPoints="1"/>
              </p:cNvSpPr>
              <p:nvPr/>
            </p:nvSpPr>
            <p:spPr bwMode="auto">
              <a:xfrm>
                <a:off x="2514" y="1344"/>
                <a:ext cx="2683" cy="574"/>
              </a:xfrm>
              <a:custGeom>
                <a:avLst/>
                <a:gdLst>
                  <a:gd name="T0" fmla="*/ 0 w 1400"/>
                  <a:gd name="T1" fmla="*/ 294 h 299"/>
                  <a:gd name="T2" fmla="*/ 13 w 1400"/>
                  <a:gd name="T3" fmla="*/ 295 h 299"/>
                  <a:gd name="T4" fmla="*/ 32 w 1400"/>
                  <a:gd name="T5" fmla="*/ 273 h 299"/>
                  <a:gd name="T6" fmla="*/ 18 w 1400"/>
                  <a:gd name="T7" fmla="*/ 292 h 299"/>
                  <a:gd name="T8" fmla="*/ 32 w 1400"/>
                  <a:gd name="T9" fmla="*/ 273 h 299"/>
                  <a:gd name="T10" fmla="*/ 37 w 1400"/>
                  <a:gd name="T11" fmla="*/ 269 h 299"/>
                  <a:gd name="T12" fmla="*/ 69 w 1400"/>
                  <a:gd name="T13" fmla="*/ 258 h 299"/>
                  <a:gd name="T14" fmla="*/ 89 w 1400"/>
                  <a:gd name="T15" fmla="*/ 236 h 299"/>
                  <a:gd name="T16" fmla="*/ 74 w 1400"/>
                  <a:gd name="T17" fmla="*/ 255 h 299"/>
                  <a:gd name="T18" fmla="*/ 89 w 1400"/>
                  <a:gd name="T19" fmla="*/ 236 h 299"/>
                  <a:gd name="T20" fmla="*/ 93 w 1400"/>
                  <a:gd name="T21" fmla="*/ 233 h 299"/>
                  <a:gd name="T22" fmla="*/ 126 w 1400"/>
                  <a:gd name="T23" fmla="*/ 222 h 299"/>
                  <a:gd name="T24" fmla="*/ 145 w 1400"/>
                  <a:gd name="T25" fmla="*/ 200 h 299"/>
                  <a:gd name="T26" fmla="*/ 130 w 1400"/>
                  <a:gd name="T27" fmla="*/ 219 h 299"/>
                  <a:gd name="T28" fmla="*/ 145 w 1400"/>
                  <a:gd name="T29" fmla="*/ 200 h 299"/>
                  <a:gd name="T30" fmla="*/ 150 w 1400"/>
                  <a:gd name="T31" fmla="*/ 197 h 299"/>
                  <a:gd name="T32" fmla="*/ 182 w 1400"/>
                  <a:gd name="T33" fmla="*/ 187 h 299"/>
                  <a:gd name="T34" fmla="*/ 202 w 1400"/>
                  <a:gd name="T35" fmla="*/ 166 h 299"/>
                  <a:gd name="T36" fmla="*/ 186 w 1400"/>
                  <a:gd name="T37" fmla="*/ 184 h 299"/>
                  <a:gd name="T38" fmla="*/ 202 w 1400"/>
                  <a:gd name="T39" fmla="*/ 166 h 299"/>
                  <a:gd name="T40" fmla="*/ 206 w 1400"/>
                  <a:gd name="T41" fmla="*/ 163 h 299"/>
                  <a:gd name="T42" fmla="*/ 238 w 1400"/>
                  <a:gd name="T43" fmla="*/ 154 h 299"/>
                  <a:gd name="T44" fmla="*/ 259 w 1400"/>
                  <a:gd name="T45" fmla="*/ 133 h 299"/>
                  <a:gd name="T46" fmla="*/ 243 w 1400"/>
                  <a:gd name="T47" fmla="*/ 151 h 299"/>
                  <a:gd name="T48" fmla="*/ 259 w 1400"/>
                  <a:gd name="T49" fmla="*/ 133 h 299"/>
                  <a:gd name="T50" fmla="*/ 263 w 1400"/>
                  <a:gd name="T51" fmla="*/ 131 h 299"/>
                  <a:gd name="T52" fmla="*/ 295 w 1400"/>
                  <a:gd name="T53" fmla="*/ 123 h 299"/>
                  <a:gd name="T54" fmla="*/ 316 w 1400"/>
                  <a:gd name="T55" fmla="*/ 103 h 299"/>
                  <a:gd name="T56" fmla="*/ 300 w 1400"/>
                  <a:gd name="T57" fmla="*/ 120 h 299"/>
                  <a:gd name="T58" fmla="*/ 316 w 1400"/>
                  <a:gd name="T59" fmla="*/ 103 h 299"/>
                  <a:gd name="T60" fmla="*/ 321 w 1400"/>
                  <a:gd name="T61" fmla="*/ 100 h 299"/>
                  <a:gd name="T62" fmla="*/ 353 w 1400"/>
                  <a:gd name="T63" fmla="*/ 94 h 299"/>
                  <a:gd name="T64" fmla="*/ 375 w 1400"/>
                  <a:gd name="T65" fmla="*/ 75 h 299"/>
                  <a:gd name="T66" fmla="*/ 358 w 1400"/>
                  <a:gd name="T67" fmla="*/ 91 h 299"/>
                  <a:gd name="T68" fmla="*/ 375 w 1400"/>
                  <a:gd name="T69" fmla="*/ 75 h 299"/>
                  <a:gd name="T70" fmla="*/ 380 w 1400"/>
                  <a:gd name="T71" fmla="*/ 73 h 299"/>
                  <a:gd name="T72" fmla="*/ 445 w 1400"/>
                  <a:gd name="T73" fmla="*/ 55 h 299"/>
                  <a:gd name="T74" fmla="*/ 862 w 1400"/>
                  <a:gd name="T75" fmla="*/ 13 h 299"/>
                  <a:gd name="T76" fmla="*/ 1394 w 1400"/>
                  <a:gd name="T77" fmla="*/ 299 h 299"/>
                  <a:gd name="T78" fmla="*/ 1208 w 1400"/>
                  <a:gd name="T79" fmla="*/ 143 h 299"/>
                  <a:gd name="T80" fmla="*/ 679 w 1400"/>
                  <a:gd name="T81" fmla="*/ 0 h 299"/>
                  <a:gd name="T82" fmla="*/ 442 w 1400"/>
                  <a:gd name="T83" fmla="*/ 47 h 299"/>
                  <a:gd name="T84" fmla="*/ 679 w 1400"/>
                  <a:gd name="T85" fmla="*/ 8 h 299"/>
                  <a:gd name="T86" fmla="*/ 828 w 1400"/>
                  <a:gd name="T87" fmla="*/ 17 h 299"/>
                  <a:gd name="T88" fmla="*/ 679 w 1400"/>
                  <a:gd name="T89" fmla="*/ 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0" h="299">
                    <a:moveTo>
                      <a:pt x="4" y="291"/>
                    </a:moveTo>
                    <a:cubicBezTo>
                      <a:pt x="2" y="292"/>
                      <a:pt x="1" y="293"/>
                      <a:pt x="0" y="294"/>
                    </a:cubicBezTo>
                    <a:cubicBezTo>
                      <a:pt x="2" y="296"/>
                      <a:pt x="4" y="297"/>
                      <a:pt x="7" y="299"/>
                    </a:cubicBezTo>
                    <a:cubicBezTo>
                      <a:pt x="9" y="298"/>
                      <a:pt x="11" y="296"/>
                      <a:pt x="13" y="295"/>
                    </a:cubicBezTo>
                    <a:cubicBezTo>
                      <a:pt x="10" y="294"/>
                      <a:pt x="7" y="293"/>
                      <a:pt x="4" y="291"/>
                    </a:cubicBezTo>
                    <a:moveTo>
                      <a:pt x="32" y="273"/>
                    </a:moveTo>
                    <a:cubicBezTo>
                      <a:pt x="24" y="278"/>
                      <a:pt x="16" y="283"/>
                      <a:pt x="8" y="288"/>
                    </a:cubicBezTo>
                    <a:cubicBezTo>
                      <a:pt x="12" y="289"/>
                      <a:pt x="15" y="291"/>
                      <a:pt x="18" y="292"/>
                    </a:cubicBezTo>
                    <a:cubicBezTo>
                      <a:pt x="25" y="287"/>
                      <a:pt x="33" y="281"/>
                      <a:pt x="41" y="276"/>
                    </a:cubicBezTo>
                    <a:cubicBezTo>
                      <a:pt x="38" y="275"/>
                      <a:pt x="35" y="274"/>
                      <a:pt x="32" y="273"/>
                    </a:cubicBezTo>
                    <a:moveTo>
                      <a:pt x="60" y="254"/>
                    </a:moveTo>
                    <a:cubicBezTo>
                      <a:pt x="53" y="259"/>
                      <a:pt x="45" y="264"/>
                      <a:pt x="37" y="269"/>
                    </a:cubicBezTo>
                    <a:cubicBezTo>
                      <a:pt x="40" y="271"/>
                      <a:pt x="43" y="272"/>
                      <a:pt x="46" y="273"/>
                    </a:cubicBezTo>
                    <a:cubicBezTo>
                      <a:pt x="54" y="268"/>
                      <a:pt x="62" y="263"/>
                      <a:pt x="69" y="258"/>
                    </a:cubicBezTo>
                    <a:cubicBezTo>
                      <a:pt x="66" y="257"/>
                      <a:pt x="63" y="255"/>
                      <a:pt x="60" y="254"/>
                    </a:cubicBezTo>
                    <a:moveTo>
                      <a:pt x="89" y="236"/>
                    </a:moveTo>
                    <a:cubicBezTo>
                      <a:pt x="81" y="241"/>
                      <a:pt x="73" y="246"/>
                      <a:pt x="65" y="251"/>
                    </a:cubicBezTo>
                    <a:cubicBezTo>
                      <a:pt x="68" y="252"/>
                      <a:pt x="71" y="254"/>
                      <a:pt x="74" y="255"/>
                    </a:cubicBezTo>
                    <a:cubicBezTo>
                      <a:pt x="82" y="250"/>
                      <a:pt x="90" y="245"/>
                      <a:pt x="97" y="240"/>
                    </a:cubicBezTo>
                    <a:cubicBezTo>
                      <a:pt x="94" y="238"/>
                      <a:pt x="92" y="237"/>
                      <a:pt x="89" y="236"/>
                    </a:cubicBezTo>
                    <a:moveTo>
                      <a:pt x="117" y="218"/>
                    </a:moveTo>
                    <a:cubicBezTo>
                      <a:pt x="109" y="223"/>
                      <a:pt x="101" y="228"/>
                      <a:pt x="93" y="233"/>
                    </a:cubicBezTo>
                    <a:cubicBezTo>
                      <a:pt x="96" y="234"/>
                      <a:pt x="99" y="235"/>
                      <a:pt x="102" y="237"/>
                    </a:cubicBezTo>
                    <a:cubicBezTo>
                      <a:pt x="110" y="232"/>
                      <a:pt x="118" y="227"/>
                      <a:pt x="126" y="222"/>
                    </a:cubicBezTo>
                    <a:cubicBezTo>
                      <a:pt x="123" y="221"/>
                      <a:pt x="120" y="219"/>
                      <a:pt x="117" y="218"/>
                    </a:cubicBezTo>
                    <a:moveTo>
                      <a:pt x="145" y="200"/>
                    </a:moveTo>
                    <a:cubicBezTo>
                      <a:pt x="137" y="205"/>
                      <a:pt x="130" y="210"/>
                      <a:pt x="122" y="215"/>
                    </a:cubicBezTo>
                    <a:cubicBezTo>
                      <a:pt x="125" y="216"/>
                      <a:pt x="127" y="217"/>
                      <a:pt x="130" y="219"/>
                    </a:cubicBezTo>
                    <a:cubicBezTo>
                      <a:pt x="138" y="214"/>
                      <a:pt x="146" y="209"/>
                      <a:pt x="154" y="204"/>
                    </a:cubicBezTo>
                    <a:cubicBezTo>
                      <a:pt x="151" y="203"/>
                      <a:pt x="148" y="202"/>
                      <a:pt x="145" y="200"/>
                    </a:cubicBezTo>
                    <a:moveTo>
                      <a:pt x="173" y="183"/>
                    </a:moveTo>
                    <a:cubicBezTo>
                      <a:pt x="166" y="188"/>
                      <a:pt x="158" y="192"/>
                      <a:pt x="150" y="197"/>
                    </a:cubicBezTo>
                    <a:cubicBezTo>
                      <a:pt x="153" y="199"/>
                      <a:pt x="156" y="200"/>
                      <a:pt x="158" y="201"/>
                    </a:cubicBezTo>
                    <a:cubicBezTo>
                      <a:pt x="166" y="197"/>
                      <a:pt x="174" y="192"/>
                      <a:pt x="182" y="187"/>
                    </a:cubicBezTo>
                    <a:cubicBezTo>
                      <a:pt x="179" y="186"/>
                      <a:pt x="176" y="184"/>
                      <a:pt x="173" y="183"/>
                    </a:cubicBezTo>
                    <a:moveTo>
                      <a:pt x="202" y="166"/>
                    </a:moveTo>
                    <a:cubicBezTo>
                      <a:pt x="194" y="171"/>
                      <a:pt x="186" y="175"/>
                      <a:pt x="178" y="180"/>
                    </a:cubicBezTo>
                    <a:cubicBezTo>
                      <a:pt x="181" y="181"/>
                      <a:pt x="184" y="183"/>
                      <a:pt x="186" y="184"/>
                    </a:cubicBezTo>
                    <a:cubicBezTo>
                      <a:pt x="194" y="180"/>
                      <a:pt x="202" y="175"/>
                      <a:pt x="210" y="170"/>
                    </a:cubicBezTo>
                    <a:cubicBezTo>
                      <a:pt x="207" y="169"/>
                      <a:pt x="204" y="167"/>
                      <a:pt x="202" y="166"/>
                    </a:cubicBezTo>
                    <a:moveTo>
                      <a:pt x="230" y="149"/>
                    </a:moveTo>
                    <a:cubicBezTo>
                      <a:pt x="222" y="154"/>
                      <a:pt x="214" y="158"/>
                      <a:pt x="206" y="163"/>
                    </a:cubicBezTo>
                    <a:cubicBezTo>
                      <a:pt x="209" y="165"/>
                      <a:pt x="212" y="166"/>
                      <a:pt x="215" y="168"/>
                    </a:cubicBezTo>
                    <a:cubicBezTo>
                      <a:pt x="222" y="163"/>
                      <a:pt x="230" y="158"/>
                      <a:pt x="238" y="154"/>
                    </a:cubicBezTo>
                    <a:cubicBezTo>
                      <a:pt x="235" y="152"/>
                      <a:pt x="233" y="151"/>
                      <a:pt x="230" y="149"/>
                    </a:cubicBezTo>
                    <a:moveTo>
                      <a:pt x="259" y="133"/>
                    </a:moveTo>
                    <a:cubicBezTo>
                      <a:pt x="251" y="138"/>
                      <a:pt x="243" y="142"/>
                      <a:pt x="235" y="147"/>
                    </a:cubicBezTo>
                    <a:cubicBezTo>
                      <a:pt x="238" y="148"/>
                      <a:pt x="240" y="150"/>
                      <a:pt x="243" y="151"/>
                    </a:cubicBezTo>
                    <a:cubicBezTo>
                      <a:pt x="251" y="147"/>
                      <a:pt x="259" y="142"/>
                      <a:pt x="266" y="138"/>
                    </a:cubicBezTo>
                    <a:cubicBezTo>
                      <a:pt x="264" y="137"/>
                      <a:pt x="261" y="135"/>
                      <a:pt x="259" y="133"/>
                    </a:cubicBezTo>
                    <a:moveTo>
                      <a:pt x="287" y="118"/>
                    </a:moveTo>
                    <a:cubicBezTo>
                      <a:pt x="279" y="122"/>
                      <a:pt x="271" y="126"/>
                      <a:pt x="263" y="131"/>
                    </a:cubicBezTo>
                    <a:cubicBezTo>
                      <a:pt x="266" y="132"/>
                      <a:pt x="269" y="134"/>
                      <a:pt x="271" y="135"/>
                    </a:cubicBezTo>
                    <a:cubicBezTo>
                      <a:pt x="279" y="131"/>
                      <a:pt x="287" y="127"/>
                      <a:pt x="295" y="123"/>
                    </a:cubicBezTo>
                    <a:cubicBezTo>
                      <a:pt x="292" y="121"/>
                      <a:pt x="290" y="119"/>
                      <a:pt x="287" y="118"/>
                    </a:cubicBezTo>
                    <a:moveTo>
                      <a:pt x="316" y="103"/>
                    </a:moveTo>
                    <a:cubicBezTo>
                      <a:pt x="308" y="107"/>
                      <a:pt x="300" y="111"/>
                      <a:pt x="292" y="115"/>
                    </a:cubicBezTo>
                    <a:cubicBezTo>
                      <a:pt x="295" y="117"/>
                      <a:pt x="297" y="119"/>
                      <a:pt x="300" y="120"/>
                    </a:cubicBezTo>
                    <a:cubicBezTo>
                      <a:pt x="308" y="116"/>
                      <a:pt x="316" y="112"/>
                      <a:pt x="324" y="108"/>
                    </a:cubicBezTo>
                    <a:cubicBezTo>
                      <a:pt x="321" y="106"/>
                      <a:pt x="319" y="105"/>
                      <a:pt x="316" y="103"/>
                    </a:cubicBezTo>
                    <a:moveTo>
                      <a:pt x="346" y="88"/>
                    </a:moveTo>
                    <a:cubicBezTo>
                      <a:pt x="338" y="92"/>
                      <a:pt x="329" y="96"/>
                      <a:pt x="321" y="100"/>
                    </a:cubicBezTo>
                    <a:cubicBezTo>
                      <a:pt x="324" y="102"/>
                      <a:pt x="326" y="104"/>
                      <a:pt x="329" y="105"/>
                    </a:cubicBezTo>
                    <a:cubicBezTo>
                      <a:pt x="337" y="101"/>
                      <a:pt x="345" y="97"/>
                      <a:pt x="353" y="94"/>
                    </a:cubicBezTo>
                    <a:cubicBezTo>
                      <a:pt x="351" y="92"/>
                      <a:pt x="348" y="90"/>
                      <a:pt x="346" y="88"/>
                    </a:cubicBezTo>
                    <a:moveTo>
                      <a:pt x="375" y="75"/>
                    </a:moveTo>
                    <a:cubicBezTo>
                      <a:pt x="367" y="78"/>
                      <a:pt x="359" y="82"/>
                      <a:pt x="351" y="86"/>
                    </a:cubicBezTo>
                    <a:cubicBezTo>
                      <a:pt x="353" y="88"/>
                      <a:pt x="356" y="89"/>
                      <a:pt x="358" y="91"/>
                    </a:cubicBezTo>
                    <a:cubicBezTo>
                      <a:pt x="366" y="87"/>
                      <a:pt x="374" y="84"/>
                      <a:pt x="382" y="80"/>
                    </a:cubicBezTo>
                    <a:cubicBezTo>
                      <a:pt x="380" y="78"/>
                      <a:pt x="377" y="77"/>
                      <a:pt x="375" y="75"/>
                    </a:cubicBezTo>
                    <a:moveTo>
                      <a:pt x="438" y="49"/>
                    </a:moveTo>
                    <a:cubicBezTo>
                      <a:pt x="419" y="56"/>
                      <a:pt x="399" y="64"/>
                      <a:pt x="380" y="73"/>
                    </a:cubicBezTo>
                    <a:cubicBezTo>
                      <a:pt x="382" y="74"/>
                      <a:pt x="385" y="76"/>
                      <a:pt x="387" y="78"/>
                    </a:cubicBezTo>
                    <a:cubicBezTo>
                      <a:pt x="407" y="70"/>
                      <a:pt x="426" y="62"/>
                      <a:pt x="445" y="55"/>
                    </a:cubicBezTo>
                    <a:cubicBezTo>
                      <a:pt x="443" y="53"/>
                      <a:pt x="440" y="51"/>
                      <a:pt x="438" y="49"/>
                    </a:cubicBezTo>
                    <a:moveTo>
                      <a:pt x="862" y="13"/>
                    </a:moveTo>
                    <a:cubicBezTo>
                      <a:pt x="857" y="15"/>
                      <a:pt x="851" y="17"/>
                      <a:pt x="846" y="19"/>
                    </a:cubicBezTo>
                    <a:cubicBezTo>
                      <a:pt x="1046" y="48"/>
                      <a:pt x="1217" y="133"/>
                      <a:pt x="1394" y="299"/>
                    </a:cubicBezTo>
                    <a:cubicBezTo>
                      <a:pt x="1396" y="297"/>
                      <a:pt x="1398" y="295"/>
                      <a:pt x="1400" y="293"/>
                    </a:cubicBezTo>
                    <a:cubicBezTo>
                      <a:pt x="1335" y="232"/>
                      <a:pt x="1272" y="183"/>
                      <a:pt x="1208" y="143"/>
                    </a:cubicBezTo>
                    <a:cubicBezTo>
                      <a:pt x="1101" y="76"/>
                      <a:pt x="989" y="34"/>
                      <a:pt x="862" y="13"/>
                    </a:cubicBezTo>
                    <a:moveTo>
                      <a:pt x="679" y="0"/>
                    </a:moveTo>
                    <a:cubicBezTo>
                      <a:pt x="679" y="0"/>
                      <a:pt x="679" y="0"/>
                      <a:pt x="679" y="0"/>
                    </a:cubicBezTo>
                    <a:cubicBezTo>
                      <a:pt x="601" y="0"/>
                      <a:pt x="522" y="17"/>
                      <a:pt x="442" y="47"/>
                    </a:cubicBezTo>
                    <a:cubicBezTo>
                      <a:pt x="445" y="49"/>
                      <a:pt x="447" y="51"/>
                      <a:pt x="449" y="53"/>
                    </a:cubicBezTo>
                    <a:cubicBezTo>
                      <a:pt x="526" y="25"/>
                      <a:pt x="603" y="8"/>
                      <a:pt x="679" y="8"/>
                    </a:cubicBezTo>
                    <a:cubicBezTo>
                      <a:pt x="679" y="8"/>
                      <a:pt x="679" y="8"/>
                      <a:pt x="679" y="8"/>
                    </a:cubicBezTo>
                    <a:cubicBezTo>
                      <a:pt x="731" y="8"/>
                      <a:pt x="781" y="11"/>
                      <a:pt x="828" y="17"/>
                    </a:cubicBezTo>
                    <a:cubicBezTo>
                      <a:pt x="834" y="15"/>
                      <a:pt x="839" y="13"/>
                      <a:pt x="845" y="11"/>
                    </a:cubicBezTo>
                    <a:cubicBezTo>
                      <a:pt x="792" y="3"/>
                      <a:pt x="737" y="0"/>
                      <a:pt x="67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4" name="Freeform 144">
                <a:extLst>
                  <a:ext uri="{FF2B5EF4-FFF2-40B4-BE49-F238E27FC236}">
                    <a16:creationId xmlns:a16="http://schemas.microsoft.com/office/drawing/2014/main" id="{9952FE78-F8DD-42ED-B156-2CA4F5D3A618}"/>
                  </a:ext>
                </a:extLst>
              </p:cNvPr>
              <p:cNvSpPr>
                <a:spLocks/>
              </p:cNvSpPr>
              <p:nvPr/>
            </p:nvSpPr>
            <p:spPr bwMode="auto">
              <a:xfrm>
                <a:off x="2522" y="1897"/>
                <a:ext cx="26" cy="13"/>
              </a:xfrm>
              <a:custGeom>
                <a:avLst/>
                <a:gdLst>
                  <a:gd name="T0" fmla="*/ 4 w 14"/>
                  <a:gd name="T1" fmla="*/ 0 h 7"/>
                  <a:gd name="T2" fmla="*/ 0 w 14"/>
                  <a:gd name="T3" fmla="*/ 3 h 7"/>
                  <a:gd name="T4" fmla="*/ 9 w 14"/>
                  <a:gd name="T5" fmla="*/ 7 h 7"/>
                  <a:gd name="T6" fmla="*/ 14 w 14"/>
                  <a:gd name="T7" fmla="*/ 4 h 7"/>
                  <a:gd name="T8" fmla="*/ 4 w 14"/>
                  <a:gd name="T9" fmla="*/ 0 h 7"/>
                </a:gdLst>
                <a:ahLst/>
                <a:cxnLst>
                  <a:cxn ang="0">
                    <a:pos x="T0" y="T1"/>
                  </a:cxn>
                  <a:cxn ang="0">
                    <a:pos x="T2" y="T3"/>
                  </a:cxn>
                  <a:cxn ang="0">
                    <a:pos x="T4" y="T5"/>
                  </a:cxn>
                  <a:cxn ang="0">
                    <a:pos x="T6" y="T7"/>
                  </a:cxn>
                  <a:cxn ang="0">
                    <a:pos x="T8" y="T9"/>
                  </a:cxn>
                </a:cxnLst>
                <a:rect l="0" t="0" r="r" b="b"/>
                <a:pathLst>
                  <a:path w="14" h="7">
                    <a:moveTo>
                      <a:pt x="4" y="0"/>
                    </a:moveTo>
                    <a:cubicBezTo>
                      <a:pt x="3" y="1"/>
                      <a:pt x="1" y="2"/>
                      <a:pt x="0" y="3"/>
                    </a:cubicBezTo>
                    <a:cubicBezTo>
                      <a:pt x="3" y="5"/>
                      <a:pt x="6" y="6"/>
                      <a:pt x="9" y="7"/>
                    </a:cubicBezTo>
                    <a:cubicBezTo>
                      <a:pt x="10" y="6"/>
                      <a:pt x="12" y="5"/>
                      <a:pt x="14" y="4"/>
                    </a:cubicBezTo>
                    <a:cubicBezTo>
                      <a:pt x="11" y="3"/>
                      <a:pt x="8"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5" name="Freeform 145">
                <a:extLst>
                  <a:ext uri="{FF2B5EF4-FFF2-40B4-BE49-F238E27FC236}">
                    <a16:creationId xmlns:a16="http://schemas.microsoft.com/office/drawing/2014/main" id="{72CE3F30-B496-4709-BA72-3FBAAB7E8E5A}"/>
                  </a:ext>
                </a:extLst>
              </p:cNvPr>
              <p:cNvSpPr>
                <a:spLocks/>
              </p:cNvSpPr>
              <p:nvPr/>
            </p:nvSpPr>
            <p:spPr bwMode="auto">
              <a:xfrm>
                <a:off x="2575" y="1860"/>
                <a:ext cx="27" cy="14"/>
              </a:xfrm>
              <a:custGeom>
                <a:avLst/>
                <a:gdLst>
                  <a:gd name="T0" fmla="*/ 5 w 14"/>
                  <a:gd name="T1" fmla="*/ 0 h 7"/>
                  <a:gd name="T2" fmla="*/ 0 w 14"/>
                  <a:gd name="T3" fmla="*/ 4 h 7"/>
                  <a:gd name="T4" fmla="*/ 9 w 14"/>
                  <a:gd name="T5" fmla="*/ 7 h 7"/>
                  <a:gd name="T6" fmla="*/ 14 w 14"/>
                  <a:gd name="T7" fmla="*/ 4 h 7"/>
                  <a:gd name="T8" fmla="*/ 5 w 14"/>
                  <a:gd name="T9" fmla="*/ 0 h 7"/>
                </a:gdLst>
                <a:ahLst/>
                <a:cxnLst>
                  <a:cxn ang="0">
                    <a:pos x="T0" y="T1"/>
                  </a:cxn>
                  <a:cxn ang="0">
                    <a:pos x="T2" y="T3"/>
                  </a:cxn>
                  <a:cxn ang="0">
                    <a:pos x="T4" y="T5"/>
                  </a:cxn>
                  <a:cxn ang="0">
                    <a:pos x="T6" y="T7"/>
                  </a:cxn>
                  <a:cxn ang="0">
                    <a:pos x="T8" y="T9"/>
                  </a:cxn>
                </a:cxnLst>
                <a:rect l="0" t="0" r="r" b="b"/>
                <a:pathLst>
                  <a:path w="14" h="7">
                    <a:moveTo>
                      <a:pt x="5" y="0"/>
                    </a:moveTo>
                    <a:cubicBezTo>
                      <a:pt x="3" y="1"/>
                      <a:pt x="2" y="3"/>
                      <a:pt x="0" y="4"/>
                    </a:cubicBezTo>
                    <a:cubicBezTo>
                      <a:pt x="3" y="5"/>
                      <a:pt x="6" y="6"/>
                      <a:pt x="9" y="7"/>
                    </a:cubicBezTo>
                    <a:cubicBezTo>
                      <a:pt x="11" y="6"/>
                      <a:pt x="12" y="5"/>
                      <a:pt x="14" y="4"/>
                    </a:cubicBezTo>
                    <a:cubicBezTo>
                      <a:pt x="11" y="3"/>
                      <a:pt x="8"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6" name="Freeform 146">
                <a:extLst>
                  <a:ext uri="{FF2B5EF4-FFF2-40B4-BE49-F238E27FC236}">
                    <a16:creationId xmlns:a16="http://schemas.microsoft.com/office/drawing/2014/main" id="{7C268BED-B327-414D-9730-8FFA0C5946C3}"/>
                  </a:ext>
                </a:extLst>
              </p:cNvPr>
              <p:cNvSpPr>
                <a:spLocks/>
              </p:cNvSpPr>
              <p:nvPr/>
            </p:nvSpPr>
            <p:spPr bwMode="auto">
              <a:xfrm>
                <a:off x="2629" y="1826"/>
                <a:ext cx="27" cy="13"/>
              </a:xfrm>
              <a:custGeom>
                <a:avLst/>
                <a:gdLst>
                  <a:gd name="T0" fmla="*/ 5 w 14"/>
                  <a:gd name="T1" fmla="*/ 0 h 7"/>
                  <a:gd name="T2" fmla="*/ 0 w 14"/>
                  <a:gd name="T3" fmla="*/ 3 h 7"/>
                  <a:gd name="T4" fmla="*/ 9 w 14"/>
                  <a:gd name="T5" fmla="*/ 7 h 7"/>
                  <a:gd name="T6" fmla="*/ 14 w 14"/>
                  <a:gd name="T7" fmla="*/ 4 h 7"/>
                  <a:gd name="T8" fmla="*/ 5 w 14"/>
                  <a:gd name="T9" fmla="*/ 0 h 7"/>
                </a:gdLst>
                <a:ahLst/>
                <a:cxnLst>
                  <a:cxn ang="0">
                    <a:pos x="T0" y="T1"/>
                  </a:cxn>
                  <a:cxn ang="0">
                    <a:pos x="T2" y="T3"/>
                  </a:cxn>
                  <a:cxn ang="0">
                    <a:pos x="T4" y="T5"/>
                  </a:cxn>
                  <a:cxn ang="0">
                    <a:pos x="T6" y="T7"/>
                  </a:cxn>
                  <a:cxn ang="0">
                    <a:pos x="T8" y="T9"/>
                  </a:cxn>
                </a:cxnLst>
                <a:rect l="0" t="0" r="r" b="b"/>
                <a:pathLst>
                  <a:path w="14" h="7">
                    <a:moveTo>
                      <a:pt x="5" y="0"/>
                    </a:moveTo>
                    <a:cubicBezTo>
                      <a:pt x="4" y="1"/>
                      <a:pt x="2" y="2"/>
                      <a:pt x="0" y="3"/>
                    </a:cubicBezTo>
                    <a:cubicBezTo>
                      <a:pt x="3" y="4"/>
                      <a:pt x="6" y="6"/>
                      <a:pt x="9" y="7"/>
                    </a:cubicBezTo>
                    <a:cubicBezTo>
                      <a:pt x="11" y="6"/>
                      <a:pt x="12" y="5"/>
                      <a:pt x="14" y="4"/>
                    </a:cubicBezTo>
                    <a:cubicBezTo>
                      <a:pt x="11" y="3"/>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7" name="Freeform 147">
                <a:extLst>
                  <a:ext uri="{FF2B5EF4-FFF2-40B4-BE49-F238E27FC236}">
                    <a16:creationId xmlns:a16="http://schemas.microsoft.com/office/drawing/2014/main" id="{4B59140B-357C-4371-91DF-D37628069E8B}"/>
                  </a:ext>
                </a:extLst>
              </p:cNvPr>
              <p:cNvSpPr>
                <a:spLocks/>
              </p:cNvSpPr>
              <p:nvPr/>
            </p:nvSpPr>
            <p:spPr bwMode="auto">
              <a:xfrm>
                <a:off x="2685" y="1791"/>
                <a:ext cx="24" cy="14"/>
              </a:xfrm>
              <a:custGeom>
                <a:avLst/>
                <a:gdLst>
                  <a:gd name="T0" fmla="*/ 4 w 13"/>
                  <a:gd name="T1" fmla="*/ 0 h 7"/>
                  <a:gd name="T2" fmla="*/ 0 w 13"/>
                  <a:gd name="T3" fmla="*/ 3 h 7"/>
                  <a:gd name="T4" fmla="*/ 8 w 13"/>
                  <a:gd name="T5" fmla="*/ 7 h 7"/>
                  <a:gd name="T6" fmla="*/ 13 w 13"/>
                  <a:gd name="T7" fmla="*/ 4 h 7"/>
                  <a:gd name="T8" fmla="*/ 4 w 13"/>
                  <a:gd name="T9" fmla="*/ 0 h 7"/>
                </a:gdLst>
                <a:ahLst/>
                <a:cxnLst>
                  <a:cxn ang="0">
                    <a:pos x="T0" y="T1"/>
                  </a:cxn>
                  <a:cxn ang="0">
                    <a:pos x="T2" y="T3"/>
                  </a:cxn>
                  <a:cxn ang="0">
                    <a:pos x="T4" y="T5"/>
                  </a:cxn>
                  <a:cxn ang="0">
                    <a:pos x="T6" y="T7"/>
                  </a:cxn>
                  <a:cxn ang="0">
                    <a:pos x="T8" y="T9"/>
                  </a:cxn>
                </a:cxnLst>
                <a:rect l="0" t="0" r="r" b="b"/>
                <a:pathLst>
                  <a:path w="13" h="7">
                    <a:moveTo>
                      <a:pt x="4" y="0"/>
                    </a:moveTo>
                    <a:cubicBezTo>
                      <a:pt x="3" y="1"/>
                      <a:pt x="1" y="2"/>
                      <a:pt x="0" y="3"/>
                    </a:cubicBezTo>
                    <a:cubicBezTo>
                      <a:pt x="3" y="4"/>
                      <a:pt x="5" y="5"/>
                      <a:pt x="8" y="7"/>
                    </a:cubicBezTo>
                    <a:cubicBezTo>
                      <a:pt x="10" y="6"/>
                      <a:pt x="12" y="5"/>
                      <a:pt x="13" y="4"/>
                    </a:cubicBezTo>
                    <a:cubicBezTo>
                      <a:pt x="10" y="2"/>
                      <a:pt x="7"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8" name="Freeform 148">
                <a:extLst>
                  <a:ext uri="{FF2B5EF4-FFF2-40B4-BE49-F238E27FC236}">
                    <a16:creationId xmlns:a16="http://schemas.microsoft.com/office/drawing/2014/main" id="{77DBAADE-EE76-4166-B93D-33E4B9253CFE}"/>
                  </a:ext>
                </a:extLst>
              </p:cNvPr>
              <p:cNvSpPr>
                <a:spLocks/>
              </p:cNvSpPr>
              <p:nvPr/>
            </p:nvSpPr>
            <p:spPr bwMode="auto">
              <a:xfrm>
                <a:off x="2738" y="1757"/>
                <a:ext cx="25" cy="13"/>
              </a:xfrm>
              <a:custGeom>
                <a:avLst/>
                <a:gdLst>
                  <a:gd name="T0" fmla="*/ 5 w 13"/>
                  <a:gd name="T1" fmla="*/ 0 h 7"/>
                  <a:gd name="T2" fmla="*/ 0 w 13"/>
                  <a:gd name="T3" fmla="*/ 3 h 7"/>
                  <a:gd name="T4" fmla="*/ 9 w 13"/>
                  <a:gd name="T5" fmla="*/ 7 h 7"/>
                  <a:gd name="T6" fmla="*/ 13 w 13"/>
                  <a:gd name="T7" fmla="*/ 4 h 7"/>
                  <a:gd name="T8" fmla="*/ 5 w 13"/>
                  <a:gd name="T9" fmla="*/ 0 h 7"/>
                </a:gdLst>
                <a:ahLst/>
                <a:cxnLst>
                  <a:cxn ang="0">
                    <a:pos x="T0" y="T1"/>
                  </a:cxn>
                  <a:cxn ang="0">
                    <a:pos x="T2" y="T3"/>
                  </a:cxn>
                  <a:cxn ang="0">
                    <a:pos x="T4" y="T5"/>
                  </a:cxn>
                  <a:cxn ang="0">
                    <a:pos x="T6" y="T7"/>
                  </a:cxn>
                  <a:cxn ang="0">
                    <a:pos x="T8" y="T9"/>
                  </a:cxn>
                </a:cxnLst>
                <a:rect l="0" t="0" r="r" b="b"/>
                <a:pathLst>
                  <a:path w="13" h="7">
                    <a:moveTo>
                      <a:pt x="5" y="0"/>
                    </a:moveTo>
                    <a:cubicBezTo>
                      <a:pt x="3" y="1"/>
                      <a:pt x="2" y="2"/>
                      <a:pt x="0" y="3"/>
                    </a:cubicBezTo>
                    <a:cubicBezTo>
                      <a:pt x="3" y="4"/>
                      <a:pt x="6" y="6"/>
                      <a:pt x="9" y="7"/>
                    </a:cubicBezTo>
                    <a:cubicBezTo>
                      <a:pt x="10" y="6"/>
                      <a:pt x="12" y="5"/>
                      <a:pt x="13" y="4"/>
                    </a:cubicBezTo>
                    <a:cubicBezTo>
                      <a:pt x="10" y="2"/>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79" name="Freeform 149">
                <a:extLst>
                  <a:ext uri="{FF2B5EF4-FFF2-40B4-BE49-F238E27FC236}">
                    <a16:creationId xmlns:a16="http://schemas.microsoft.com/office/drawing/2014/main" id="{1F0066E8-42D2-4498-93A2-59318A0BDD15}"/>
                  </a:ext>
                </a:extLst>
              </p:cNvPr>
              <p:cNvSpPr>
                <a:spLocks/>
              </p:cNvSpPr>
              <p:nvPr/>
            </p:nvSpPr>
            <p:spPr bwMode="auto">
              <a:xfrm>
                <a:off x="2792" y="1722"/>
                <a:ext cx="25" cy="14"/>
              </a:xfrm>
              <a:custGeom>
                <a:avLst/>
                <a:gdLst>
                  <a:gd name="T0" fmla="*/ 5 w 13"/>
                  <a:gd name="T1" fmla="*/ 0 h 7"/>
                  <a:gd name="T2" fmla="*/ 0 w 13"/>
                  <a:gd name="T3" fmla="*/ 3 h 7"/>
                  <a:gd name="T4" fmla="*/ 9 w 13"/>
                  <a:gd name="T5" fmla="*/ 7 h 7"/>
                  <a:gd name="T6" fmla="*/ 13 w 13"/>
                  <a:gd name="T7" fmla="*/ 4 h 7"/>
                  <a:gd name="T8" fmla="*/ 5 w 13"/>
                  <a:gd name="T9" fmla="*/ 0 h 7"/>
                </a:gdLst>
                <a:ahLst/>
                <a:cxnLst>
                  <a:cxn ang="0">
                    <a:pos x="T0" y="T1"/>
                  </a:cxn>
                  <a:cxn ang="0">
                    <a:pos x="T2" y="T3"/>
                  </a:cxn>
                  <a:cxn ang="0">
                    <a:pos x="T4" y="T5"/>
                  </a:cxn>
                  <a:cxn ang="0">
                    <a:pos x="T6" y="T7"/>
                  </a:cxn>
                  <a:cxn ang="0">
                    <a:pos x="T8" y="T9"/>
                  </a:cxn>
                </a:cxnLst>
                <a:rect l="0" t="0" r="r" b="b"/>
                <a:pathLst>
                  <a:path w="13" h="7">
                    <a:moveTo>
                      <a:pt x="5" y="0"/>
                    </a:moveTo>
                    <a:cubicBezTo>
                      <a:pt x="3" y="1"/>
                      <a:pt x="2" y="2"/>
                      <a:pt x="0" y="3"/>
                    </a:cubicBezTo>
                    <a:cubicBezTo>
                      <a:pt x="3" y="5"/>
                      <a:pt x="6" y="6"/>
                      <a:pt x="9" y="7"/>
                    </a:cubicBezTo>
                    <a:cubicBezTo>
                      <a:pt x="10" y="6"/>
                      <a:pt x="12" y="5"/>
                      <a:pt x="13" y="4"/>
                    </a:cubicBezTo>
                    <a:cubicBezTo>
                      <a:pt x="11" y="3"/>
                      <a:pt x="8"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0" name="Freeform 150">
                <a:extLst>
                  <a:ext uri="{FF2B5EF4-FFF2-40B4-BE49-F238E27FC236}">
                    <a16:creationId xmlns:a16="http://schemas.microsoft.com/office/drawing/2014/main" id="{5C2482D4-7C24-4FF4-994E-AA38B1482E0E}"/>
                  </a:ext>
                </a:extLst>
              </p:cNvPr>
              <p:cNvSpPr>
                <a:spLocks/>
              </p:cNvSpPr>
              <p:nvPr/>
            </p:nvSpPr>
            <p:spPr bwMode="auto">
              <a:xfrm>
                <a:off x="2845" y="1689"/>
                <a:ext cx="25" cy="14"/>
              </a:xfrm>
              <a:custGeom>
                <a:avLst/>
                <a:gdLst>
                  <a:gd name="T0" fmla="*/ 5 w 13"/>
                  <a:gd name="T1" fmla="*/ 0 h 7"/>
                  <a:gd name="T2" fmla="*/ 0 w 13"/>
                  <a:gd name="T3" fmla="*/ 3 h 7"/>
                  <a:gd name="T4" fmla="*/ 9 w 13"/>
                  <a:gd name="T5" fmla="*/ 7 h 7"/>
                  <a:gd name="T6" fmla="*/ 13 w 13"/>
                  <a:gd name="T7" fmla="*/ 4 h 7"/>
                  <a:gd name="T8" fmla="*/ 5 w 13"/>
                  <a:gd name="T9" fmla="*/ 0 h 7"/>
                </a:gdLst>
                <a:ahLst/>
                <a:cxnLst>
                  <a:cxn ang="0">
                    <a:pos x="T0" y="T1"/>
                  </a:cxn>
                  <a:cxn ang="0">
                    <a:pos x="T2" y="T3"/>
                  </a:cxn>
                  <a:cxn ang="0">
                    <a:pos x="T4" y="T5"/>
                  </a:cxn>
                  <a:cxn ang="0">
                    <a:pos x="T6" y="T7"/>
                  </a:cxn>
                  <a:cxn ang="0">
                    <a:pos x="T8" y="T9"/>
                  </a:cxn>
                </a:cxnLst>
                <a:rect l="0" t="0" r="r" b="b"/>
                <a:pathLst>
                  <a:path w="13" h="7">
                    <a:moveTo>
                      <a:pt x="5" y="0"/>
                    </a:moveTo>
                    <a:cubicBezTo>
                      <a:pt x="4" y="1"/>
                      <a:pt x="2" y="2"/>
                      <a:pt x="0" y="3"/>
                    </a:cubicBezTo>
                    <a:cubicBezTo>
                      <a:pt x="3" y="4"/>
                      <a:pt x="6" y="6"/>
                      <a:pt x="9" y="7"/>
                    </a:cubicBezTo>
                    <a:cubicBezTo>
                      <a:pt x="10" y="6"/>
                      <a:pt x="12" y="5"/>
                      <a:pt x="13" y="4"/>
                    </a:cubicBezTo>
                    <a:cubicBezTo>
                      <a:pt x="11" y="3"/>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1" name="Freeform 151">
                <a:extLst>
                  <a:ext uri="{FF2B5EF4-FFF2-40B4-BE49-F238E27FC236}">
                    <a16:creationId xmlns:a16="http://schemas.microsoft.com/office/drawing/2014/main" id="{FB82A699-A271-4BE9-B538-EA1128457957}"/>
                  </a:ext>
                </a:extLst>
              </p:cNvPr>
              <p:cNvSpPr>
                <a:spLocks/>
              </p:cNvSpPr>
              <p:nvPr/>
            </p:nvSpPr>
            <p:spPr bwMode="auto">
              <a:xfrm>
                <a:off x="2901" y="1657"/>
                <a:ext cx="25" cy="13"/>
              </a:xfrm>
              <a:custGeom>
                <a:avLst/>
                <a:gdLst>
                  <a:gd name="T0" fmla="*/ 4 w 13"/>
                  <a:gd name="T1" fmla="*/ 0 h 7"/>
                  <a:gd name="T2" fmla="*/ 0 w 13"/>
                  <a:gd name="T3" fmla="*/ 3 h 7"/>
                  <a:gd name="T4" fmla="*/ 8 w 13"/>
                  <a:gd name="T5" fmla="*/ 7 h 7"/>
                  <a:gd name="T6" fmla="*/ 13 w 13"/>
                  <a:gd name="T7" fmla="*/ 5 h 7"/>
                  <a:gd name="T8" fmla="*/ 4 w 13"/>
                  <a:gd name="T9" fmla="*/ 0 h 7"/>
                </a:gdLst>
                <a:ahLst/>
                <a:cxnLst>
                  <a:cxn ang="0">
                    <a:pos x="T0" y="T1"/>
                  </a:cxn>
                  <a:cxn ang="0">
                    <a:pos x="T2" y="T3"/>
                  </a:cxn>
                  <a:cxn ang="0">
                    <a:pos x="T4" y="T5"/>
                  </a:cxn>
                  <a:cxn ang="0">
                    <a:pos x="T6" y="T7"/>
                  </a:cxn>
                  <a:cxn ang="0">
                    <a:pos x="T8" y="T9"/>
                  </a:cxn>
                </a:cxnLst>
                <a:rect l="0" t="0" r="r" b="b"/>
                <a:pathLst>
                  <a:path w="13" h="7">
                    <a:moveTo>
                      <a:pt x="4" y="0"/>
                    </a:moveTo>
                    <a:cubicBezTo>
                      <a:pt x="3" y="1"/>
                      <a:pt x="1" y="2"/>
                      <a:pt x="0" y="3"/>
                    </a:cubicBezTo>
                    <a:cubicBezTo>
                      <a:pt x="2" y="4"/>
                      <a:pt x="5" y="6"/>
                      <a:pt x="8" y="7"/>
                    </a:cubicBezTo>
                    <a:cubicBezTo>
                      <a:pt x="9" y="6"/>
                      <a:pt x="11" y="5"/>
                      <a:pt x="13" y="5"/>
                    </a:cubicBezTo>
                    <a:cubicBezTo>
                      <a:pt x="10" y="3"/>
                      <a:pt x="7" y="2"/>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2" name="Freeform 152">
                <a:extLst>
                  <a:ext uri="{FF2B5EF4-FFF2-40B4-BE49-F238E27FC236}">
                    <a16:creationId xmlns:a16="http://schemas.microsoft.com/office/drawing/2014/main" id="{CBA0D843-E43E-4C75-B4F4-0DB80DF4B13D}"/>
                  </a:ext>
                </a:extLst>
              </p:cNvPr>
              <p:cNvSpPr>
                <a:spLocks/>
              </p:cNvSpPr>
              <p:nvPr/>
            </p:nvSpPr>
            <p:spPr bwMode="auto">
              <a:xfrm>
                <a:off x="2955" y="1626"/>
                <a:ext cx="25" cy="14"/>
              </a:xfrm>
              <a:custGeom>
                <a:avLst/>
                <a:gdLst>
                  <a:gd name="T0" fmla="*/ 5 w 13"/>
                  <a:gd name="T1" fmla="*/ 0 h 7"/>
                  <a:gd name="T2" fmla="*/ 0 w 13"/>
                  <a:gd name="T3" fmla="*/ 2 h 7"/>
                  <a:gd name="T4" fmla="*/ 8 w 13"/>
                  <a:gd name="T5" fmla="*/ 7 h 7"/>
                  <a:gd name="T6" fmla="*/ 13 w 13"/>
                  <a:gd name="T7" fmla="*/ 4 h 7"/>
                  <a:gd name="T8" fmla="*/ 5 w 13"/>
                  <a:gd name="T9" fmla="*/ 0 h 7"/>
                </a:gdLst>
                <a:ahLst/>
                <a:cxnLst>
                  <a:cxn ang="0">
                    <a:pos x="T0" y="T1"/>
                  </a:cxn>
                  <a:cxn ang="0">
                    <a:pos x="T2" y="T3"/>
                  </a:cxn>
                  <a:cxn ang="0">
                    <a:pos x="T4" y="T5"/>
                  </a:cxn>
                  <a:cxn ang="0">
                    <a:pos x="T6" y="T7"/>
                  </a:cxn>
                  <a:cxn ang="0">
                    <a:pos x="T8" y="T9"/>
                  </a:cxn>
                </a:cxnLst>
                <a:rect l="0" t="0" r="r" b="b"/>
                <a:pathLst>
                  <a:path w="13" h="7">
                    <a:moveTo>
                      <a:pt x="5" y="0"/>
                    </a:moveTo>
                    <a:cubicBezTo>
                      <a:pt x="3" y="1"/>
                      <a:pt x="2" y="1"/>
                      <a:pt x="0" y="2"/>
                    </a:cubicBezTo>
                    <a:cubicBezTo>
                      <a:pt x="3" y="4"/>
                      <a:pt x="5" y="5"/>
                      <a:pt x="8" y="7"/>
                    </a:cubicBezTo>
                    <a:cubicBezTo>
                      <a:pt x="10" y="6"/>
                      <a:pt x="11" y="5"/>
                      <a:pt x="13" y="4"/>
                    </a:cubicBezTo>
                    <a:cubicBezTo>
                      <a:pt x="10" y="3"/>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3" name="Freeform 153">
                <a:extLst>
                  <a:ext uri="{FF2B5EF4-FFF2-40B4-BE49-F238E27FC236}">
                    <a16:creationId xmlns:a16="http://schemas.microsoft.com/office/drawing/2014/main" id="{7D9BBC8F-4588-4665-905C-5808643D7027}"/>
                  </a:ext>
                </a:extLst>
              </p:cNvPr>
              <p:cNvSpPr>
                <a:spLocks/>
              </p:cNvSpPr>
              <p:nvPr/>
            </p:nvSpPr>
            <p:spPr bwMode="auto">
              <a:xfrm>
                <a:off x="3010" y="1595"/>
                <a:ext cx="23" cy="14"/>
              </a:xfrm>
              <a:custGeom>
                <a:avLst/>
                <a:gdLst>
                  <a:gd name="T0" fmla="*/ 4 w 12"/>
                  <a:gd name="T1" fmla="*/ 0 h 7"/>
                  <a:gd name="T2" fmla="*/ 0 w 12"/>
                  <a:gd name="T3" fmla="*/ 2 h 7"/>
                  <a:gd name="T4" fmla="*/ 7 w 12"/>
                  <a:gd name="T5" fmla="*/ 7 h 7"/>
                  <a:gd name="T6" fmla="*/ 12 w 12"/>
                  <a:gd name="T7" fmla="*/ 4 h 7"/>
                  <a:gd name="T8" fmla="*/ 4 w 12"/>
                  <a:gd name="T9" fmla="*/ 0 h 7"/>
                </a:gdLst>
                <a:ahLst/>
                <a:cxnLst>
                  <a:cxn ang="0">
                    <a:pos x="T0" y="T1"/>
                  </a:cxn>
                  <a:cxn ang="0">
                    <a:pos x="T2" y="T3"/>
                  </a:cxn>
                  <a:cxn ang="0">
                    <a:pos x="T4" y="T5"/>
                  </a:cxn>
                  <a:cxn ang="0">
                    <a:pos x="T6" y="T7"/>
                  </a:cxn>
                  <a:cxn ang="0">
                    <a:pos x="T8" y="T9"/>
                  </a:cxn>
                </a:cxnLst>
                <a:rect l="0" t="0" r="r" b="b"/>
                <a:pathLst>
                  <a:path w="12" h="7">
                    <a:moveTo>
                      <a:pt x="4" y="0"/>
                    </a:moveTo>
                    <a:cubicBezTo>
                      <a:pt x="3" y="1"/>
                      <a:pt x="1" y="1"/>
                      <a:pt x="0" y="2"/>
                    </a:cubicBezTo>
                    <a:cubicBezTo>
                      <a:pt x="2" y="4"/>
                      <a:pt x="5" y="6"/>
                      <a:pt x="7" y="7"/>
                    </a:cubicBezTo>
                    <a:cubicBezTo>
                      <a:pt x="9" y="6"/>
                      <a:pt x="11" y="5"/>
                      <a:pt x="12" y="4"/>
                    </a:cubicBezTo>
                    <a:cubicBezTo>
                      <a:pt x="10" y="3"/>
                      <a:pt x="7"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4" name="Freeform 154">
                <a:extLst>
                  <a:ext uri="{FF2B5EF4-FFF2-40B4-BE49-F238E27FC236}">
                    <a16:creationId xmlns:a16="http://schemas.microsoft.com/office/drawing/2014/main" id="{7FEB384B-FFF6-46FA-94D5-61D97C8764FC}"/>
                  </a:ext>
                </a:extLst>
              </p:cNvPr>
              <p:cNvSpPr>
                <a:spLocks/>
              </p:cNvSpPr>
              <p:nvPr/>
            </p:nvSpPr>
            <p:spPr bwMode="auto">
              <a:xfrm>
                <a:off x="3064" y="1565"/>
                <a:ext cx="25" cy="15"/>
              </a:xfrm>
              <a:custGeom>
                <a:avLst/>
                <a:gdLst>
                  <a:gd name="T0" fmla="*/ 5 w 13"/>
                  <a:gd name="T1" fmla="*/ 0 h 8"/>
                  <a:gd name="T2" fmla="*/ 0 w 13"/>
                  <a:gd name="T3" fmla="*/ 3 h 8"/>
                  <a:gd name="T4" fmla="*/ 8 w 13"/>
                  <a:gd name="T5" fmla="*/ 8 h 8"/>
                  <a:gd name="T6" fmla="*/ 13 w 13"/>
                  <a:gd name="T7" fmla="*/ 5 h 8"/>
                  <a:gd name="T8" fmla="*/ 5 w 13"/>
                  <a:gd name="T9" fmla="*/ 0 h 8"/>
                </a:gdLst>
                <a:ahLst/>
                <a:cxnLst>
                  <a:cxn ang="0">
                    <a:pos x="T0" y="T1"/>
                  </a:cxn>
                  <a:cxn ang="0">
                    <a:pos x="T2" y="T3"/>
                  </a:cxn>
                  <a:cxn ang="0">
                    <a:pos x="T4" y="T5"/>
                  </a:cxn>
                  <a:cxn ang="0">
                    <a:pos x="T6" y="T7"/>
                  </a:cxn>
                  <a:cxn ang="0">
                    <a:pos x="T8" y="T9"/>
                  </a:cxn>
                </a:cxnLst>
                <a:rect l="0" t="0" r="r" b="b"/>
                <a:pathLst>
                  <a:path w="13" h="8">
                    <a:moveTo>
                      <a:pt x="5" y="0"/>
                    </a:moveTo>
                    <a:cubicBezTo>
                      <a:pt x="4" y="1"/>
                      <a:pt x="2" y="2"/>
                      <a:pt x="0" y="3"/>
                    </a:cubicBezTo>
                    <a:cubicBezTo>
                      <a:pt x="3" y="4"/>
                      <a:pt x="5" y="6"/>
                      <a:pt x="8" y="8"/>
                    </a:cubicBezTo>
                    <a:cubicBezTo>
                      <a:pt x="10" y="7"/>
                      <a:pt x="11" y="6"/>
                      <a:pt x="13" y="5"/>
                    </a:cubicBezTo>
                    <a:cubicBezTo>
                      <a:pt x="10" y="4"/>
                      <a:pt x="8"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5" name="Freeform 155">
                <a:extLst>
                  <a:ext uri="{FF2B5EF4-FFF2-40B4-BE49-F238E27FC236}">
                    <a16:creationId xmlns:a16="http://schemas.microsoft.com/office/drawing/2014/main" id="{D3A03447-A475-4BF3-9BE8-7105B41C22DE}"/>
                  </a:ext>
                </a:extLst>
              </p:cNvPr>
              <p:cNvSpPr>
                <a:spLocks/>
              </p:cNvSpPr>
              <p:nvPr/>
            </p:nvSpPr>
            <p:spPr bwMode="auto">
              <a:xfrm>
                <a:off x="3119" y="1536"/>
                <a:ext cx="25" cy="15"/>
              </a:xfrm>
              <a:custGeom>
                <a:avLst/>
                <a:gdLst>
                  <a:gd name="T0" fmla="*/ 5 w 13"/>
                  <a:gd name="T1" fmla="*/ 0 h 8"/>
                  <a:gd name="T2" fmla="*/ 0 w 13"/>
                  <a:gd name="T3" fmla="*/ 3 h 8"/>
                  <a:gd name="T4" fmla="*/ 8 w 13"/>
                  <a:gd name="T5" fmla="*/ 8 h 8"/>
                  <a:gd name="T6" fmla="*/ 13 w 13"/>
                  <a:gd name="T7" fmla="*/ 5 h 8"/>
                  <a:gd name="T8" fmla="*/ 5 w 13"/>
                  <a:gd name="T9" fmla="*/ 0 h 8"/>
                </a:gdLst>
                <a:ahLst/>
                <a:cxnLst>
                  <a:cxn ang="0">
                    <a:pos x="T0" y="T1"/>
                  </a:cxn>
                  <a:cxn ang="0">
                    <a:pos x="T2" y="T3"/>
                  </a:cxn>
                  <a:cxn ang="0">
                    <a:pos x="T4" y="T5"/>
                  </a:cxn>
                  <a:cxn ang="0">
                    <a:pos x="T6" y="T7"/>
                  </a:cxn>
                  <a:cxn ang="0">
                    <a:pos x="T8" y="T9"/>
                  </a:cxn>
                </a:cxnLst>
                <a:rect l="0" t="0" r="r" b="b"/>
                <a:pathLst>
                  <a:path w="13" h="8">
                    <a:moveTo>
                      <a:pt x="5" y="0"/>
                    </a:moveTo>
                    <a:cubicBezTo>
                      <a:pt x="4" y="1"/>
                      <a:pt x="2" y="2"/>
                      <a:pt x="0" y="3"/>
                    </a:cubicBezTo>
                    <a:cubicBezTo>
                      <a:pt x="3" y="5"/>
                      <a:pt x="5" y="6"/>
                      <a:pt x="8" y="8"/>
                    </a:cubicBezTo>
                    <a:cubicBezTo>
                      <a:pt x="9" y="7"/>
                      <a:pt x="11" y="6"/>
                      <a:pt x="13" y="5"/>
                    </a:cubicBezTo>
                    <a:cubicBezTo>
                      <a:pt x="10" y="4"/>
                      <a:pt x="8"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6" name="Freeform 156">
                <a:extLst>
                  <a:ext uri="{FF2B5EF4-FFF2-40B4-BE49-F238E27FC236}">
                    <a16:creationId xmlns:a16="http://schemas.microsoft.com/office/drawing/2014/main" id="{CBE90441-E35D-4CD6-AD0D-DEA9CEC6F397}"/>
                  </a:ext>
                </a:extLst>
              </p:cNvPr>
              <p:cNvSpPr>
                <a:spLocks/>
              </p:cNvSpPr>
              <p:nvPr/>
            </p:nvSpPr>
            <p:spPr bwMode="auto">
              <a:xfrm>
                <a:off x="3177" y="1509"/>
                <a:ext cx="23" cy="15"/>
              </a:xfrm>
              <a:custGeom>
                <a:avLst/>
                <a:gdLst>
                  <a:gd name="T0" fmla="*/ 5 w 12"/>
                  <a:gd name="T1" fmla="*/ 0 h 8"/>
                  <a:gd name="T2" fmla="*/ 0 w 12"/>
                  <a:gd name="T3" fmla="*/ 2 h 8"/>
                  <a:gd name="T4" fmla="*/ 7 w 12"/>
                  <a:gd name="T5" fmla="*/ 8 h 8"/>
                  <a:gd name="T6" fmla="*/ 12 w 12"/>
                  <a:gd name="T7" fmla="*/ 5 h 8"/>
                  <a:gd name="T8" fmla="*/ 5 w 12"/>
                  <a:gd name="T9" fmla="*/ 0 h 8"/>
                </a:gdLst>
                <a:ahLst/>
                <a:cxnLst>
                  <a:cxn ang="0">
                    <a:pos x="T0" y="T1"/>
                  </a:cxn>
                  <a:cxn ang="0">
                    <a:pos x="T2" y="T3"/>
                  </a:cxn>
                  <a:cxn ang="0">
                    <a:pos x="T4" y="T5"/>
                  </a:cxn>
                  <a:cxn ang="0">
                    <a:pos x="T6" y="T7"/>
                  </a:cxn>
                  <a:cxn ang="0">
                    <a:pos x="T8" y="T9"/>
                  </a:cxn>
                </a:cxnLst>
                <a:rect l="0" t="0" r="r" b="b"/>
                <a:pathLst>
                  <a:path w="12" h="8">
                    <a:moveTo>
                      <a:pt x="5" y="0"/>
                    </a:moveTo>
                    <a:cubicBezTo>
                      <a:pt x="3" y="1"/>
                      <a:pt x="2" y="1"/>
                      <a:pt x="0" y="2"/>
                    </a:cubicBezTo>
                    <a:cubicBezTo>
                      <a:pt x="2" y="4"/>
                      <a:pt x="5" y="6"/>
                      <a:pt x="7" y="8"/>
                    </a:cubicBezTo>
                    <a:cubicBezTo>
                      <a:pt x="9" y="7"/>
                      <a:pt x="11" y="6"/>
                      <a:pt x="12" y="5"/>
                    </a:cubicBezTo>
                    <a:cubicBezTo>
                      <a:pt x="10" y="3"/>
                      <a:pt x="7"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7" name="Freeform 157">
                <a:extLst>
                  <a:ext uri="{FF2B5EF4-FFF2-40B4-BE49-F238E27FC236}">
                    <a16:creationId xmlns:a16="http://schemas.microsoft.com/office/drawing/2014/main" id="{BC68D572-97E3-40E2-81C5-14716571B79B}"/>
                  </a:ext>
                </a:extLst>
              </p:cNvPr>
              <p:cNvSpPr>
                <a:spLocks/>
              </p:cNvSpPr>
              <p:nvPr/>
            </p:nvSpPr>
            <p:spPr bwMode="auto">
              <a:xfrm>
                <a:off x="3233" y="1484"/>
                <a:ext cx="23" cy="13"/>
              </a:xfrm>
              <a:custGeom>
                <a:avLst/>
                <a:gdLst>
                  <a:gd name="T0" fmla="*/ 5 w 12"/>
                  <a:gd name="T1" fmla="*/ 0 h 7"/>
                  <a:gd name="T2" fmla="*/ 0 w 12"/>
                  <a:gd name="T3" fmla="*/ 2 h 7"/>
                  <a:gd name="T4" fmla="*/ 7 w 12"/>
                  <a:gd name="T5" fmla="*/ 7 h 7"/>
                  <a:gd name="T6" fmla="*/ 12 w 12"/>
                  <a:gd name="T7" fmla="*/ 5 h 7"/>
                  <a:gd name="T8" fmla="*/ 5 w 12"/>
                  <a:gd name="T9" fmla="*/ 0 h 7"/>
                </a:gdLst>
                <a:ahLst/>
                <a:cxnLst>
                  <a:cxn ang="0">
                    <a:pos x="T0" y="T1"/>
                  </a:cxn>
                  <a:cxn ang="0">
                    <a:pos x="T2" y="T3"/>
                  </a:cxn>
                  <a:cxn ang="0">
                    <a:pos x="T4" y="T5"/>
                  </a:cxn>
                  <a:cxn ang="0">
                    <a:pos x="T6" y="T7"/>
                  </a:cxn>
                  <a:cxn ang="0">
                    <a:pos x="T8" y="T9"/>
                  </a:cxn>
                </a:cxnLst>
                <a:rect l="0" t="0" r="r" b="b"/>
                <a:pathLst>
                  <a:path w="12" h="7">
                    <a:moveTo>
                      <a:pt x="5" y="0"/>
                    </a:moveTo>
                    <a:cubicBezTo>
                      <a:pt x="3" y="0"/>
                      <a:pt x="2" y="1"/>
                      <a:pt x="0" y="2"/>
                    </a:cubicBezTo>
                    <a:cubicBezTo>
                      <a:pt x="2" y="4"/>
                      <a:pt x="5" y="5"/>
                      <a:pt x="7" y="7"/>
                    </a:cubicBezTo>
                    <a:cubicBezTo>
                      <a:pt x="9" y="7"/>
                      <a:pt x="11" y="6"/>
                      <a:pt x="12" y="5"/>
                    </a:cubicBezTo>
                    <a:cubicBezTo>
                      <a:pt x="10" y="3"/>
                      <a:pt x="7"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8" name="Freeform 158">
                <a:extLst>
                  <a:ext uri="{FF2B5EF4-FFF2-40B4-BE49-F238E27FC236}">
                    <a16:creationId xmlns:a16="http://schemas.microsoft.com/office/drawing/2014/main" id="{7B745770-3474-4FA6-9485-EC9A15AFFD8B}"/>
                  </a:ext>
                </a:extLst>
              </p:cNvPr>
              <p:cNvSpPr>
                <a:spLocks/>
              </p:cNvSpPr>
              <p:nvPr/>
            </p:nvSpPr>
            <p:spPr bwMode="auto">
              <a:xfrm>
                <a:off x="4101" y="1365"/>
                <a:ext cx="65" cy="15"/>
              </a:xfrm>
              <a:custGeom>
                <a:avLst/>
                <a:gdLst>
                  <a:gd name="T0" fmla="*/ 17 w 34"/>
                  <a:gd name="T1" fmla="*/ 0 h 8"/>
                  <a:gd name="T2" fmla="*/ 0 w 34"/>
                  <a:gd name="T3" fmla="*/ 6 h 8"/>
                  <a:gd name="T4" fmla="*/ 18 w 34"/>
                  <a:gd name="T5" fmla="*/ 8 h 8"/>
                  <a:gd name="T6" fmla="*/ 34 w 34"/>
                  <a:gd name="T7" fmla="*/ 2 h 8"/>
                  <a:gd name="T8" fmla="*/ 17 w 34"/>
                  <a:gd name="T9" fmla="*/ 0 h 8"/>
                </a:gdLst>
                <a:ahLst/>
                <a:cxnLst>
                  <a:cxn ang="0">
                    <a:pos x="T0" y="T1"/>
                  </a:cxn>
                  <a:cxn ang="0">
                    <a:pos x="T2" y="T3"/>
                  </a:cxn>
                  <a:cxn ang="0">
                    <a:pos x="T4" y="T5"/>
                  </a:cxn>
                  <a:cxn ang="0">
                    <a:pos x="T6" y="T7"/>
                  </a:cxn>
                  <a:cxn ang="0">
                    <a:pos x="T8" y="T9"/>
                  </a:cxn>
                </a:cxnLst>
                <a:rect l="0" t="0" r="r" b="b"/>
                <a:pathLst>
                  <a:path w="34" h="8">
                    <a:moveTo>
                      <a:pt x="17" y="0"/>
                    </a:moveTo>
                    <a:cubicBezTo>
                      <a:pt x="11" y="2"/>
                      <a:pt x="6" y="4"/>
                      <a:pt x="0" y="6"/>
                    </a:cubicBezTo>
                    <a:cubicBezTo>
                      <a:pt x="6" y="6"/>
                      <a:pt x="12" y="7"/>
                      <a:pt x="18" y="8"/>
                    </a:cubicBezTo>
                    <a:cubicBezTo>
                      <a:pt x="23" y="6"/>
                      <a:pt x="29" y="4"/>
                      <a:pt x="34" y="2"/>
                    </a:cubicBezTo>
                    <a:cubicBezTo>
                      <a:pt x="28" y="1"/>
                      <a:pt x="22" y="1"/>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89" name="Freeform 159">
                <a:extLst>
                  <a:ext uri="{FF2B5EF4-FFF2-40B4-BE49-F238E27FC236}">
                    <a16:creationId xmlns:a16="http://schemas.microsoft.com/office/drawing/2014/main" id="{F08F7C11-DEEA-4C2A-935D-4E8ADCFF9858}"/>
                  </a:ext>
                </a:extLst>
              </p:cNvPr>
              <p:cNvSpPr>
                <a:spLocks/>
              </p:cNvSpPr>
              <p:nvPr/>
            </p:nvSpPr>
            <p:spPr bwMode="auto">
              <a:xfrm>
                <a:off x="3353" y="1434"/>
                <a:ext cx="21" cy="15"/>
              </a:xfrm>
              <a:custGeom>
                <a:avLst/>
                <a:gdLst>
                  <a:gd name="T0" fmla="*/ 4 w 11"/>
                  <a:gd name="T1" fmla="*/ 0 h 8"/>
                  <a:gd name="T2" fmla="*/ 0 w 11"/>
                  <a:gd name="T3" fmla="*/ 2 h 8"/>
                  <a:gd name="T4" fmla="*/ 7 w 11"/>
                  <a:gd name="T5" fmla="*/ 8 h 8"/>
                  <a:gd name="T6" fmla="*/ 11 w 11"/>
                  <a:gd name="T7" fmla="*/ 6 h 8"/>
                  <a:gd name="T8" fmla="*/ 4 w 11"/>
                  <a:gd name="T9" fmla="*/ 0 h 8"/>
                </a:gdLst>
                <a:ahLst/>
                <a:cxnLst>
                  <a:cxn ang="0">
                    <a:pos x="T0" y="T1"/>
                  </a:cxn>
                  <a:cxn ang="0">
                    <a:pos x="T2" y="T3"/>
                  </a:cxn>
                  <a:cxn ang="0">
                    <a:pos x="T4" y="T5"/>
                  </a:cxn>
                  <a:cxn ang="0">
                    <a:pos x="T6" y="T7"/>
                  </a:cxn>
                  <a:cxn ang="0">
                    <a:pos x="T8" y="T9"/>
                  </a:cxn>
                </a:cxnLst>
                <a:rect l="0" t="0" r="r" b="b"/>
                <a:pathLst>
                  <a:path w="11" h="8">
                    <a:moveTo>
                      <a:pt x="4" y="0"/>
                    </a:moveTo>
                    <a:cubicBezTo>
                      <a:pt x="3" y="1"/>
                      <a:pt x="2" y="1"/>
                      <a:pt x="0" y="2"/>
                    </a:cubicBezTo>
                    <a:cubicBezTo>
                      <a:pt x="2" y="4"/>
                      <a:pt x="5" y="6"/>
                      <a:pt x="7" y="8"/>
                    </a:cubicBezTo>
                    <a:cubicBezTo>
                      <a:pt x="8" y="7"/>
                      <a:pt x="10" y="7"/>
                      <a:pt x="11" y="6"/>
                    </a:cubicBezTo>
                    <a:cubicBezTo>
                      <a:pt x="9" y="4"/>
                      <a:pt x="7" y="2"/>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0" name="Freeform 160">
                <a:extLst>
                  <a:ext uri="{FF2B5EF4-FFF2-40B4-BE49-F238E27FC236}">
                    <a16:creationId xmlns:a16="http://schemas.microsoft.com/office/drawing/2014/main" id="{84D76D3E-5E3F-4DBB-8E7A-3899030CBEE8}"/>
                  </a:ext>
                </a:extLst>
              </p:cNvPr>
              <p:cNvSpPr>
                <a:spLocks noEditPoints="1"/>
              </p:cNvSpPr>
              <p:nvPr/>
            </p:nvSpPr>
            <p:spPr bwMode="auto">
              <a:xfrm>
                <a:off x="5189" y="1912"/>
                <a:ext cx="456" cy="500"/>
              </a:xfrm>
              <a:custGeom>
                <a:avLst/>
                <a:gdLst>
                  <a:gd name="T0" fmla="*/ 142 w 238"/>
                  <a:gd name="T1" fmla="*/ 154 h 260"/>
                  <a:gd name="T2" fmla="*/ 238 w 238"/>
                  <a:gd name="T3" fmla="*/ 257 h 260"/>
                  <a:gd name="T4" fmla="*/ 140 w 238"/>
                  <a:gd name="T5" fmla="*/ 139 h 260"/>
                  <a:gd name="T6" fmla="*/ 139 w 238"/>
                  <a:gd name="T7" fmla="*/ 150 h 260"/>
                  <a:gd name="T8" fmla="*/ 140 w 238"/>
                  <a:gd name="T9" fmla="*/ 139 h 260"/>
                  <a:gd name="T10" fmla="*/ 124 w 238"/>
                  <a:gd name="T11" fmla="*/ 134 h 260"/>
                  <a:gd name="T12" fmla="*/ 137 w 238"/>
                  <a:gd name="T13" fmla="*/ 136 h 260"/>
                  <a:gd name="T14" fmla="*/ 125 w 238"/>
                  <a:gd name="T15" fmla="*/ 122 h 260"/>
                  <a:gd name="T16" fmla="*/ 121 w 238"/>
                  <a:gd name="T17" fmla="*/ 130 h 260"/>
                  <a:gd name="T18" fmla="*/ 125 w 238"/>
                  <a:gd name="T19" fmla="*/ 122 h 260"/>
                  <a:gd name="T20" fmla="*/ 110 w 238"/>
                  <a:gd name="T21" fmla="*/ 118 h 260"/>
                  <a:gd name="T22" fmla="*/ 122 w 238"/>
                  <a:gd name="T23" fmla="*/ 118 h 260"/>
                  <a:gd name="T24" fmla="*/ 113 w 238"/>
                  <a:gd name="T25" fmla="*/ 109 h 260"/>
                  <a:gd name="T26" fmla="*/ 107 w 238"/>
                  <a:gd name="T27" fmla="*/ 115 h 260"/>
                  <a:gd name="T28" fmla="*/ 113 w 238"/>
                  <a:gd name="T29" fmla="*/ 109 h 260"/>
                  <a:gd name="T30" fmla="*/ 99 w 238"/>
                  <a:gd name="T31" fmla="*/ 106 h 260"/>
                  <a:gd name="T32" fmla="*/ 109 w 238"/>
                  <a:gd name="T33" fmla="*/ 105 h 260"/>
                  <a:gd name="T34" fmla="*/ 103 w 238"/>
                  <a:gd name="T35" fmla="*/ 98 h 260"/>
                  <a:gd name="T36" fmla="*/ 96 w 238"/>
                  <a:gd name="T37" fmla="*/ 102 h 260"/>
                  <a:gd name="T38" fmla="*/ 103 w 238"/>
                  <a:gd name="T39" fmla="*/ 98 h 260"/>
                  <a:gd name="T40" fmla="*/ 90 w 238"/>
                  <a:gd name="T41" fmla="*/ 96 h 260"/>
                  <a:gd name="T42" fmla="*/ 100 w 238"/>
                  <a:gd name="T43" fmla="*/ 94 h 260"/>
                  <a:gd name="T44" fmla="*/ 95 w 238"/>
                  <a:gd name="T45" fmla="*/ 90 h 260"/>
                  <a:gd name="T46" fmla="*/ 87 w 238"/>
                  <a:gd name="T47" fmla="*/ 93 h 260"/>
                  <a:gd name="T48" fmla="*/ 95 w 238"/>
                  <a:gd name="T49" fmla="*/ 90 h 260"/>
                  <a:gd name="T50" fmla="*/ 83 w 238"/>
                  <a:gd name="T51" fmla="*/ 88 h 260"/>
                  <a:gd name="T52" fmla="*/ 92 w 238"/>
                  <a:gd name="T53" fmla="*/ 86 h 260"/>
                  <a:gd name="T54" fmla="*/ 81 w 238"/>
                  <a:gd name="T55" fmla="*/ 74 h 260"/>
                  <a:gd name="T56" fmla="*/ 72 w 238"/>
                  <a:gd name="T57" fmla="*/ 77 h 260"/>
                  <a:gd name="T58" fmla="*/ 81 w 238"/>
                  <a:gd name="T59" fmla="*/ 74 h 260"/>
                  <a:gd name="T60" fmla="*/ 61 w 238"/>
                  <a:gd name="T61" fmla="*/ 66 h 260"/>
                  <a:gd name="T62" fmla="*/ 70 w 238"/>
                  <a:gd name="T63" fmla="*/ 63 h 260"/>
                  <a:gd name="T64" fmla="*/ 7 w 238"/>
                  <a:gd name="T65" fmla="*/ 0 h 260"/>
                  <a:gd name="T66" fmla="*/ 58 w 238"/>
                  <a:gd name="T67" fmla="*/ 62 h 260"/>
                  <a:gd name="T68" fmla="*/ 7 w 238"/>
                  <a:gd name="T69" fmla="*/ 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8" h="260">
                    <a:moveTo>
                      <a:pt x="149" y="150"/>
                    </a:moveTo>
                    <a:cubicBezTo>
                      <a:pt x="147" y="151"/>
                      <a:pt x="144" y="152"/>
                      <a:pt x="142" y="154"/>
                    </a:cubicBezTo>
                    <a:cubicBezTo>
                      <a:pt x="171" y="187"/>
                      <a:pt x="200" y="222"/>
                      <a:pt x="230" y="260"/>
                    </a:cubicBezTo>
                    <a:cubicBezTo>
                      <a:pt x="233" y="259"/>
                      <a:pt x="236" y="258"/>
                      <a:pt x="238" y="257"/>
                    </a:cubicBezTo>
                    <a:cubicBezTo>
                      <a:pt x="208" y="219"/>
                      <a:pt x="178" y="183"/>
                      <a:pt x="149" y="150"/>
                    </a:cubicBezTo>
                    <a:moveTo>
                      <a:pt x="140" y="139"/>
                    </a:moveTo>
                    <a:cubicBezTo>
                      <a:pt x="138" y="141"/>
                      <a:pt x="135" y="142"/>
                      <a:pt x="133" y="143"/>
                    </a:cubicBezTo>
                    <a:cubicBezTo>
                      <a:pt x="135" y="146"/>
                      <a:pt x="137" y="148"/>
                      <a:pt x="139" y="150"/>
                    </a:cubicBezTo>
                    <a:cubicBezTo>
                      <a:pt x="141" y="149"/>
                      <a:pt x="144" y="147"/>
                      <a:pt x="146" y="146"/>
                    </a:cubicBezTo>
                    <a:cubicBezTo>
                      <a:pt x="144" y="144"/>
                      <a:pt x="142" y="142"/>
                      <a:pt x="140" y="139"/>
                    </a:cubicBezTo>
                    <a:moveTo>
                      <a:pt x="132" y="130"/>
                    </a:moveTo>
                    <a:cubicBezTo>
                      <a:pt x="130" y="131"/>
                      <a:pt x="127" y="133"/>
                      <a:pt x="124" y="134"/>
                    </a:cubicBezTo>
                    <a:cubicBezTo>
                      <a:pt x="126" y="136"/>
                      <a:pt x="128" y="138"/>
                      <a:pt x="130" y="140"/>
                    </a:cubicBezTo>
                    <a:cubicBezTo>
                      <a:pt x="132" y="138"/>
                      <a:pt x="135" y="137"/>
                      <a:pt x="137" y="136"/>
                    </a:cubicBezTo>
                    <a:cubicBezTo>
                      <a:pt x="135" y="134"/>
                      <a:pt x="134" y="132"/>
                      <a:pt x="132" y="130"/>
                    </a:cubicBezTo>
                    <a:moveTo>
                      <a:pt x="125" y="122"/>
                    </a:moveTo>
                    <a:cubicBezTo>
                      <a:pt x="122" y="123"/>
                      <a:pt x="120" y="124"/>
                      <a:pt x="117" y="126"/>
                    </a:cubicBezTo>
                    <a:cubicBezTo>
                      <a:pt x="118" y="127"/>
                      <a:pt x="120" y="129"/>
                      <a:pt x="121" y="130"/>
                    </a:cubicBezTo>
                    <a:cubicBezTo>
                      <a:pt x="124" y="129"/>
                      <a:pt x="126" y="128"/>
                      <a:pt x="129" y="126"/>
                    </a:cubicBezTo>
                    <a:cubicBezTo>
                      <a:pt x="127" y="125"/>
                      <a:pt x="126" y="123"/>
                      <a:pt x="125" y="122"/>
                    </a:cubicBezTo>
                    <a:moveTo>
                      <a:pt x="119" y="115"/>
                    </a:moveTo>
                    <a:cubicBezTo>
                      <a:pt x="116" y="116"/>
                      <a:pt x="113" y="117"/>
                      <a:pt x="110" y="118"/>
                    </a:cubicBezTo>
                    <a:cubicBezTo>
                      <a:pt x="111" y="119"/>
                      <a:pt x="113" y="121"/>
                      <a:pt x="114" y="122"/>
                    </a:cubicBezTo>
                    <a:cubicBezTo>
                      <a:pt x="116" y="121"/>
                      <a:pt x="119" y="119"/>
                      <a:pt x="122" y="118"/>
                    </a:cubicBezTo>
                    <a:cubicBezTo>
                      <a:pt x="121" y="117"/>
                      <a:pt x="120" y="116"/>
                      <a:pt x="119" y="115"/>
                    </a:cubicBezTo>
                    <a:moveTo>
                      <a:pt x="113" y="109"/>
                    </a:moveTo>
                    <a:cubicBezTo>
                      <a:pt x="110" y="110"/>
                      <a:pt x="107" y="111"/>
                      <a:pt x="104" y="112"/>
                    </a:cubicBezTo>
                    <a:cubicBezTo>
                      <a:pt x="105" y="113"/>
                      <a:pt x="106" y="114"/>
                      <a:pt x="107" y="115"/>
                    </a:cubicBezTo>
                    <a:cubicBezTo>
                      <a:pt x="110" y="113"/>
                      <a:pt x="112" y="112"/>
                      <a:pt x="115" y="111"/>
                    </a:cubicBezTo>
                    <a:cubicBezTo>
                      <a:pt x="114" y="110"/>
                      <a:pt x="114" y="109"/>
                      <a:pt x="113" y="109"/>
                    </a:cubicBezTo>
                    <a:moveTo>
                      <a:pt x="108" y="103"/>
                    </a:moveTo>
                    <a:cubicBezTo>
                      <a:pt x="105" y="104"/>
                      <a:pt x="102" y="105"/>
                      <a:pt x="99" y="106"/>
                    </a:cubicBezTo>
                    <a:cubicBezTo>
                      <a:pt x="100" y="107"/>
                      <a:pt x="100" y="107"/>
                      <a:pt x="101" y="108"/>
                    </a:cubicBezTo>
                    <a:cubicBezTo>
                      <a:pt x="104" y="107"/>
                      <a:pt x="107" y="106"/>
                      <a:pt x="109" y="105"/>
                    </a:cubicBezTo>
                    <a:cubicBezTo>
                      <a:pt x="109" y="104"/>
                      <a:pt x="108" y="104"/>
                      <a:pt x="108" y="103"/>
                    </a:cubicBezTo>
                    <a:moveTo>
                      <a:pt x="103" y="98"/>
                    </a:moveTo>
                    <a:cubicBezTo>
                      <a:pt x="100" y="99"/>
                      <a:pt x="98" y="100"/>
                      <a:pt x="95" y="101"/>
                    </a:cubicBezTo>
                    <a:cubicBezTo>
                      <a:pt x="95" y="102"/>
                      <a:pt x="95" y="102"/>
                      <a:pt x="96" y="102"/>
                    </a:cubicBezTo>
                    <a:cubicBezTo>
                      <a:pt x="99" y="101"/>
                      <a:pt x="102" y="100"/>
                      <a:pt x="104" y="99"/>
                    </a:cubicBezTo>
                    <a:cubicBezTo>
                      <a:pt x="104" y="99"/>
                      <a:pt x="104" y="99"/>
                      <a:pt x="103" y="98"/>
                    </a:cubicBezTo>
                    <a:moveTo>
                      <a:pt x="99" y="94"/>
                    </a:moveTo>
                    <a:cubicBezTo>
                      <a:pt x="96" y="95"/>
                      <a:pt x="93" y="96"/>
                      <a:pt x="90" y="96"/>
                    </a:cubicBezTo>
                    <a:cubicBezTo>
                      <a:pt x="91" y="97"/>
                      <a:pt x="91" y="97"/>
                      <a:pt x="91" y="97"/>
                    </a:cubicBezTo>
                    <a:cubicBezTo>
                      <a:pt x="94" y="96"/>
                      <a:pt x="97" y="95"/>
                      <a:pt x="100" y="94"/>
                    </a:cubicBezTo>
                    <a:cubicBezTo>
                      <a:pt x="100" y="94"/>
                      <a:pt x="99" y="94"/>
                      <a:pt x="99" y="94"/>
                    </a:cubicBezTo>
                    <a:moveTo>
                      <a:pt x="95" y="90"/>
                    </a:moveTo>
                    <a:cubicBezTo>
                      <a:pt x="92" y="91"/>
                      <a:pt x="90" y="92"/>
                      <a:pt x="87" y="93"/>
                    </a:cubicBezTo>
                    <a:cubicBezTo>
                      <a:pt x="87" y="93"/>
                      <a:pt x="87" y="93"/>
                      <a:pt x="87" y="93"/>
                    </a:cubicBezTo>
                    <a:cubicBezTo>
                      <a:pt x="90" y="92"/>
                      <a:pt x="93" y="91"/>
                      <a:pt x="95" y="90"/>
                    </a:cubicBezTo>
                    <a:cubicBezTo>
                      <a:pt x="95" y="90"/>
                      <a:pt x="95" y="90"/>
                      <a:pt x="95" y="90"/>
                    </a:cubicBezTo>
                    <a:moveTo>
                      <a:pt x="91" y="85"/>
                    </a:moveTo>
                    <a:cubicBezTo>
                      <a:pt x="89" y="86"/>
                      <a:pt x="86" y="87"/>
                      <a:pt x="83" y="88"/>
                    </a:cubicBezTo>
                    <a:cubicBezTo>
                      <a:pt x="83" y="88"/>
                      <a:pt x="83" y="89"/>
                      <a:pt x="83" y="89"/>
                    </a:cubicBezTo>
                    <a:cubicBezTo>
                      <a:pt x="86" y="88"/>
                      <a:pt x="89" y="87"/>
                      <a:pt x="92" y="86"/>
                    </a:cubicBezTo>
                    <a:cubicBezTo>
                      <a:pt x="92" y="86"/>
                      <a:pt x="92" y="85"/>
                      <a:pt x="91" y="85"/>
                    </a:cubicBezTo>
                    <a:moveTo>
                      <a:pt x="81" y="74"/>
                    </a:moveTo>
                    <a:cubicBezTo>
                      <a:pt x="78" y="75"/>
                      <a:pt x="75" y="76"/>
                      <a:pt x="72" y="77"/>
                    </a:cubicBezTo>
                    <a:cubicBezTo>
                      <a:pt x="72" y="77"/>
                      <a:pt x="72" y="77"/>
                      <a:pt x="72" y="77"/>
                    </a:cubicBezTo>
                    <a:cubicBezTo>
                      <a:pt x="75" y="76"/>
                      <a:pt x="78" y="75"/>
                      <a:pt x="81" y="74"/>
                    </a:cubicBezTo>
                    <a:cubicBezTo>
                      <a:pt x="81" y="74"/>
                      <a:pt x="81" y="74"/>
                      <a:pt x="81" y="74"/>
                    </a:cubicBezTo>
                    <a:moveTo>
                      <a:pt x="70" y="63"/>
                    </a:moveTo>
                    <a:cubicBezTo>
                      <a:pt x="67" y="64"/>
                      <a:pt x="64" y="65"/>
                      <a:pt x="61" y="66"/>
                    </a:cubicBezTo>
                    <a:cubicBezTo>
                      <a:pt x="61" y="66"/>
                      <a:pt x="61" y="66"/>
                      <a:pt x="61" y="66"/>
                    </a:cubicBezTo>
                    <a:cubicBezTo>
                      <a:pt x="64" y="65"/>
                      <a:pt x="67" y="64"/>
                      <a:pt x="70" y="63"/>
                    </a:cubicBezTo>
                    <a:cubicBezTo>
                      <a:pt x="70" y="63"/>
                      <a:pt x="70" y="63"/>
                      <a:pt x="70" y="63"/>
                    </a:cubicBezTo>
                    <a:moveTo>
                      <a:pt x="7" y="0"/>
                    </a:moveTo>
                    <a:cubicBezTo>
                      <a:pt x="5" y="2"/>
                      <a:pt x="2" y="4"/>
                      <a:pt x="0" y="6"/>
                    </a:cubicBezTo>
                    <a:cubicBezTo>
                      <a:pt x="19" y="24"/>
                      <a:pt x="39" y="43"/>
                      <a:pt x="58" y="62"/>
                    </a:cubicBezTo>
                    <a:cubicBezTo>
                      <a:pt x="61" y="61"/>
                      <a:pt x="64" y="60"/>
                      <a:pt x="67" y="59"/>
                    </a:cubicBezTo>
                    <a:cubicBezTo>
                      <a:pt x="46" y="38"/>
                      <a:pt x="26" y="18"/>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1" name="Freeform 161">
                <a:extLst>
                  <a:ext uri="{FF2B5EF4-FFF2-40B4-BE49-F238E27FC236}">
                    <a16:creationId xmlns:a16="http://schemas.microsoft.com/office/drawing/2014/main" id="{441BB0EF-2F2A-4A54-A512-A85E5FE812D3}"/>
                  </a:ext>
                </a:extLst>
              </p:cNvPr>
              <p:cNvSpPr>
                <a:spLocks/>
              </p:cNvSpPr>
              <p:nvPr/>
            </p:nvSpPr>
            <p:spPr bwMode="auto">
              <a:xfrm>
                <a:off x="5300" y="2026"/>
                <a:ext cx="23" cy="13"/>
              </a:xfrm>
              <a:custGeom>
                <a:avLst/>
                <a:gdLst>
                  <a:gd name="T0" fmla="*/ 9 w 12"/>
                  <a:gd name="T1" fmla="*/ 0 h 7"/>
                  <a:gd name="T2" fmla="*/ 0 w 12"/>
                  <a:gd name="T3" fmla="*/ 3 h 7"/>
                  <a:gd name="T4" fmla="*/ 3 w 12"/>
                  <a:gd name="T5" fmla="*/ 7 h 7"/>
                  <a:gd name="T6" fmla="*/ 12 w 12"/>
                  <a:gd name="T7" fmla="*/ 4 h 7"/>
                  <a:gd name="T8" fmla="*/ 9 w 12"/>
                  <a:gd name="T9" fmla="*/ 0 h 7"/>
                </a:gdLst>
                <a:ahLst/>
                <a:cxnLst>
                  <a:cxn ang="0">
                    <a:pos x="T0" y="T1"/>
                  </a:cxn>
                  <a:cxn ang="0">
                    <a:pos x="T2" y="T3"/>
                  </a:cxn>
                  <a:cxn ang="0">
                    <a:pos x="T4" y="T5"/>
                  </a:cxn>
                  <a:cxn ang="0">
                    <a:pos x="T6" y="T7"/>
                  </a:cxn>
                  <a:cxn ang="0">
                    <a:pos x="T8" y="T9"/>
                  </a:cxn>
                </a:cxnLst>
                <a:rect l="0" t="0" r="r" b="b"/>
                <a:pathLst>
                  <a:path w="12" h="7">
                    <a:moveTo>
                      <a:pt x="9" y="0"/>
                    </a:moveTo>
                    <a:cubicBezTo>
                      <a:pt x="6" y="1"/>
                      <a:pt x="3" y="2"/>
                      <a:pt x="0" y="3"/>
                    </a:cubicBezTo>
                    <a:cubicBezTo>
                      <a:pt x="1" y="5"/>
                      <a:pt x="2" y="6"/>
                      <a:pt x="3" y="7"/>
                    </a:cubicBezTo>
                    <a:cubicBezTo>
                      <a:pt x="6" y="6"/>
                      <a:pt x="9" y="5"/>
                      <a:pt x="12" y="4"/>
                    </a:cubicBezTo>
                    <a:cubicBezTo>
                      <a:pt x="11" y="2"/>
                      <a:pt x="10"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2" name="Freeform 162">
                <a:extLst>
                  <a:ext uri="{FF2B5EF4-FFF2-40B4-BE49-F238E27FC236}">
                    <a16:creationId xmlns:a16="http://schemas.microsoft.com/office/drawing/2014/main" id="{C5F73ECD-DA25-432E-81B2-EDC0D885B533}"/>
                  </a:ext>
                </a:extLst>
              </p:cNvPr>
              <p:cNvSpPr>
                <a:spLocks/>
              </p:cNvSpPr>
              <p:nvPr/>
            </p:nvSpPr>
            <p:spPr bwMode="auto">
              <a:xfrm>
                <a:off x="5306" y="2033"/>
                <a:ext cx="25" cy="14"/>
              </a:xfrm>
              <a:custGeom>
                <a:avLst/>
                <a:gdLst>
                  <a:gd name="T0" fmla="*/ 9 w 13"/>
                  <a:gd name="T1" fmla="*/ 0 h 7"/>
                  <a:gd name="T2" fmla="*/ 0 w 13"/>
                  <a:gd name="T3" fmla="*/ 3 h 7"/>
                  <a:gd name="T4" fmla="*/ 4 w 13"/>
                  <a:gd name="T5" fmla="*/ 7 h 7"/>
                  <a:gd name="T6" fmla="*/ 13 w 13"/>
                  <a:gd name="T7" fmla="*/ 3 h 7"/>
                  <a:gd name="T8" fmla="*/ 9 w 13"/>
                  <a:gd name="T9" fmla="*/ 0 h 7"/>
                </a:gdLst>
                <a:ahLst/>
                <a:cxnLst>
                  <a:cxn ang="0">
                    <a:pos x="T0" y="T1"/>
                  </a:cxn>
                  <a:cxn ang="0">
                    <a:pos x="T2" y="T3"/>
                  </a:cxn>
                  <a:cxn ang="0">
                    <a:pos x="T4" y="T5"/>
                  </a:cxn>
                  <a:cxn ang="0">
                    <a:pos x="T6" y="T7"/>
                  </a:cxn>
                  <a:cxn ang="0">
                    <a:pos x="T8" y="T9"/>
                  </a:cxn>
                </a:cxnLst>
                <a:rect l="0" t="0" r="r" b="b"/>
                <a:pathLst>
                  <a:path w="13" h="7">
                    <a:moveTo>
                      <a:pt x="9" y="0"/>
                    </a:moveTo>
                    <a:cubicBezTo>
                      <a:pt x="6" y="1"/>
                      <a:pt x="3" y="2"/>
                      <a:pt x="0" y="3"/>
                    </a:cubicBezTo>
                    <a:cubicBezTo>
                      <a:pt x="2" y="4"/>
                      <a:pt x="3" y="5"/>
                      <a:pt x="4" y="7"/>
                    </a:cubicBezTo>
                    <a:cubicBezTo>
                      <a:pt x="7" y="5"/>
                      <a:pt x="10" y="4"/>
                      <a:pt x="13" y="3"/>
                    </a:cubicBezTo>
                    <a:cubicBezTo>
                      <a:pt x="11" y="2"/>
                      <a:pt x="10"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3" name="Freeform 163">
                <a:extLst>
                  <a:ext uri="{FF2B5EF4-FFF2-40B4-BE49-F238E27FC236}">
                    <a16:creationId xmlns:a16="http://schemas.microsoft.com/office/drawing/2014/main" id="{8E8A42BA-8795-42DF-9C52-3E087171375A}"/>
                  </a:ext>
                </a:extLst>
              </p:cNvPr>
              <p:cNvSpPr>
                <a:spLocks/>
              </p:cNvSpPr>
              <p:nvPr/>
            </p:nvSpPr>
            <p:spPr bwMode="auto">
              <a:xfrm>
                <a:off x="5313" y="2039"/>
                <a:ext cx="23" cy="13"/>
              </a:xfrm>
              <a:custGeom>
                <a:avLst/>
                <a:gdLst>
                  <a:gd name="T0" fmla="*/ 9 w 12"/>
                  <a:gd name="T1" fmla="*/ 0 h 7"/>
                  <a:gd name="T2" fmla="*/ 0 w 12"/>
                  <a:gd name="T3" fmla="*/ 4 h 7"/>
                  <a:gd name="T4" fmla="*/ 3 w 12"/>
                  <a:gd name="T5" fmla="*/ 7 h 7"/>
                  <a:gd name="T6" fmla="*/ 12 w 12"/>
                  <a:gd name="T7" fmla="*/ 4 h 7"/>
                  <a:gd name="T8" fmla="*/ 9 w 12"/>
                  <a:gd name="T9" fmla="*/ 0 h 7"/>
                </a:gdLst>
                <a:ahLst/>
                <a:cxnLst>
                  <a:cxn ang="0">
                    <a:pos x="T0" y="T1"/>
                  </a:cxn>
                  <a:cxn ang="0">
                    <a:pos x="T2" y="T3"/>
                  </a:cxn>
                  <a:cxn ang="0">
                    <a:pos x="T4" y="T5"/>
                  </a:cxn>
                  <a:cxn ang="0">
                    <a:pos x="T6" y="T7"/>
                  </a:cxn>
                  <a:cxn ang="0">
                    <a:pos x="T8" y="T9"/>
                  </a:cxn>
                </a:cxnLst>
                <a:rect l="0" t="0" r="r" b="b"/>
                <a:pathLst>
                  <a:path w="12" h="7">
                    <a:moveTo>
                      <a:pt x="9" y="0"/>
                    </a:moveTo>
                    <a:cubicBezTo>
                      <a:pt x="6" y="1"/>
                      <a:pt x="3" y="2"/>
                      <a:pt x="0" y="4"/>
                    </a:cubicBezTo>
                    <a:cubicBezTo>
                      <a:pt x="1" y="5"/>
                      <a:pt x="2" y="6"/>
                      <a:pt x="3" y="7"/>
                    </a:cubicBezTo>
                    <a:cubicBezTo>
                      <a:pt x="6" y="6"/>
                      <a:pt x="9" y="5"/>
                      <a:pt x="12" y="4"/>
                    </a:cubicBezTo>
                    <a:cubicBezTo>
                      <a:pt x="11" y="3"/>
                      <a:pt x="10" y="2"/>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4" name="Freeform 164">
                <a:extLst>
                  <a:ext uri="{FF2B5EF4-FFF2-40B4-BE49-F238E27FC236}">
                    <a16:creationId xmlns:a16="http://schemas.microsoft.com/office/drawing/2014/main" id="{9DCDA692-9715-47EC-8F6E-4A9E9A6F3D05}"/>
                  </a:ext>
                </a:extLst>
              </p:cNvPr>
              <p:cNvSpPr>
                <a:spLocks/>
              </p:cNvSpPr>
              <p:nvPr/>
            </p:nvSpPr>
            <p:spPr bwMode="auto">
              <a:xfrm>
                <a:off x="5319" y="2047"/>
                <a:ext cx="25" cy="13"/>
              </a:xfrm>
              <a:custGeom>
                <a:avLst/>
                <a:gdLst>
                  <a:gd name="T0" fmla="*/ 9 w 13"/>
                  <a:gd name="T1" fmla="*/ 0 h 7"/>
                  <a:gd name="T2" fmla="*/ 0 w 13"/>
                  <a:gd name="T3" fmla="*/ 3 h 7"/>
                  <a:gd name="T4" fmla="*/ 4 w 13"/>
                  <a:gd name="T5" fmla="*/ 7 h 7"/>
                  <a:gd name="T6" fmla="*/ 13 w 13"/>
                  <a:gd name="T7" fmla="*/ 4 h 7"/>
                  <a:gd name="T8" fmla="*/ 9 w 13"/>
                  <a:gd name="T9" fmla="*/ 0 h 7"/>
                </a:gdLst>
                <a:ahLst/>
                <a:cxnLst>
                  <a:cxn ang="0">
                    <a:pos x="T0" y="T1"/>
                  </a:cxn>
                  <a:cxn ang="0">
                    <a:pos x="T2" y="T3"/>
                  </a:cxn>
                  <a:cxn ang="0">
                    <a:pos x="T4" y="T5"/>
                  </a:cxn>
                  <a:cxn ang="0">
                    <a:pos x="T6" y="T7"/>
                  </a:cxn>
                  <a:cxn ang="0">
                    <a:pos x="T8" y="T9"/>
                  </a:cxn>
                </a:cxnLst>
                <a:rect l="0" t="0" r="r" b="b"/>
                <a:pathLst>
                  <a:path w="13" h="7">
                    <a:moveTo>
                      <a:pt x="9" y="0"/>
                    </a:moveTo>
                    <a:cubicBezTo>
                      <a:pt x="6" y="1"/>
                      <a:pt x="3" y="2"/>
                      <a:pt x="0" y="3"/>
                    </a:cubicBezTo>
                    <a:cubicBezTo>
                      <a:pt x="1" y="4"/>
                      <a:pt x="3" y="6"/>
                      <a:pt x="4" y="7"/>
                    </a:cubicBezTo>
                    <a:cubicBezTo>
                      <a:pt x="7" y="6"/>
                      <a:pt x="10" y="5"/>
                      <a:pt x="13" y="4"/>
                    </a:cubicBezTo>
                    <a:cubicBezTo>
                      <a:pt x="11" y="3"/>
                      <a:pt x="10"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5" name="Freeform 165">
                <a:extLst>
                  <a:ext uri="{FF2B5EF4-FFF2-40B4-BE49-F238E27FC236}">
                    <a16:creationId xmlns:a16="http://schemas.microsoft.com/office/drawing/2014/main" id="{0EA0DA01-8632-482F-A613-2568A7DF3D13}"/>
                  </a:ext>
                </a:extLst>
              </p:cNvPr>
              <p:cNvSpPr>
                <a:spLocks/>
              </p:cNvSpPr>
              <p:nvPr/>
            </p:nvSpPr>
            <p:spPr bwMode="auto">
              <a:xfrm>
                <a:off x="5327" y="2054"/>
                <a:ext cx="23" cy="14"/>
              </a:xfrm>
              <a:custGeom>
                <a:avLst/>
                <a:gdLst>
                  <a:gd name="T0" fmla="*/ 9 w 12"/>
                  <a:gd name="T1" fmla="*/ 0 h 7"/>
                  <a:gd name="T2" fmla="*/ 0 w 12"/>
                  <a:gd name="T3" fmla="*/ 3 h 7"/>
                  <a:gd name="T4" fmla="*/ 4 w 12"/>
                  <a:gd name="T5" fmla="*/ 7 h 7"/>
                  <a:gd name="T6" fmla="*/ 12 w 12"/>
                  <a:gd name="T7" fmla="*/ 4 h 7"/>
                  <a:gd name="T8" fmla="*/ 9 w 12"/>
                  <a:gd name="T9" fmla="*/ 0 h 7"/>
                </a:gdLst>
                <a:ahLst/>
                <a:cxnLst>
                  <a:cxn ang="0">
                    <a:pos x="T0" y="T1"/>
                  </a:cxn>
                  <a:cxn ang="0">
                    <a:pos x="T2" y="T3"/>
                  </a:cxn>
                  <a:cxn ang="0">
                    <a:pos x="T4" y="T5"/>
                  </a:cxn>
                  <a:cxn ang="0">
                    <a:pos x="T6" y="T7"/>
                  </a:cxn>
                  <a:cxn ang="0">
                    <a:pos x="T8" y="T9"/>
                  </a:cxn>
                </a:cxnLst>
                <a:rect l="0" t="0" r="r" b="b"/>
                <a:pathLst>
                  <a:path w="12" h="7">
                    <a:moveTo>
                      <a:pt x="9" y="0"/>
                    </a:moveTo>
                    <a:cubicBezTo>
                      <a:pt x="6" y="1"/>
                      <a:pt x="3" y="2"/>
                      <a:pt x="0" y="3"/>
                    </a:cubicBezTo>
                    <a:cubicBezTo>
                      <a:pt x="1" y="4"/>
                      <a:pt x="2" y="6"/>
                      <a:pt x="4" y="7"/>
                    </a:cubicBezTo>
                    <a:cubicBezTo>
                      <a:pt x="6" y="6"/>
                      <a:pt x="9" y="5"/>
                      <a:pt x="12" y="4"/>
                    </a:cubicBezTo>
                    <a:cubicBezTo>
                      <a:pt x="11" y="3"/>
                      <a:pt x="10"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6" name="Freeform 166">
                <a:extLst>
                  <a:ext uri="{FF2B5EF4-FFF2-40B4-BE49-F238E27FC236}">
                    <a16:creationId xmlns:a16="http://schemas.microsoft.com/office/drawing/2014/main" id="{63CEAA43-1BA8-4F74-BA89-7EF4344E0226}"/>
                  </a:ext>
                </a:extLst>
              </p:cNvPr>
              <p:cNvSpPr>
                <a:spLocks/>
              </p:cNvSpPr>
              <p:nvPr/>
            </p:nvSpPr>
            <p:spPr bwMode="auto">
              <a:xfrm>
                <a:off x="5335" y="2062"/>
                <a:ext cx="23" cy="12"/>
              </a:xfrm>
              <a:custGeom>
                <a:avLst/>
                <a:gdLst>
                  <a:gd name="T0" fmla="*/ 8 w 12"/>
                  <a:gd name="T1" fmla="*/ 0 h 6"/>
                  <a:gd name="T2" fmla="*/ 0 w 12"/>
                  <a:gd name="T3" fmla="*/ 3 h 6"/>
                  <a:gd name="T4" fmla="*/ 3 w 12"/>
                  <a:gd name="T5" fmla="*/ 6 h 6"/>
                  <a:gd name="T6" fmla="*/ 12 w 12"/>
                  <a:gd name="T7" fmla="*/ 3 h 6"/>
                  <a:gd name="T8" fmla="*/ 8 w 12"/>
                  <a:gd name="T9" fmla="*/ 0 h 6"/>
                </a:gdLst>
                <a:ahLst/>
                <a:cxnLst>
                  <a:cxn ang="0">
                    <a:pos x="T0" y="T1"/>
                  </a:cxn>
                  <a:cxn ang="0">
                    <a:pos x="T2" y="T3"/>
                  </a:cxn>
                  <a:cxn ang="0">
                    <a:pos x="T4" y="T5"/>
                  </a:cxn>
                  <a:cxn ang="0">
                    <a:pos x="T6" y="T7"/>
                  </a:cxn>
                  <a:cxn ang="0">
                    <a:pos x="T8" y="T9"/>
                  </a:cxn>
                </a:cxnLst>
                <a:rect l="0" t="0" r="r" b="b"/>
                <a:pathLst>
                  <a:path w="12" h="6">
                    <a:moveTo>
                      <a:pt x="8" y="0"/>
                    </a:moveTo>
                    <a:cubicBezTo>
                      <a:pt x="5" y="1"/>
                      <a:pt x="2" y="2"/>
                      <a:pt x="0" y="3"/>
                    </a:cubicBezTo>
                    <a:cubicBezTo>
                      <a:pt x="1" y="4"/>
                      <a:pt x="2" y="5"/>
                      <a:pt x="3" y="6"/>
                    </a:cubicBezTo>
                    <a:cubicBezTo>
                      <a:pt x="6" y="5"/>
                      <a:pt x="9" y="4"/>
                      <a:pt x="12" y="3"/>
                    </a:cubicBezTo>
                    <a:cubicBezTo>
                      <a:pt x="11" y="2"/>
                      <a:pt x="10"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7" name="Freeform 167">
                <a:extLst>
                  <a:ext uri="{FF2B5EF4-FFF2-40B4-BE49-F238E27FC236}">
                    <a16:creationId xmlns:a16="http://schemas.microsoft.com/office/drawing/2014/main" id="{56808129-DA5A-4589-9120-7D69BE45D386}"/>
                  </a:ext>
                </a:extLst>
              </p:cNvPr>
              <p:cNvSpPr>
                <a:spLocks/>
              </p:cNvSpPr>
              <p:nvPr/>
            </p:nvSpPr>
            <p:spPr bwMode="auto">
              <a:xfrm>
                <a:off x="5340" y="2068"/>
                <a:ext cx="23" cy="13"/>
              </a:xfrm>
              <a:custGeom>
                <a:avLst/>
                <a:gdLst>
                  <a:gd name="T0" fmla="*/ 9 w 12"/>
                  <a:gd name="T1" fmla="*/ 0 h 7"/>
                  <a:gd name="T2" fmla="*/ 0 w 12"/>
                  <a:gd name="T3" fmla="*/ 3 h 7"/>
                  <a:gd name="T4" fmla="*/ 4 w 12"/>
                  <a:gd name="T5" fmla="*/ 7 h 7"/>
                  <a:gd name="T6" fmla="*/ 12 w 12"/>
                  <a:gd name="T7" fmla="*/ 4 h 7"/>
                  <a:gd name="T8" fmla="*/ 9 w 12"/>
                  <a:gd name="T9" fmla="*/ 0 h 7"/>
                </a:gdLst>
                <a:ahLst/>
                <a:cxnLst>
                  <a:cxn ang="0">
                    <a:pos x="T0" y="T1"/>
                  </a:cxn>
                  <a:cxn ang="0">
                    <a:pos x="T2" y="T3"/>
                  </a:cxn>
                  <a:cxn ang="0">
                    <a:pos x="T4" y="T5"/>
                  </a:cxn>
                  <a:cxn ang="0">
                    <a:pos x="T6" y="T7"/>
                  </a:cxn>
                  <a:cxn ang="0">
                    <a:pos x="T8" y="T9"/>
                  </a:cxn>
                </a:cxnLst>
                <a:rect l="0" t="0" r="r" b="b"/>
                <a:pathLst>
                  <a:path w="12" h="7">
                    <a:moveTo>
                      <a:pt x="9" y="0"/>
                    </a:moveTo>
                    <a:cubicBezTo>
                      <a:pt x="6" y="1"/>
                      <a:pt x="3" y="2"/>
                      <a:pt x="0" y="3"/>
                    </a:cubicBezTo>
                    <a:cubicBezTo>
                      <a:pt x="1" y="5"/>
                      <a:pt x="2" y="6"/>
                      <a:pt x="4" y="7"/>
                    </a:cubicBezTo>
                    <a:cubicBezTo>
                      <a:pt x="7" y="6"/>
                      <a:pt x="10" y="5"/>
                      <a:pt x="12" y="4"/>
                    </a:cubicBezTo>
                    <a:cubicBezTo>
                      <a:pt x="11" y="3"/>
                      <a:pt x="10" y="2"/>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8" name="Freeform 168">
                <a:extLst>
                  <a:ext uri="{FF2B5EF4-FFF2-40B4-BE49-F238E27FC236}">
                    <a16:creationId xmlns:a16="http://schemas.microsoft.com/office/drawing/2014/main" id="{EFC5BC30-348F-4694-ACD2-45D55D795D5E}"/>
                  </a:ext>
                </a:extLst>
              </p:cNvPr>
              <p:cNvSpPr>
                <a:spLocks/>
              </p:cNvSpPr>
              <p:nvPr/>
            </p:nvSpPr>
            <p:spPr bwMode="auto">
              <a:xfrm>
                <a:off x="5348" y="2077"/>
                <a:ext cx="23" cy="14"/>
              </a:xfrm>
              <a:custGeom>
                <a:avLst/>
                <a:gdLst>
                  <a:gd name="T0" fmla="*/ 9 w 12"/>
                  <a:gd name="T1" fmla="*/ 0 h 7"/>
                  <a:gd name="T2" fmla="*/ 0 w 12"/>
                  <a:gd name="T3" fmla="*/ 3 h 7"/>
                  <a:gd name="T4" fmla="*/ 4 w 12"/>
                  <a:gd name="T5" fmla="*/ 7 h 7"/>
                  <a:gd name="T6" fmla="*/ 12 w 12"/>
                  <a:gd name="T7" fmla="*/ 4 h 7"/>
                  <a:gd name="T8" fmla="*/ 9 w 12"/>
                  <a:gd name="T9" fmla="*/ 0 h 7"/>
                </a:gdLst>
                <a:ahLst/>
                <a:cxnLst>
                  <a:cxn ang="0">
                    <a:pos x="T0" y="T1"/>
                  </a:cxn>
                  <a:cxn ang="0">
                    <a:pos x="T2" y="T3"/>
                  </a:cxn>
                  <a:cxn ang="0">
                    <a:pos x="T4" y="T5"/>
                  </a:cxn>
                  <a:cxn ang="0">
                    <a:pos x="T6" y="T7"/>
                  </a:cxn>
                  <a:cxn ang="0">
                    <a:pos x="T8" y="T9"/>
                  </a:cxn>
                </a:cxnLst>
                <a:rect l="0" t="0" r="r" b="b"/>
                <a:pathLst>
                  <a:path w="12" h="7">
                    <a:moveTo>
                      <a:pt x="9" y="0"/>
                    </a:moveTo>
                    <a:cubicBezTo>
                      <a:pt x="6" y="1"/>
                      <a:pt x="3" y="2"/>
                      <a:pt x="0" y="3"/>
                    </a:cubicBezTo>
                    <a:cubicBezTo>
                      <a:pt x="1" y="4"/>
                      <a:pt x="2" y="5"/>
                      <a:pt x="4" y="7"/>
                    </a:cubicBezTo>
                    <a:cubicBezTo>
                      <a:pt x="7" y="6"/>
                      <a:pt x="9" y="5"/>
                      <a:pt x="12" y="4"/>
                    </a:cubicBezTo>
                    <a:cubicBezTo>
                      <a:pt x="11" y="2"/>
                      <a:pt x="10"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499" name="Freeform 169">
                <a:extLst>
                  <a:ext uri="{FF2B5EF4-FFF2-40B4-BE49-F238E27FC236}">
                    <a16:creationId xmlns:a16="http://schemas.microsoft.com/office/drawing/2014/main" id="{D1B9404C-8F7C-4E66-92B5-CA04519C7EED}"/>
                  </a:ext>
                </a:extLst>
              </p:cNvPr>
              <p:cNvSpPr>
                <a:spLocks/>
              </p:cNvSpPr>
              <p:nvPr/>
            </p:nvSpPr>
            <p:spPr bwMode="auto">
              <a:xfrm>
                <a:off x="5356" y="2085"/>
                <a:ext cx="23" cy="12"/>
              </a:xfrm>
              <a:custGeom>
                <a:avLst/>
                <a:gdLst>
                  <a:gd name="T0" fmla="*/ 8 w 12"/>
                  <a:gd name="T1" fmla="*/ 0 h 6"/>
                  <a:gd name="T2" fmla="*/ 0 w 12"/>
                  <a:gd name="T3" fmla="*/ 3 h 6"/>
                  <a:gd name="T4" fmla="*/ 3 w 12"/>
                  <a:gd name="T5" fmla="*/ 6 h 6"/>
                  <a:gd name="T6" fmla="*/ 12 w 12"/>
                  <a:gd name="T7" fmla="*/ 4 h 6"/>
                  <a:gd name="T8" fmla="*/ 8 w 12"/>
                  <a:gd name="T9" fmla="*/ 0 h 6"/>
                </a:gdLst>
                <a:ahLst/>
                <a:cxnLst>
                  <a:cxn ang="0">
                    <a:pos x="T0" y="T1"/>
                  </a:cxn>
                  <a:cxn ang="0">
                    <a:pos x="T2" y="T3"/>
                  </a:cxn>
                  <a:cxn ang="0">
                    <a:pos x="T4" y="T5"/>
                  </a:cxn>
                  <a:cxn ang="0">
                    <a:pos x="T6" y="T7"/>
                  </a:cxn>
                  <a:cxn ang="0">
                    <a:pos x="T8" y="T9"/>
                  </a:cxn>
                </a:cxnLst>
                <a:rect l="0" t="0" r="r" b="b"/>
                <a:pathLst>
                  <a:path w="12" h="6">
                    <a:moveTo>
                      <a:pt x="8" y="0"/>
                    </a:moveTo>
                    <a:cubicBezTo>
                      <a:pt x="6" y="1"/>
                      <a:pt x="3" y="2"/>
                      <a:pt x="0" y="3"/>
                    </a:cubicBezTo>
                    <a:cubicBezTo>
                      <a:pt x="1" y="4"/>
                      <a:pt x="2" y="5"/>
                      <a:pt x="3" y="6"/>
                    </a:cubicBezTo>
                    <a:cubicBezTo>
                      <a:pt x="6" y="6"/>
                      <a:pt x="9" y="5"/>
                      <a:pt x="12" y="4"/>
                    </a:cubicBezTo>
                    <a:cubicBezTo>
                      <a:pt x="11" y="2"/>
                      <a:pt x="10"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0" name="Freeform 170">
                <a:extLst>
                  <a:ext uri="{FF2B5EF4-FFF2-40B4-BE49-F238E27FC236}">
                    <a16:creationId xmlns:a16="http://schemas.microsoft.com/office/drawing/2014/main" id="{7DC02ACF-8A28-4B4E-A651-34D4530BA953}"/>
                  </a:ext>
                </a:extLst>
              </p:cNvPr>
              <p:cNvSpPr>
                <a:spLocks/>
              </p:cNvSpPr>
              <p:nvPr/>
            </p:nvSpPr>
            <p:spPr bwMode="auto">
              <a:xfrm>
                <a:off x="5363" y="2093"/>
                <a:ext cx="23" cy="13"/>
              </a:xfrm>
              <a:custGeom>
                <a:avLst/>
                <a:gdLst>
                  <a:gd name="T0" fmla="*/ 9 w 12"/>
                  <a:gd name="T1" fmla="*/ 0 h 7"/>
                  <a:gd name="T2" fmla="*/ 0 w 12"/>
                  <a:gd name="T3" fmla="*/ 3 h 7"/>
                  <a:gd name="T4" fmla="*/ 4 w 12"/>
                  <a:gd name="T5" fmla="*/ 7 h 7"/>
                  <a:gd name="T6" fmla="*/ 12 w 12"/>
                  <a:gd name="T7" fmla="*/ 4 h 7"/>
                  <a:gd name="T8" fmla="*/ 9 w 12"/>
                  <a:gd name="T9" fmla="*/ 0 h 7"/>
                </a:gdLst>
                <a:ahLst/>
                <a:cxnLst>
                  <a:cxn ang="0">
                    <a:pos x="T0" y="T1"/>
                  </a:cxn>
                  <a:cxn ang="0">
                    <a:pos x="T2" y="T3"/>
                  </a:cxn>
                  <a:cxn ang="0">
                    <a:pos x="T4" y="T5"/>
                  </a:cxn>
                  <a:cxn ang="0">
                    <a:pos x="T6" y="T7"/>
                  </a:cxn>
                  <a:cxn ang="0">
                    <a:pos x="T8" y="T9"/>
                  </a:cxn>
                </a:cxnLst>
                <a:rect l="0" t="0" r="r" b="b"/>
                <a:pathLst>
                  <a:path w="12" h="7">
                    <a:moveTo>
                      <a:pt x="9" y="0"/>
                    </a:moveTo>
                    <a:cubicBezTo>
                      <a:pt x="6" y="1"/>
                      <a:pt x="3" y="2"/>
                      <a:pt x="0" y="3"/>
                    </a:cubicBezTo>
                    <a:cubicBezTo>
                      <a:pt x="1" y="5"/>
                      <a:pt x="3" y="6"/>
                      <a:pt x="4" y="7"/>
                    </a:cubicBezTo>
                    <a:cubicBezTo>
                      <a:pt x="7" y="6"/>
                      <a:pt x="9" y="5"/>
                      <a:pt x="12" y="4"/>
                    </a:cubicBezTo>
                    <a:cubicBezTo>
                      <a:pt x="11" y="3"/>
                      <a:pt x="10" y="2"/>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1" name="Freeform 171">
                <a:extLst>
                  <a:ext uri="{FF2B5EF4-FFF2-40B4-BE49-F238E27FC236}">
                    <a16:creationId xmlns:a16="http://schemas.microsoft.com/office/drawing/2014/main" id="{9E96BBBE-3F5C-40CA-9B03-3FF56FD53127}"/>
                  </a:ext>
                </a:extLst>
              </p:cNvPr>
              <p:cNvSpPr>
                <a:spLocks/>
              </p:cNvSpPr>
              <p:nvPr/>
            </p:nvSpPr>
            <p:spPr bwMode="auto">
              <a:xfrm>
                <a:off x="5373" y="2102"/>
                <a:ext cx="23" cy="14"/>
              </a:xfrm>
              <a:custGeom>
                <a:avLst/>
                <a:gdLst>
                  <a:gd name="T0" fmla="*/ 8 w 12"/>
                  <a:gd name="T1" fmla="*/ 0 h 7"/>
                  <a:gd name="T2" fmla="*/ 0 w 12"/>
                  <a:gd name="T3" fmla="*/ 3 h 7"/>
                  <a:gd name="T4" fmla="*/ 3 w 12"/>
                  <a:gd name="T5" fmla="*/ 7 h 7"/>
                  <a:gd name="T6" fmla="*/ 12 w 12"/>
                  <a:gd name="T7" fmla="*/ 4 h 7"/>
                  <a:gd name="T8" fmla="*/ 8 w 12"/>
                  <a:gd name="T9" fmla="*/ 0 h 7"/>
                </a:gdLst>
                <a:ahLst/>
                <a:cxnLst>
                  <a:cxn ang="0">
                    <a:pos x="T0" y="T1"/>
                  </a:cxn>
                  <a:cxn ang="0">
                    <a:pos x="T2" y="T3"/>
                  </a:cxn>
                  <a:cxn ang="0">
                    <a:pos x="T4" y="T5"/>
                  </a:cxn>
                  <a:cxn ang="0">
                    <a:pos x="T6" y="T7"/>
                  </a:cxn>
                  <a:cxn ang="0">
                    <a:pos x="T8" y="T9"/>
                  </a:cxn>
                </a:cxnLst>
                <a:rect l="0" t="0" r="r" b="b"/>
                <a:pathLst>
                  <a:path w="12" h="7">
                    <a:moveTo>
                      <a:pt x="8" y="0"/>
                    </a:moveTo>
                    <a:cubicBezTo>
                      <a:pt x="6" y="1"/>
                      <a:pt x="3" y="2"/>
                      <a:pt x="0" y="3"/>
                    </a:cubicBezTo>
                    <a:cubicBezTo>
                      <a:pt x="1" y="5"/>
                      <a:pt x="2" y="6"/>
                      <a:pt x="3" y="7"/>
                    </a:cubicBezTo>
                    <a:cubicBezTo>
                      <a:pt x="6" y="6"/>
                      <a:pt x="9" y="5"/>
                      <a:pt x="12" y="4"/>
                    </a:cubicBezTo>
                    <a:cubicBezTo>
                      <a:pt x="11" y="3"/>
                      <a:pt x="10" y="2"/>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2" name="Freeform 172">
                <a:extLst>
                  <a:ext uri="{FF2B5EF4-FFF2-40B4-BE49-F238E27FC236}">
                    <a16:creationId xmlns:a16="http://schemas.microsoft.com/office/drawing/2014/main" id="{B1CA8C4C-C9D3-4642-8938-FFECB28FBCE4}"/>
                  </a:ext>
                </a:extLst>
              </p:cNvPr>
              <p:cNvSpPr>
                <a:spLocks/>
              </p:cNvSpPr>
              <p:nvPr/>
            </p:nvSpPr>
            <p:spPr bwMode="auto">
              <a:xfrm>
                <a:off x="5382" y="2114"/>
                <a:ext cx="23" cy="13"/>
              </a:xfrm>
              <a:custGeom>
                <a:avLst/>
                <a:gdLst>
                  <a:gd name="T0" fmla="*/ 8 w 12"/>
                  <a:gd name="T1" fmla="*/ 0 h 7"/>
                  <a:gd name="T2" fmla="*/ 0 w 12"/>
                  <a:gd name="T3" fmla="*/ 3 h 7"/>
                  <a:gd name="T4" fmla="*/ 3 w 12"/>
                  <a:gd name="T5" fmla="*/ 7 h 7"/>
                  <a:gd name="T6" fmla="*/ 12 w 12"/>
                  <a:gd name="T7" fmla="*/ 4 h 7"/>
                  <a:gd name="T8" fmla="*/ 8 w 12"/>
                  <a:gd name="T9" fmla="*/ 0 h 7"/>
                </a:gdLst>
                <a:ahLst/>
                <a:cxnLst>
                  <a:cxn ang="0">
                    <a:pos x="T0" y="T1"/>
                  </a:cxn>
                  <a:cxn ang="0">
                    <a:pos x="T2" y="T3"/>
                  </a:cxn>
                  <a:cxn ang="0">
                    <a:pos x="T4" y="T5"/>
                  </a:cxn>
                  <a:cxn ang="0">
                    <a:pos x="T6" y="T7"/>
                  </a:cxn>
                  <a:cxn ang="0">
                    <a:pos x="T8" y="T9"/>
                  </a:cxn>
                </a:cxnLst>
                <a:rect l="0" t="0" r="r" b="b"/>
                <a:pathLst>
                  <a:path w="12" h="7">
                    <a:moveTo>
                      <a:pt x="8" y="0"/>
                    </a:moveTo>
                    <a:cubicBezTo>
                      <a:pt x="6" y="1"/>
                      <a:pt x="3" y="2"/>
                      <a:pt x="0" y="3"/>
                    </a:cubicBezTo>
                    <a:cubicBezTo>
                      <a:pt x="1" y="4"/>
                      <a:pt x="2" y="5"/>
                      <a:pt x="3" y="7"/>
                    </a:cubicBezTo>
                    <a:cubicBezTo>
                      <a:pt x="6" y="6"/>
                      <a:pt x="9" y="5"/>
                      <a:pt x="12" y="4"/>
                    </a:cubicBezTo>
                    <a:cubicBezTo>
                      <a:pt x="11" y="2"/>
                      <a:pt x="9"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3" name="Freeform 173">
                <a:extLst>
                  <a:ext uri="{FF2B5EF4-FFF2-40B4-BE49-F238E27FC236}">
                    <a16:creationId xmlns:a16="http://schemas.microsoft.com/office/drawing/2014/main" id="{362F65AD-9DAE-496B-9D8B-3AEC4782BD1E}"/>
                  </a:ext>
                </a:extLst>
              </p:cNvPr>
              <p:cNvSpPr>
                <a:spLocks/>
              </p:cNvSpPr>
              <p:nvPr/>
            </p:nvSpPr>
            <p:spPr bwMode="auto">
              <a:xfrm>
                <a:off x="5394" y="2125"/>
                <a:ext cx="23" cy="14"/>
              </a:xfrm>
              <a:custGeom>
                <a:avLst/>
                <a:gdLst>
                  <a:gd name="T0" fmla="*/ 8 w 12"/>
                  <a:gd name="T1" fmla="*/ 0 h 7"/>
                  <a:gd name="T2" fmla="*/ 0 w 12"/>
                  <a:gd name="T3" fmla="*/ 4 h 7"/>
                  <a:gd name="T4" fmla="*/ 3 w 12"/>
                  <a:gd name="T5" fmla="*/ 7 h 7"/>
                  <a:gd name="T6" fmla="*/ 12 w 12"/>
                  <a:gd name="T7" fmla="*/ 4 h 7"/>
                  <a:gd name="T8" fmla="*/ 8 w 12"/>
                  <a:gd name="T9" fmla="*/ 0 h 7"/>
                </a:gdLst>
                <a:ahLst/>
                <a:cxnLst>
                  <a:cxn ang="0">
                    <a:pos x="T0" y="T1"/>
                  </a:cxn>
                  <a:cxn ang="0">
                    <a:pos x="T2" y="T3"/>
                  </a:cxn>
                  <a:cxn ang="0">
                    <a:pos x="T4" y="T5"/>
                  </a:cxn>
                  <a:cxn ang="0">
                    <a:pos x="T6" y="T7"/>
                  </a:cxn>
                  <a:cxn ang="0">
                    <a:pos x="T8" y="T9"/>
                  </a:cxn>
                </a:cxnLst>
                <a:rect l="0" t="0" r="r" b="b"/>
                <a:pathLst>
                  <a:path w="12" h="7">
                    <a:moveTo>
                      <a:pt x="8" y="0"/>
                    </a:moveTo>
                    <a:cubicBezTo>
                      <a:pt x="5" y="1"/>
                      <a:pt x="3" y="2"/>
                      <a:pt x="0" y="4"/>
                    </a:cubicBezTo>
                    <a:cubicBezTo>
                      <a:pt x="1" y="5"/>
                      <a:pt x="2" y="6"/>
                      <a:pt x="3" y="7"/>
                    </a:cubicBezTo>
                    <a:cubicBezTo>
                      <a:pt x="6" y="6"/>
                      <a:pt x="9" y="5"/>
                      <a:pt x="12" y="4"/>
                    </a:cubicBezTo>
                    <a:cubicBezTo>
                      <a:pt x="10" y="3"/>
                      <a:pt x="9"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4" name="Freeform 174">
                <a:extLst>
                  <a:ext uri="{FF2B5EF4-FFF2-40B4-BE49-F238E27FC236}">
                    <a16:creationId xmlns:a16="http://schemas.microsoft.com/office/drawing/2014/main" id="{D9E2AF43-9B8A-45CB-A322-2E536216F7D5}"/>
                  </a:ext>
                </a:extLst>
              </p:cNvPr>
              <p:cNvSpPr>
                <a:spLocks/>
              </p:cNvSpPr>
              <p:nvPr/>
            </p:nvSpPr>
            <p:spPr bwMode="auto">
              <a:xfrm>
                <a:off x="5407" y="2139"/>
                <a:ext cx="21" cy="15"/>
              </a:xfrm>
              <a:custGeom>
                <a:avLst/>
                <a:gdLst>
                  <a:gd name="T0" fmla="*/ 8 w 11"/>
                  <a:gd name="T1" fmla="*/ 0 h 8"/>
                  <a:gd name="T2" fmla="*/ 0 w 11"/>
                  <a:gd name="T3" fmla="*/ 4 h 8"/>
                  <a:gd name="T4" fmla="*/ 3 w 11"/>
                  <a:gd name="T5" fmla="*/ 8 h 8"/>
                  <a:gd name="T6" fmla="*/ 11 w 11"/>
                  <a:gd name="T7" fmla="*/ 4 h 8"/>
                  <a:gd name="T8" fmla="*/ 8 w 11"/>
                  <a:gd name="T9" fmla="*/ 0 h 8"/>
                </a:gdLst>
                <a:ahLst/>
                <a:cxnLst>
                  <a:cxn ang="0">
                    <a:pos x="T0" y="T1"/>
                  </a:cxn>
                  <a:cxn ang="0">
                    <a:pos x="T2" y="T3"/>
                  </a:cxn>
                  <a:cxn ang="0">
                    <a:pos x="T4" y="T5"/>
                  </a:cxn>
                  <a:cxn ang="0">
                    <a:pos x="T6" y="T7"/>
                  </a:cxn>
                  <a:cxn ang="0">
                    <a:pos x="T8" y="T9"/>
                  </a:cxn>
                </a:cxnLst>
                <a:rect l="0" t="0" r="r" b="b"/>
                <a:pathLst>
                  <a:path w="11" h="8">
                    <a:moveTo>
                      <a:pt x="8" y="0"/>
                    </a:moveTo>
                    <a:cubicBezTo>
                      <a:pt x="5" y="1"/>
                      <a:pt x="2" y="3"/>
                      <a:pt x="0" y="4"/>
                    </a:cubicBezTo>
                    <a:cubicBezTo>
                      <a:pt x="1" y="5"/>
                      <a:pt x="2" y="6"/>
                      <a:pt x="3" y="8"/>
                    </a:cubicBezTo>
                    <a:cubicBezTo>
                      <a:pt x="6" y="6"/>
                      <a:pt x="8" y="5"/>
                      <a:pt x="11" y="4"/>
                    </a:cubicBezTo>
                    <a:cubicBezTo>
                      <a:pt x="10" y="3"/>
                      <a:pt x="9"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5" name="Freeform 175">
                <a:extLst>
                  <a:ext uri="{FF2B5EF4-FFF2-40B4-BE49-F238E27FC236}">
                    <a16:creationId xmlns:a16="http://schemas.microsoft.com/office/drawing/2014/main" id="{4F2A6EF4-1E90-42B4-8F97-90A08C0299E7}"/>
                  </a:ext>
                </a:extLst>
              </p:cNvPr>
              <p:cNvSpPr>
                <a:spLocks/>
              </p:cNvSpPr>
              <p:nvPr/>
            </p:nvSpPr>
            <p:spPr bwMode="auto">
              <a:xfrm>
                <a:off x="5421" y="2154"/>
                <a:ext cx="21" cy="16"/>
              </a:xfrm>
              <a:custGeom>
                <a:avLst/>
                <a:gdLst>
                  <a:gd name="T0" fmla="*/ 8 w 11"/>
                  <a:gd name="T1" fmla="*/ 0 h 8"/>
                  <a:gd name="T2" fmla="*/ 0 w 11"/>
                  <a:gd name="T3" fmla="*/ 4 h 8"/>
                  <a:gd name="T4" fmla="*/ 3 w 11"/>
                  <a:gd name="T5" fmla="*/ 8 h 8"/>
                  <a:gd name="T6" fmla="*/ 11 w 11"/>
                  <a:gd name="T7" fmla="*/ 4 h 8"/>
                  <a:gd name="T8" fmla="*/ 8 w 11"/>
                  <a:gd name="T9" fmla="*/ 0 h 8"/>
                </a:gdLst>
                <a:ahLst/>
                <a:cxnLst>
                  <a:cxn ang="0">
                    <a:pos x="T0" y="T1"/>
                  </a:cxn>
                  <a:cxn ang="0">
                    <a:pos x="T2" y="T3"/>
                  </a:cxn>
                  <a:cxn ang="0">
                    <a:pos x="T4" y="T5"/>
                  </a:cxn>
                  <a:cxn ang="0">
                    <a:pos x="T6" y="T7"/>
                  </a:cxn>
                  <a:cxn ang="0">
                    <a:pos x="T8" y="T9"/>
                  </a:cxn>
                </a:cxnLst>
                <a:rect l="0" t="0" r="r" b="b"/>
                <a:pathLst>
                  <a:path w="11" h="8">
                    <a:moveTo>
                      <a:pt x="8" y="0"/>
                    </a:moveTo>
                    <a:cubicBezTo>
                      <a:pt x="5" y="2"/>
                      <a:pt x="3" y="3"/>
                      <a:pt x="0" y="4"/>
                    </a:cubicBezTo>
                    <a:cubicBezTo>
                      <a:pt x="1" y="5"/>
                      <a:pt x="2" y="7"/>
                      <a:pt x="3" y="8"/>
                    </a:cubicBezTo>
                    <a:cubicBezTo>
                      <a:pt x="6" y="7"/>
                      <a:pt x="9" y="5"/>
                      <a:pt x="11" y="4"/>
                    </a:cubicBezTo>
                    <a:cubicBezTo>
                      <a:pt x="10" y="3"/>
                      <a:pt x="9" y="2"/>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6" name="Freeform 176">
                <a:extLst>
                  <a:ext uri="{FF2B5EF4-FFF2-40B4-BE49-F238E27FC236}">
                    <a16:creationId xmlns:a16="http://schemas.microsoft.com/office/drawing/2014/main" id="{D980D5AE-B62D-4819-B0E6-1079FA8204EA}"/>
                  </a:ext>
                </a:extLst>
              </p:cNvPr>
              <p:cNvSpPr>
                <a:spLocks/>
              </p:cNvSpPr>
              <p:nvPr/>
            </p:nvSpPr>
            <p:spPr bwMode="auto">
              <a:xfrm>
                <a:off x="5438" y="2173"/>
                <a:ext cx="19" cy="14"/>
              </a:xfrm>
              <a:custGeom>
                <a:avLst/>
                <a:gdLst>
                  <a:gd name="T0" fmla="*/ 7 w 10"/>
                  <a:gd name="T1" fmla="*/ 0 h 7"/>
                  <a:gd name="T2" fmla="*/ 0 w 10"/>
                  <a:gd name="T3" fmla="*/ 4 h 7"/>
                  <a:gd name="T4" fmla="*/ 3 w 10"/>
                  <a:gd name="T5" fmla="*/ 7 h 7"/>
                  <a:gd name="T6" fmla="*/ 10 w 10"/>
                  <a:gd name="T7" fmla="*/ 3 h 7"/>
                  <a:gd name="T8" fmla="*/ 7 w 10"/>
                  <a:gd name="T9" fmla="*/ 0 h 7"/>
                </a:gdLst>
                <a:ahLst/>
                <a:cxnLst>
                  <a:cxn ang="0">
                    <a:pos x="T0" y="T1"/>
                  </a:cxn>
                  <a:cxn ang="0">
                    <a:pos x="T2" y="T3"/>
                  </a:cxn>
                  <a:cxn ang="0">
                    <a:pos x="T4" y="T5"/>
                  </a:cxn>
                  <a:cxn ang="0">
                    <a:pos x="T6" y="T7"/>
                  </a:cxn>
                  <a:cxn ang="0">
                    <a:pos x="T8" y="T9"/>
                  </a:cxn>
                </a:cxnLst>
                <a:rect l="0" t="0" r="r" b="b"/>
                <a:pathLst>
                  <a:path w="10" h="7">
                    <a:moveTo>
                      <a:pt x="7" y="0"/>
                    </a:moveTo>
                    <a:cubicBezTo>
                      <a:pt x="5" y="1"/>
                      <a:pt x="2" y="2"/>
                      <a:pt x="0" y="4"/>
                    </a:cubicBezTo>
                    <a:cubicBezTo>
                      <a:pt x="1" y="5"/>
                      <a:pt x="2" y="6"/>
                      <a:pt x="3" y="7"/>
                    </a:cubicBezTo>
                    <a:cubicBezTo>
                      <a:pt x="5" y="6"/>
                      <a:pt x="8" y="5"/>
                      <a:pt x="10" y="3"/>
                    </a:cubicBezTo>
                    <a:cubicBezTo>
                      <a:pt x="9" y="2"/>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7" name="Freeform 177">
                <a:extLst>
                  <a:ext uri="{FF2B5EF4-FFF2-40B4-BE49-F238E27FC236}">
                    <a16:creationId xmlns:a16="http://schemas.microsoft.com/office/drawing/2014/main" id="{FC600C98-938D-4403-B9B9-2B247CB7A561}"/>
                  </a:ext>
                </a:extLst>
              </p:cNvPr>
              <p:cNvSpPr>
                <a:spLocks/>
              </p:cNvSpPr>
              <p:nvPr/>
            </p:nvSpPr>
            <p:spPr bwMode="auto">
              <a:xfrm>
                <a:off x="5455" y="2193"/>
                <a:ext cx="19" cy="15"/>
              </a:xfrm>
              <a:custGeom>
                <a:avLst/>
                <a:gdLst>
                  <a:gd name="T0" fmla="*/ 7 w 10"/>
                  <a:gd name="T1" fmla="*/ 0 h 8"/>
                  <a:gd name="T2" fmla="*/ 0 w 10"/>
                  <a:gd name="T3" fmla="*/ 4 h 8"/>
                  <a:gd name="T4" fmla="*/ 3 w 10"/>
                  <a:gd name="T5" fmla="*/ 8 h 8"/>
                  <a:gd name="T6" fmla="*/ 10 w 10"/>
                  <a:gd name="T7" fmla="*/ 4 h 8"/>
                  <a:gd name="T8" fmla="*/ 7 w 10"/>
                  <a:gd name="T9" fmla="*/ 0 h 8"/>
                </a:gdLst>
                <a:ahLst/>
                <a:cxnLst>
                  <a:cxn ang="0">
                    <a:pos x="T0" y="T1"/>
                  </a:cxn>
                  <a:cxn ang="0">
                    <a:pos x="T2" y="T3"/>
                  </a:cxn>
                  <a:cxn ang="0">
                    <a:pos x="T4" y="T5"/>
                  </a:cxn>
                  <a:cxn ang="0">
                    <a:pos x="T6" y="T7"/>
                  </a:cxn>
                  <a:cxn ang="0">
                    <a:pos x="T8" y="T9"/>
                  </a:cxn>
                </a:cxnLst>
                <a:rect l="0" t="0" r="r" b="b"/>
                <a:pathLst>
                  <a:path w="10" h="8">
                    <a:moveTo>
                      <a:pt x="7" y="0"/>
                    </a:moveTo>
                    <a:cubicBezTo>
                      <a:pt x="5" y="1"/>
                      <a:pt x="2" y="3"/>
                      <a:pt x="0" y="4"/>
                    </a:cubicBezTo>
                    <a:cubicBezTo>
                      <a:pt x="1" y="5"/>
                      <a:pt x="2" y="7"/>
                      <a:pt x="3" y="8"/>
                    </a:cubicBezTo>
                    <a:cubicBezTo>
                      <a:pt x="5" y="6"/>
                      <a:pt x="8" y="5"/>
                      <a:pt x="10" y="4"/>
                    </a:cubicBezTo>
                    <a:cubicBezTo>
                      <a:pt x="9" y="2"/>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8" name="Freeform 178">
                <a:extLst>
                  <a:ext uri="{FF2B5EF4-FFF2-40B4-BE49-F238E27FC236}">
                    <a16:creationId xmlns:a16="http://schemas.microsoft.com/office/drawing/2014/main" id="{A2B8BA22-2A5A-4518-BB5E-355899EA9C61}"/>
                  </a:ext>
                </a:extLst>
              </p:cNvPr>
              <p:cNvSpPr>
                <a:spLocks/>
              </p:cNvSpPr>
              <p:nvPr/>
            </p:nvSpPr>
            <p:spPr bwMode="auto">
              <a:xfrm>
                <a:off x="5635" y="2412"/>
                <a:ext cx="127" cy="153"/>
              </a:xfrm>
              <a:custGeom>
                <a:avLst/>
                <a:gdLst>
                  <a:gd name="T0" fmla="*/ 8 w 66"/>
                  <a:gd name="T1" fmla="*/ 0 h 80"/>
                  <a:gd name="T2" fmla="*/ 0 w 66"/>
                  <a:gd name="T3" fmla="*/ 3 h 80"/>
                  <a:gd name="T4" fmla="*/ 60 w 66"/>
                  <a:gd name="T5" fmla="*/ 80 h 80"/>
                  <a:gd name="T6" fmla="*/ 66 w 66"/>
                  <a:gd name="T7" fmla="*/ 75 h 80"/>
                  <a:gd name="T8" fmla="*/ 8 w 66"/>
                  <a:gd name="T9" fmla="*/ 0 h 80"/>
                </a:gdLst>
                <a:ahLst/>
                <a:cxnLst>
                  <a:cxn ang="0">
                    <a:pos x="T0" y="T1"/>
                  </a:cxn>
                  <a:cxn ang="0">
                    <a:pos x="T2" y="T3"/>
                  </a:cxn>
                  <a:cxn ang="0">
                    <a:pos x="T4" y="T5"/>
                  </a:cxn>
                  <a:cxn ang="0">
                    <a:pos x="T6" y="T7"/>
                  </a:cxn>
                  <a:cxn ang="0">
                    <a:pos x="T8" y="T9"/>
                  </a:cxn>
                </a:cxnLst>
                <a:rect l="0" t="0" r="r" b="b"/>
                <a:pathLst>
                  <a:path w="66" h="80">
                    <a:moveTo>
                      <a:pt x="8" y="0"/>
                    </a:moveTo>
                    <a:cubicBezTo>
                      <a:pt x="5" y="1"/>
                      <a:pt x="2" y="2"/>
                      <a:pt x="0" y="3"/>
                    </a:cubicBezTo>
                    <a:cubicBezTo>
                      <a:pt x="19" y="28"/>
                      <a:pt x="39" y="53"/>
                      <a:pt x="60" y="80"/>
                    </a:cubicBezTo>
                    <a:cubicBezTo>
                      <a:pt x="66" y="75"/>
                      <a:pt x="66" y="75"/>
                      <a:pt x="66" y="75"/>
                    </a:cubicBezTo>
                    <a:cubicBezTo>
                      <a:pt x="46" y="49"/>
                      <a:pt x="27" y="24"/>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09" name="Freeform 179">
                <a:extLst>
                  <a:ext uri="{FF2B5EF4-FFF2-40B4-BE49-F238E27FC236}">
                    <a16:creationId xmlns:a16="http://schemas.microsoft.com/office/drawing/2014/main" id="{8B18468C-2BA2-4F4F-AB94-3334BAF1CBA3}"/>
                  </a:ext>
                </a:extLst>
              </p:cNvPr>
              <p:cNvSpPr>
                <a:spLocks/>
              </p:cNvSpPr>
              <p:nvPr/>
            </p:nvSpPr>
            <p:spPr bwMode="auto">
              <a:xfrm>
                <a:off x="5630" y="2406"/>
                <a:ext cx="21" cy="11"/>
              </a:xfrm>
              <a:custGeom>
                <a:avLst/>
                <a:gdLst>
                  <a:gd name="T0" fmla="*/ 8 w 11"/>
                  <a:gd name="T1" fmla="*/ 0 h 6"/>
                  <a:gd name="T2" fmla="*/ 0 w 11"/>
                  <a:gd name="T3" fmla="*/ 3 h 6"/>
                  <a:gd name="T4" fmla="*/ 3 w 11"/>
                  <a:gd name="T5" fmla="*/ 6 h 6"/>
                  <a:gd name="T6" fmla="*/ 11 w 11"/>
                  <a:gd name="T7" fmla="*/ 3 h 6"/>
                  <a:gd name="T8" fmla="*/ 8 w 11"/>
                  <a:gd name="T9" fmla="*/ 0 h 6"/>
                </a:gdLst>
                <a:ahLst/>
                <a:cxnLst>
                  <a:cxn ang="0">
                    <a:pos x="T0" y="T1"/>
                  </a:cxn>
                  <a:cxn ang="0">
                    <a:pos x="T2" y="T3"/>
                  </a:cxn>
                  <a:cxn ang="0">
                    <a:pos x="T4" y="T5"/>
                  </a:cxn>
                  <a:cxn ang="0">
                    <a:pos x="T6" y="T7"/>
                  </a:cxn>
                  <a:cxn ang="0">
                    <a:pos x="T8" y="T9"/>
                  </a:cxn>
                </a:cxnLst>
                <a:rect l="0" t="0" r="r" b="b"/>
                <a:pathLst>
                  <a:path w="11" h="6">
                    <a:moveTo>
                      <a:pt x="8" y="0"/>
                    </a:moveTo>
                    <a:cubicBezTo>
                      <a:pt x="6" y="1"/>
                      <a:pt x="3" y="2"/>
                      <a:pt x="0" y="3"/>
                    </a:cubicBezTo>
                    <a:cubicBezTo>
                      <a:pt x="1" y="4"/>
                      <a:pt x="2" y="5"/>
                      <a:pt x="3" y="6"/>
                    </a:cubicBezTo>
                    <a:cubicBezTo>
                      <a:pt x="5" y="5"/>
                      <a:pt x="8" y="4"/>
                      <a:pt x="11" y="3"/>
                    </a:cubicBezTo>
                    <a:cubicBezTo>
                      <a:pt x="10" y="2"/>
                      <a:pt x="9"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0" name="Freeform 180">
                <a:extLst>
                  <a:ext uri="{FF2B5EF4-FFF2-40B4-BE49-F238E27FC236}">
                    <a16:creationId xmlns:a16="http://schemas.microsoft.com/office/drawing/2014/main" id="{48184947-36DF-4E58-A2A1-E59873754A30}"/>
                  </a:ext>
                </a:extLst>
              </p:cNvPr>
              <p:cNvSpPr>
                <a:spLocks noEditPoints="1"/>
              </p:cNvSpPr>
              <p:nvPr/>
            </p:nvSpPr>
            <p:spPr bwMode="auto">
              <a:xfrm>
                <a:off x="1725" y="1912"/>
                <a:ext cx="795" cy="467"/>
              </a:xfrm>
              <a:custGeom>
                <a:avLst/>
                <a:gdLst>
                  <a:gd name="T0" fmla="*/ 329 w 415"/>
                  <a:gd name="T1" fmla="*/ 52 h 243"/>
                  <a:gd name="T2" fmla="*/ 0 w 415"/>
                  <a:gd name="T3" fmla="*/ 242 h 243"/>
                  <a:gd name="T4" fmla="*/ 17 w 415"/>
                  <a:gd name="T5" fmla="*/ 243 h 243"/>
                  <a:gd name="T6" fmla="*/ 339 w 415"/>
                  <a:gd name="T7" fmla="*/ 56 h 243"/>
                  <a:gd name="T8" fmla="*/ 329 w 415"/>
                  <a:gd name="T9" fmla="*/ 52 h 243"/>
                  <a:gd name="T10" fmla="*/ 358 w 415"/>
                  <a:gd name="T11" fmla="*/ 33 h 243"/>
                  <a:gd name="T12" fmla="*/ 334 w 415"/>
                  <a:gd name="T13" fmla="*/ 49 h 243"/>
                  <a:gd name="T14" fmla="*/ 343 w 415"/>
                  <a:gd name="T15" fmla="*/ 53 h 243"/>
                  <a:gd name="T16" fmla="*/ 368 w 415"/>
                  <a:gd name="T17" fmla="*/ 37 h 243"/>
                  <a:gd name="T18" fmla="*/ 358 w 415"/>
                  <a:gd name="T19" fmla="*/ 33 h 243"/>
                  <a:gd name="T20" fmla="*/ 387 w 415"/>
                  <a:gd name="T21" fmla="*/ 14 h 243"/>
                  <a:gd name="T22" fmla="*/ 379 w 415"/>
                  <a:gd name="T23" fmla="*/ 19 h 243"/>
                  <a:gd name="T24" fmla="*/ 363 w 415"/>
                  <a:gd name="T25" fmla="*/ 30 h 243"/>
                  <a:gd name="T26" fmla="*/ 372 w 415"/>
                  <a:gd name="T27" fmla="*/ 33 h 243"/>
                  <a:gd name="T28" fmla="*/ 384 w 415"/>
                  <a:gd name="T29" fmla="*/ 26 h 243"/>
                  <a:gd name="T30" fmla="*/ 396 w 415"/>
                  <a:gd name="T31" fmla="*/ 18 h 243"/>
                  <a:gd name="T32" fmla="*/ 387 w 415"/>
                  <a:gd name="T33" fmla="*/ 14 h 243"/>
                  <a:gd name="T34" fmla="*/ 408 w 415"/>
                  <a:gd name="T35" fmla="*/ 0 h 243"/>
                  <a:gd name="T36" fmla="*/ 392 w 415"/>
                  <a:gd name="T37" fmla="*/ 11 h 243"/>
                  <a:gd name="T38" fmla="*/ 401 w 415"/>
                  <a:gd name="T39" fmla="*/ 15 h 243"/>
                  <a:gd name="T40" fmla="*/ 415 w 415"/>
                  <a:gd name="T41" fmla="*/ 5 h 243"/>
                  <a:gd name="T42" fmla="*/ 408 w 415"/>
                  <a:gd name="T43"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5" h="243">
                    <a:moveTo>
                      <a:pt x="329" y="52"/>
                    </a:moveTo>
                    <a:cubicBezTo>
                      <a:pt x="215" y="128"/>
                      <a:pt x="104" y="198"/>
                      <a:pt x="0" y="242"/>
                    </a:cubicBezTo>
                    <a:cubicBezTo>
                      <a:pt x="6" y="243"/>
                      <a:pt x="11" y="243"/>
                      <a:pt x="17" y="243"/>
                    </a:cubicBezTo>
                    <a:cubicBezTo>
                      <a:pt x="119" y="198"/>
                      <a:pt x="227" y="129"/>
                      <a:pt x="339" y="56"/>
                    </a:cubicBezTo>
                    <a:cubicBezTo>
                      <a:pt x="335" y="55"/>
                      <a:pt x="332" y="53"/>
                      <a:pt x="329" y="52"/>
                    </a:cubicBezTo>
                    <a:moveTo>
                      <a:pt x="358" y="33"/>
                    </a:moveTo>
                    <a:cubicBezTo>
                      <a:pt x="350" y="38"/>
                      <a:pt x="342" y="44"/>
                      <a:pt x="334" y="49"/>
                    </a:cubicBezTo>
                    <a:cubicBezTo>
                      <a:pt x="337" y="50"/>
                      <a:pt x="340" y="51"/>
                      <a:pt x="343" y="53"/>
                    </a:cubicBezTo>
                    <a:cubicBezTo>
                      <a:pt x="351" y="47"/>
                      <a:pt x="359" y="42"/>
                      <a:pt x="368" y="37"/>
                    </a:cubicBezTo>
                    <a:cubicBezTo>
                      <a:pt x="364" y="36"/>
                      <a:pt x="361" y="34"/>
                      <a:pt x="358" y="33"/>
                    </a:cubicBezTo>
                    <a:moveTo>
                      <a:pt x="387" y="14"/>
                    </a:moveTo>
                    <a:cubicBezTo>
                      <a:pt x="384" y="16"/>
                      <a:pt x="382" y="18"/>
                      <a:pt x="379" y="19"/>
                    </a:cubicBezTo>
                    <a:cubicBezTo>
                      <a:pt x="374" y="23"/>
                      <a:pt x="369" y="26"/>
                      <a:pt x="363" y="30"/>
                    </a:cubicBezTo>
                    <a:cubicBezTo>
                      <a:pt x="366" y="31"/>
                      <a:pt x="369" y="32"/>
                      <a:pt x="372" y="33"/>
                    </a:cubicBezTo>
                    <a:cubicBezTo>
                      <a:pt x="376" y="31"/>
                      <a:pt x="380" y="28"/>
                      <a:pt x="384" y="26"/>
                    </a:cubicBezTo>
                    <a:cubicBezTo>
                      <a:pt x="388" y="23"/>
                      <a:pt x="392" y="21"/>
                      <a:pt x="396" y="18"/>
                    </a:cubicBezTo>
                    <a:cubicBezTo>
                      <a:pt x="393" y="17"/>
                      <a:pt x="390" y="15"/>
                      <a:pt x="387" y="14"/>
                    </a:cubicBezTo>
                    <a:moveTo>
                      <a:pt x="408" y="0"/>
                    </a:moveTo>
                    <a:cubicBezTo>
                      <a:pt x="403" y="4"/>
                      <a:pt x="397" y="7"/>
                      <a:pt x="392" y="11"/>
                    </a:cubicBezTo>
                    <a:cubicBezTo>
                      <a:pt x="395" y="12"/>
                      <a:pt x="398" y="13"/>
                      <a:pt x="401" y="15"/>
                    </a:cubicBezTo>
                    <a:cubicBezTo>
                      <a:pt x="406" y="11"/>
                      <a:pt x="410" y="8"/>
                      <a:pt x="415" y="5"/>
                    </a:cubicBezTo>
                    <a:cubicBezTo>
                      <a:pt x="413" y="4"/>
                      <a:pt x="410" y="2"/>
                      <a:pt x="40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1" name="Freeform 181">
                <a:extLst>
                  <a:ext uri="{FF2B5EF4-FFF2-40B4-BE49-F238E27FC236}">
                    <a16:creationId xmlns:a16="http://schemas.microsoft.com/office/drawing/2014/main" id="{9FA9B504-C428-4BC7-8D20-1FF0CBEBCD30}"/>
                  </a:ext>
                </a:extLst>
              </p:cNvPr>
              <p:cNvSpPr>
                <a:spLocks/>
              </p:cNvSpPr>
              <p:nvPr/>
            </p:nvSpPr>
            <p:spPr bwMode="auto">
              <a:xfrm>
                <a:off x="2355" y="2006"/>
                <a:ext cx="27" cy="14"/>
              </a:xfrm>
              <a:custGeom>
                <a:avLst/>
                <a:gdLst>
                  <a:gd name="T0" fmla="*/ 5 w 14"/>
                  <a:gd name="T1" fmla="*/ 0 h 7"/>
                  <a:gd name="T2" fmla="*/ 0 w 14"/>
                  <a:gd name="T3" fmla="*/ 3 h 7"/>
                  <a:gd name="T4" fmla="*/ 10 w 14"/>
                  <a:gd name="T5" fmla="*/ 7 h 7"/>
                  <a:gd name="T6" fmla="*/ 14 w 14"/>
                  <a:gd name="T7" fmla="*/ 4 h 7"/>
                  <a:gd name="T8" fmla="*/ 5 w 14"/>
                  <a:gd name="T9" fmla="*/ 0 h 7"/>
                </a:gdLst>
                <a:ahLst/>
                <a:cxnLst>
                  <a:cxn ang="0">
                    <a:pos x="T0" y="T1"/>
                  </a:cxn>
                  <a:cxn ang="0">
                    <a:pos x="T2" y="T3"/>
                  </a:cxn>
                  <a:cxn ang="0">
                    <a:pos x="T4" y="T5"/>
                  </a:cxn>
                  <a:cxn ang="0">
                    <a:pos x="T6" y="T7"/>
                  </a:cxn>
                  <a:cxn ang="0">
                    <a:pos x="T8" y="T9"/>
                  </a:cxn>
                </a:cxnLst>
                <a:rect l="0" t="0" r="r" b="b"/>
                <a:pathLst>
                  <a:path w="14" h="7">
                    <a:moveTo>
                      <a:pt x="5" y="0"/>
                    </a:moveTo>
                    <a:cubicBezTo>
                      <a:pt x="4" y="1"/>
                      <a:pt x="2" y="2"/>
                      <a:pt x="0" y="3"/>
                    </a:cubicBezTo>
                    <a:cubicBezTo>
                      <a:pt x="3" y="4"/>
                      <a:pt x="6" y="6"/>
                      <a:pt x="10" y="7"/>
                    </a:cubicBezTo>
                    <a:cubicBezTo>
                      <a:pt x="11" y="6"/>
                      <a:pt x="13" y="5"/>
                      <a:pt x="14" y="4"/>
                    </a:cubicBezTo>
                    <a:cubicBezTo>
                      <a:pt x="11" y="2"/>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2" name="Freeform 182">
                <a:extLst>
                  <a:ext uri="{FF2B5EF4-FFF2-40B4-BE49-F238E27FC236}">
                    <a16:creationId xmlns:a16="http://schemas.microsoft.com/office/drawing/2014/main" id="{22C9908A-99D5-4BDF-94FC-A6C0686A7900}"/>
                  </a:ext>
                </a:extLst>
              </p:cNvPr>
              <p:cNvSpPr>
                <a:spLocks/>
              </p:cNvSpPr>
              <p:nvPr/>
            </p:nvSpPr>
            <p:spPr bwMode="auto">
              <a:xfrm>
                <a:off x="2411" y="1970"/>
                <a:ext cx="26" cy="13"/>
              </a:xfrm>
              <a:custGeom>
                <a:avLst/>
                <a:gdLst>
                  <a:gd name="T0" fmla="*/ 5 w 14"/>
                  <a:gd name="T1" fmla="*/ 0 h 7"/>
                  <a:gd name="T2" fmla="*/ 0 w 14"/>
                  <a:gd name="T3" fmla="*/ 3 h 7"/>
                  <a:gd name="T4" fmla="*/ 10 w 14"/>
                  <a:gd name="T5" fmla="*/ 7 h 7"/>
                  <a:gd name="T6" fmla="*/ 14 w 14"/>
                  <a:gd name="T7" fmla="*/ 3 h 7"/>
                  <a:gd name="T8" fmla="*/ 5 w 14"/>
                  <a:gd name="T9" fmla="*/ 0 h 7"/>
                </a:gdLst>
                <a:ahLst/>
                <a:cxnLst>
                  <a:cxn ang="0">
                    <a:pos x="T0" y="T1"/>
                  </a:cxn>
                  <a:cxn ang="0">
                    <a:pos x="T2" y="T3"/>
                  </a:cxn>
                  <a:cxn ang="0">
                    <a:pos x="T4" y="T5"/>
                  </a:cxn>
                  <a:cxn ang="0">
                    <a:pos x="T6" y="T7"/>
                  </a:cxn>
                  <a:cxn ang="0">
                    <a:pos x="T8" y="T9"/>
                  </a:cxn>
                </a:cxnLst>
                <a:rect l="0" t="0" r="r" b="b"/>
                <a:pathLst>
                  <a:path w="14" h="7">
                    <a:moveTo>
                      <a:pt x="5" y="0"/>
                    </a:moveTo>
                    <a:cubicBezTo>
                      <a:pt x="4" y="1"/>
                      <a:pt x="2" y="2"/>
                      <a:pt x="0" y="3"/>
                    </a:cubicBezTo>
                    <a:cubicBezTo>
                      <a:pt x="3" y="4"/>
                      <a:pt x="6" y="6"/>
                      <a:pt x="10" y="7"/>
                    </a:cubicBezTo>
                    <a:cubicBezTo>
                      <a:pt x="11" y="6"/>
                      <a:pt x="13" y="4"/>
                      <a:pt x="14" y="3"/>
                    </a:cubicBezTo>
                    <a:cubicBezTo>
                      <a:pt x="11" y="2"/>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3" name="Freeform 183">
                <a:extLst>
                  <a:ext uri="{FF2B5EF4-FFF2-40B4-BE49-F238E27FC236}">
                    <a16:creationId xmlns:a16="http://schemas.microsoft.com/office/drawing/2014/main" id="{0A3B98A9-C755-49D6-8018-E2CB29E9C834}"/>
                  </a:ext>
                </a:extLst>
              </p:cNvPr>
              <p:cNvSpPr>
                <a:spLocks/>
              </p:cNvSpPr>
              <p:nvPr/>
            </p:nvSpPr>
            <p:spPr bwMode="auto">
              <a:xfrm>
                <a:off x="2466" y="1933"/>
                <a:ext cx="27" cy="14"/>
              </a:xfrm>
              <a:custGeom>
                <a:avLst/>
                <a:gdLst>
                  <a:gd name="T0" fmla="*/ 5 w 14"/>
                  <a:gd name="T1" fmla="*/ 0 h 7"/>
                  <a:gd name="T2" fmla="*/ 0 w 14"/>
                  <a:gd name="T3" fmla="*/ 3 h 7"/>
                  <a:gd name="T4" fmla="*/ 9 w 14"/>
                  <a:gd name="T5" fmla="*/ 7 h 7"/>
                  <a:gd name="T6" fmla="*/ 14 w 14"/>
                  <a:gd name="T7" fmla="*/ 4 h 7"/>
                  <a:gd name="T8" fmla="*/ 5 w 14"/>
                  <a:gd name="T9" fmla="*/ 0 h 7"/>
                </a:gdLst>
                <a:ahLst/>
                <a:cxnLst>
                  <a:cxn ang="0">
                    <a:pos x="T0" y="T1"/>
                  </a:cxn>
                  <a:cxn ang="0">
                    <a:pos x="T2" y="T3"/>
                  </a:cxn>
                  <a:cxn ang="0">
                    <a:pos x="T4" y="T5"/>
                  </a:cxn>
                  <a:cxn ang="0">
                    <a:pos x="T6" y="T7"/>
                  </a:cxn>
                  <a:cxn ang="0">
                    <a:pos x="T8" y="T9"/>
                  </a:cxn>
                </a:cxnLst>
                <a:rect l="0" t="0" r="r" b="b"/>
                <a:pathLst>
                  <a:path w="14" h="7">
                    <a:moveTo>
                      <a:pt x="5" y="0"/>
                    </a:moveTo>
                    <a:cubicBezTo>
                      <a:pt x="3" y="1"/>
                      <a:pt x="2" y="2"/>
                      <a:pt x="0" y="3"/>
                    </a:cubicBezTo>
                    <a:cubicBezTo>
                      <a:pt x="3" y="4"/>
                      <a:pt x="6" y="6"/>
                      <a:pt x="9" y="7"/>
                    </a:cubicBezTo>
                    <a:cubicBezTo>
                      <a:pt x="11" y="6"/>
                      <a:pt x="12" y="5"/>
                      <a:pt x="14" y="4"/>
                    </a:cubicBezTo>
                    <a:cubicBezTo>
                      <a:pt x="11" y="2"/>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4" name="Freeform 184">
                <a:extLst>
                  <a:ext uri="{FF2B5EF4-FFF2-40B4-BE49-F238E27FC236}">
                    <a16:creationId xmlns:a16="http://schemas.microsoft.com/office/drawing/2014/main" id="{91B522B7-77E2-4722-B4FC-134A313B8516}"/>
                  </a:ext>
                </a:extLst>
              </p:cNvPr>
              <p:cNvSpPr>
                <a:spLocks noEditPoints="1"/>
              </p:cNvSpPr>
              <p:nvPr/>
            </p:nvSpPr>
            <p:spPr bwMode="auto">
              <a:xfrm>
                <a:off x="4" y="2262"/>
                <a:ext cx="230" cy="104"/>
              </a:xfrm>
              <a:custGeom>
                <a:avLst/>
                <a:gdLst>
                  <a:gd name="T0" fmla="*/ 111 w 120"/>
                  <a:gd name="T1" fmla="*/ 44 h 54"/>
                  <a:gd name="T2" fmla="*/ 105 w 120"/>
                  <a:gd name="T3" fmla="*/ 51 h 54"/>
                  <a:gd name="T4" fmla="*/ 115 w 120"/>
                  <a:gd name="T5" fmla="*/ 54 h 54"/>
                  <a:gd name="T6" fmla="*/ 120 w 120"/>
                  <a:gd name="T7" fmla="*/ 47 h 54"/>
                  <a:gd name="T8" fmla="*/ 111 w 120"/>
                  <a:gd name="T9" fmla="*/ 44 h 54"/>
                  <a:gd name="T10" fmla="*/ 91 w 120"/>
                  <a:gd name="T11" fmla="*/ 37 h 54"/>
                  <a:gd name="T12" fmla="*/ 85 w 120"/>
                  <a:gd name="T13" fmla="*/ 43 h 54"/>
                  <a:gd name="T14" fmla="*/ 101 w 120"/>
                  <a:gd name="T15" fmla="*/ 49 h 54"/>
                  <a:gd name="T16" fmla="*/ 106 w 120"/>
                  <a:gd name="T17" fmla="*/ 42 h 54"/>
                  <a:gd name="T18" fmla="*/ 91 w 120"/>
                  <a:gd name="T19" fmla="*/ 37 h 54"/>
                  <a:gd name="T20" fmla="*/ 70 w 120"/>
                  <a:gd name="T21" fmla="*/ 29 h 54"/>
                  <a:gd name="T22" fmla="*/ 65 w 120"/>
                  <a:gd name="T23" fmla="*/ 35 h 54"/>
                  <a:gd name="T24" fmla="*/ 80 w 120"/>
                  <a:gd name="T25" fmla="*/ 42 h 54"/>
                  <a:gd name="T26" fmla="*/ 86 w 120"/>
                  <a:gd name="T27" fmla="*/ 35 h 54"/>
                  <a:gd name="T28" fmla="*/ 70 w 120"/>
                  <a:gd name="T29" fmla="*/ 29 h 54"/>
                  <a:gd name="T30" fmla="*/ 50 w 120"/>
                  <a:gd name="T31" fmla="*/ 21 h 54"/>
                  <a:gd name="T32" fmla="*/ 44 w 120"/>
                  <a:gd name="T33" fmla="*/ 27 h 54"/>
                  <a:gd name="T34" fmla="*/ 60 w 120"/>
                  <a:gd name="T35" fmla="*/ 34 h 54"/>
                  <a:gd name="T36" fmla="*/ 66 w 120"/>
                  <a:gd name="T37" fmla="*/ 27 h 54"/>
                  <a:gd name="T38" fmla="*/ 50 w 120"/>
                  <a:gd name="T39" fmla="*/ 21 h 54"/>
                  <a:gd name="T40" fmla="*/ 29 w 120"/>
                  <a:gd name="T41" fmla="*/ 12 h 54"/>
                  <a:gd name="T42" fmla="*/ 23 w 120"/>
                  <a:gd name="T43" fmla="*/ 18 h 54"/>
                  <a:gd name="T44" fmla="*/ 39 w 120"/>
                  <a:gd name="T45" fmla="*/ 25 h 54"/>
                  <a:gd name="T46" fmla="*/ 45 w 120"/>
                  <a:gd name="T47" fmla="*/ 19 h 54"/>
                  <a:gd name="T48" fmla="*/ 29 w 120"/>
                  <a:gd name="T49" fmla="*/ 12 h 54"/>
                  <a:gd name="T50" fmla="*/ 8 w 120"/>
                  <a:gd name="T51" fmla="*/ 2 h 54"/>
                  <a:gd name="T52" fmla="*/ 4 w 120"/>
                  <a:gd name="T53" fmla="*/ 7 h 54"/>
                  <a:gd name="T54" fmla="*/ 1 w 120"/>
                  <a:gd name="T55" fmla="*/ 5 h 54"/>
                  <a:gd name="T56" fmla="*/ 0 w 120"/>
                  <a:gd name="T57" fmla="*/ 7 h 54"/>
                  <a:gd name="T58" fmla="*/ 19 w 120"/>
                  <a:gd name="T59" fmla="*/ 16 h 54"/>
                  <a:gd name="T60" fmla="*/ 24 w 120"/>
                  <a:gd name="T61" fmla="*/ 10 h 54"/>
                  <a:gd name="T62" fmla="*/ 8 w 120"/>
                  <a:gd name="T63" fmla="*/ 2 h 54"/>
                  <a:gd name="T64" fmla="*/ 4 w 120"/>
                  <a:gd name="T65" fmla="*/ 0 h 54"/>
                  <a:gd name="T66" fmla="*/ 4 w 120"/>
                  <a:gd name="T67" fmla="*/ 0 h 54"/>
                  <a:gd name="T68" fmla="*/ 4 w 120"/>
                  <a:gd name="T69" fmla="*/ 0 h 54"/>
                  <a:gd name="T70" fmla="*/ 4 w 120"/>
                  <a:gd name="T7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 h="54">
                    <a:moveTo>
                      <a:pt x="111" y="44"/>
                    </a:moveTo>
                    <a:cubicBezTo>
                      <a:pt x="109" y="46"/>
                      <a:pt x="107" y="49"/>
                      <a:pt x="105" y="51"/>
                    </a:cubicBezTo>
                    <a:cubicBezTo>
                      <a:pt x="109" y="52"/>
                      <a:pt x="112" y="53"/>
                      <a:pt x="115" y="54"/>
                    </a:cubicBezTo>
                    <a:cubicBezTo>
                      <a:pt x="117" y="52"/>
                      <a:pt x="118" y="50"/>
                      <a:pt x="120" y="47"/>
                    </a:cubicBezTo>
                    <a:cubicBezTo>
                      <a:pt x="117" y="46"/>
                      <a:pt x="114" y="45"/>
                      <a:pt x="111" y="44"/>
                    </a:cubicBezTo>
                    <a:moveTo>
                      <a:pt x="91" y="37"/>
                    </a:moveTo>
                    <a:cubicBezTo>
                      <a:pt x="89" y="39"/>
                      <a:pt x="87" y="41"/>
                      <a:pt x="85" y="43"/>
                    </a:cubicBezTo>
                    <a:cubicBezTo>
                      <a:pt x="90" y="45"/>
                      <a:pt x="95" y="47"/>
                      <a:pt x="101" y="49"/>
                    </a:cubicBezTo>
                    <a:cubicBezTo>
                      <a:pt x="102" y="47"/>
                      <a:pt x="104" y="45"/>
                      <a:pt x="106" y="42"/>
                    </a:cubicBezTo>
                    <a:cubicBezTo>
                      <a:pt x="101" y="41"/>
                      <a:pt x="96" y="39"/>
                      <a:pt x="91" y="37"/>
                    </a:cubicBezTo>
                    <a:moveTo>
                      <a:pt x="70" y="29"/>
                    </a:moveTo>
                    <a:cubicBezTo>
                      <a:pt x="68" y="31"/>
                      <a:pt x="67" y="33"/>
                      <a:pt x="65" y="35"/>
                    </a:cubicBezTo>
                    <a:cubicBezTo>
                      <a:pt x="70" y="37"/>
                      <a:pt x="75" y="39"/>
                      <a:pt x="80" y="42"/>
                    </a:cubicBezTo>
                    <a:cubicBezTo>
                      <a:pt x="82" y="39"/>
                      <a:pt x="84" y="37"/>
                      <a:pt x="86" y="35"/>
                    </a:cubicBezTo>
                    <a:cubicBezTo>
                      <a:pt x="80" y="33"/>
                      <a:pt x="75" y="31"/>
                      <a:pt x="70" y="29"/>
                    </a:cubicBezTo>
                    <a:moveTo>
                      <a:pt x="50" y="21"/>
                    </a:moveTo>
                    <a:cubicBezTo>
                      <a:pt x="48" y="23"/>
                      <a:pt x="46" y="25"/>
                      <a:pt x="44" y="27"/>
                    </a:cubicBezTo>
                    <a:cubicBezTo>
                      <a:pt x="49" y="29"/>
                      <a:pt x="54" y="31"/>
                      <a:pt x="60" y="34"/>
                    </a:cubicBezTo>
                    <a:cubicBezTo>
                      <a:pt x="62" y="31"/>
                      <a:pt x="64" y="29"/>
                      <a:pt x="66" y="27"/>
                    </a:cubicBezTo>
                    <a:cubicBezTo>
                      <a:pt x="60" y="25"/>
                      <a:pt x="55" y="23"/>
                      <a:pt x="50" y="21"/>
                    </a:cubicBezTo>
                    <a:moveTo>
                      <a:pt x="29" y="12"/>
                    </a:moveTo>
                    <a:cubicBezTo>
                      <a:pt x="27" y="14"/>
                      <a:pt x="25" y="16"/>
                      <a:pt x="23" y="18"/>
                    </a:cubicBezTo>
                    <a:cubicBezTo>
                      <a:pt x="28" y="20"/>
                      <a:pt x="33" y="22"/>
                      <a:pt x="39" y="25"/>
                    </a:cubicBezTo>
                    <a:cubicBezTo>
                      <a:pt x="41" y="23"/>
                      <a:pt x="43" y="21"/>
                      <a:pt x="45" y="19"/>
                    </a:cubicBezTo>
                    <a:cubicBezTo>
                      <a:pt x="39" y="16"/>
                      <a:pt x="34" y="14"/>
                      <a:pt x="29" y="12"/>
                    </a:cubicBezTo>
                    <a:moveTo>
                      <a:pt x="8" y="2"/>
                    </a:moveTo>
                    <a:cubicBezTo>
                      <a:pt x="5" y="5"/>
                      <a:pt x="4" y="7"/>
                      <a:pt x="4" y="7"/>
                    </a:cubicBezTo>
                    <a:cubicBezTo>
                      <a:pt x="1" y="5"/>
                      <a:pt x="1" y="5"/>
                      <a:pt x="1" y="5"/>
                    </a:cubicBezTo>
                    <a:cubicBezTo>
                      <a:pt x="0" y="7"/>
                      <a:pt x="0" y="7"/>
                      <a:pt x="0" y="7"/>
                    </a:cubicBezTo>
                    <a:cubicBezTo>
                      <a:pt x="0" y="7"/>
                      <a:pt x="7" y="10"/>
                      <a:pt x="19" y="16"/>
                    </a:cubicBezTo>
                    <a:cubicBezTo>
                      <a:pt x="20" y="14"/>
                      <a:pt x="22" y="12"/>
                      <a:pt x="24" y="10"/>
                    </a:cubicBezTo>
                    <a:cubicBezTo>
                      <a:pt x="17" y="6"/>
                      <a:pt x="11" y="4"/>
                      <a:pt x="8" y="2"/>
                    </a:cubicBezTo>
                    <a:moveTo>
                      <a:pt x="4" y="0"/>
                    </a:moveTo>
                    <a:cubicBezTo>
                      <a:pt x="4" y="0"/>
                      <a:pt x="4" y="0"/>
                      <a:pt x="4" y="0"/>
                    </a:cubicBezTo>
                    <a:cubicBezTo>
                      <a:pt x="4" y="0"/>
                      <a:pt x="4" y="0"/>
                      <a:pt x="4" y="0"/>
                    </a:cubicBezTo>
                    <a:cubicBezTo>
                      <a:pt x="4"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5" name="Freeform 185">
                <a:extLst>
                  <a:ext uri="{FF2B5EF4-FFF2-40B4-BE49-F238E27FC236}">
                    <a16:creationId xmlns:a16="http://schemas.microsoft.com/office/drawing/2014/main" id="{64DA89CA-5603-415A-9201-6BA0EE001AA8}"/>
                  </a:ext>
                </a:extLst>
              </p:cNvPr>
              <p:cNvSpPr>
                <a:spLocks/>
              </p:cNvSpPr>
              <p:nvPr/>
            </p:nvSpPr>
            <p:spPr bwMode="auto">
              <a:xfrm>
                <a:off x="6" y="2262"/>
                <a:ext cx="13" cy="13"/>
              </a:xfrm>
              <a:custGeom>
                <a:avLst/>
                <a:gdLst>
                  <a:gd name="T0" fmla="*/ 3 w 7"/>
                  <a:gd name="T1" fmla="*/ 0 h 7"/>
                  <a:gd name="T2" fmla="*/ 3 w 7"/>
                  <a:gd name="T3" fmla="*/ 0 h 7"/>
                  <a:gd name="T4" fmla="*/ 0 w 7"/>
                  <a:gd name="T5" fmla="*/ 5 h 7"/>
                  <a:gd name="T6" fmla="*/ 3 w 7"/>
                  <a:gd name="T7" fmla="*/ 7 h 7"/>
                  <a:gd name="T8" fmla="*/ 7 w 7"/>
                  <a:gd name="T9" fmla="*/ 2 h 7"/>
                  <a:gd name="T10" fmla="*/ 3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3" y="0"/>
                    </a:moveTo>
                    <a:cubicBezTo>
                      <a:pt x="3" y="0"/>
                      <a:pt x="3" y="0"/>
                      <a:pt x="3" y="0"/>
                    </a:cubicBezTo>
                    <a:cubicBezTo>
                      <a:pt x="0" y="5"/>
                      <a:pt x="0" y="5"/>
                      <a:pt x="0" y="5"/>
                    </a:cubicBezTo>
                    <a:cubicBezTo>
                      <a:pt x="3" y="7"/>
                      <a:pt x="3" y="7"/>
                      <a:pt x="3" y="7"/>
                    </a:cubicBezTo>
                    <a:cubicBezTo>
                      <a:pt x="3" y="7"/>
                      <a:pt x="4" y="5"/>
                      <a:pt x="7" y="2"/>
                    </a:cubicBezTo>
                    <a:cubicBezTo>
                      <a:pt x="4" y="1"/>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6" name="Freeform 186">
                <a:extLst>
                  <a:ext uri="{FF2B5EF4-FFF2-40B4-BE49-F238E27FC236}">
                    <a16:creationId xmlns:a16="http://schemas.microsoft.com/office/drawing/2014/main" id="{5C533FC0-2DBB-4159-873D-CBA4ADE86C0A}"/>
                  </a:ext>
                </a:extLst>
              </p:cNvPr>
              <p:cNvSpPr>
                <a:spLocks/>
              </p:cNvSpPr>
              <p:nvPr/>
            </p:nvSpPr>
            <p:spPr bwMode="auto">
              <a:xfrm>
                <a:off x="40" y="2281"/>
                <a:ext cx="19" cy="15"/>
              </a:xfrm>
              <a:custGeom>
                <a:avLst/>
                <a:gdLst>
                  <a:gd name="T0" fmla="*/ 5 w 10"/>
                  <a:gd name="T1" fmla="*/ 0 h 8"/>
                  <a:gd name="T2" fmla="*/ 0 w 10"/>
                  <a:gd name="T3" fmla="*/ 6 h 8"/>
                  <a:gd name="T4" fmla="*/ 4 w 10"/>
                  <a:gd name="T5" fmla="*/ 8 h 8"/>
                  <a:gd name="T6" fmla="*/ 10 w 10"/>
                  <a:gd name="T7" fmla="*/ 2 h 8"/>
                  <a:gd name="T8" fmla="*/ 5 w 10"/>
                  <a:gd name="T9" fmla="*/ 0 h 8"/>
                </a:gdLst>
                <a:ahLst/>
                <a:cxnLst>
                  <a:cxn ang="0">
                    <a:pos x="T0" y="T1"/>
                  </a:cxn>
                  <a:cxn ang="0">
                    <a:pos x="T2" y="T3"/>
                  </a:cxn>
                  <a:cxn ang="0">
                    <a:pos x="T4" y="T5"/>
                  </a:cxn>
                  <a:cxn ang="0">
                    <a:pos x="T6" y="T7"/>
                  </a:cxn>
                  <a:cxn ang="0">
                    <a:pos x="T8" y="T9"/>
                  </a:cxn>
                </a:cxnLst>
                <a:rect l="0" t="0" r="r" b="b"/>
                <a:pathLst>
                  <a:path w="10" h="8">
                    <a:moveTo>
                      <a:pt x="5" y="0"/>
                    </a:moveTo>
                    <a:cubicBezTo>
                      <a:pt x="3" y="2"/>
                      <a:pt x="1" y="4"/>
                      <a:pt x="0" y="6"/>
                    </a:cubicBezTo>
                    <a:cubicBezTo>
                      <a:pt x="1" y="7"/>
                      <a:pt x="3" y="7"/>
                      <a:pt x="4" y="8"/>
                    </a:cubicBezTo>
                    <a:cubicBezTo>
                      <a:pt x="6" y="6"/>
                      <a:pt x="8" y="4"/>
                      <a:pt x="10" y="2"/>
                    </a:cubicBezTo>
                    <a:cubicBezTo>
                      <a:pt x="8" y="1"/>
                      <a:pt x="7"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7" name="Freeform 187">
                <a:extLst>
                  <a:ext uri="{FF2B5EF4-FFF2-40B4-BE49-F238E27FC236}">
                    <a16:creationId xmlns:a16="http://schemas.microsoft.com/office/drawing/2014/main" id="{5E24D9A8-3B8A-457D-8F31-662F1C1A72A0}"/>
                  </a:ext>
                </a:extLst>
              </p:cNvPr>
              <p:cNvSpPr>
                <a:spLocks/>
              </p:cNvSpPr>
              <p:nvPr/>
            </p:nvSpPr>
            <p:spPr bwMode="auto">
              <a:xfrm>
                <a:off x="79" y="2298"/>
                <a:ext cx="21" cy="16"/>
              </a:xfrm>
              <a:custGeom>
                <a:avLst/>
                <a:gdLst>
                  <a:gd name="T0" fmla="*/ 6 w 11"/>
                  <a:gd name="T1" fmla="*/ 0 h 8"/>
                  <a:gd name="T2" fmla="*/ 0 w 11"/>
                  <a:gd name="T3" fmla="*/ 6 h 8"/>
                  <a:gd name="T4" fmla="*/ 5 w 11"/>
                  <a:gd name="T5" fmla="*/ 8 h 8"/>
                  <a:gd name="T6" fmla="*/ 11 w 11"/>
                  <a:gd name="T7" fmla="*/ 2 h 8"/>
                  <a:gd name="T8" fmla="*/ 6 w 11"/>
                  <a:gd name="T9" fmla="*/ 0 h 8"/>
                </a:gdLst>
                <a:ahLst/>
                <a:cxnLst>
                  <a:cxn ang="0">
                    <a:pos x="T0" y="T1"/>
                  </a:cxn>
                  <a:cxn ang="0">
                    <a:pos x="T2" y="T3"/>
                  </a:cxn>
                  <a:cxn ang="0">
                    <a:pos x="T4" y="T5"/>
                  </a:cxn>
                  <a:cxn ang="0">
                    <a:pos x="T6" y="T7"/>
                  </a:cxn>
                  <a:cxn ang="0">
                    <a:pos x="T8" y="T9"/>
                  </a:cxn>
                </a:cxnLst>
                <a:rect l="0" t="0" r="r" b="b"/>
                <a:pathLst>
                  <a:path w="11" h="8">
                    <a:moveTo>
                      <a:pt x="6" y="0"/>
                    </a:moveTo>
                    <a:cubicBezTo>
                      <a:pt x="4" y="2"/>
                      <a:pt x="2" y="4"/>
                      <a:pt x="0" y="6"/>
                    </a:cubicBezTo>
                    <a:cubicBezTo>
                      <a:pt x="2" y="7"/>
                      <a:pt x="4" y="7"/>
                      <a:pt x="5" y="8"/>
                    </a:cubicBezTo>
                    <a:cubicBezTo>
                      <a:pt x="7" y="6"/>
                      <a:pt x="9" y="4"/>
                      <a:pt x="11" y="2"/>
                    </a:cubicBezTo>
                    <a:cubicBezTo>
                      <a:pt x="9" y="1"/>
                      <a:pt x="7"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8" name="Freeform 188">
                <a:extLst>
                  <a:ext uri="{FF2B5EF4-FFF2-40B4-BE49-F238E27FC236}">
                    <a16:creationId xmlns:a16="http://schemas.microsoft.com/office/drawing/2014/main" id="{755D632A-73CF-42FD-A0BD-C79A5C6AC45C}"/>
                  </a:ext>
                </a:extLst>
              </p:cNvPr>
              <p:cNvSpPr>
                <a:spLocks/>
              </p:cNvSpPr>
              <p:nvPr/>
            </p:nvSpPr>
            <p:spPr bwMode="auto">
              <a:xfrm>
                <a:off x="119" y="2314"/>
                <a:ext cx="19" cy="15"/>
              </a:xfrm>
              <a:custGeom>
                <a:avLst/>
                <a:gdLst>
                  <a:gd name="T0" fmla="*/ 6 w 10"/>
                  <a:gd name="T1" fmla="*/ 0 h 8"/>
                  <a:gd name="T2" fmla="*/ 0 w 10"/>
                  <a:gd name="T3" fmla="*/ 7 h 8"/>
                  <a:gd name="T4" fmla="*/ 5 w 10"/>
                  <a:gd name="T5" fmla="*/ 8 h 8"/>
                  <a:gd name="T6" fmla="*/ 10 w 10"/>
                  <a:gd name="T7" fmla="*/ 2 h 8"/>
                  <a:gd name="T8" fmla="*/ 6 w 10"/>
                  <a:gd name="T9" fmla="*/ 0 h 8"/>
                </a:gdLst>
                <a:ahLst/>
                <a:cxnLst>
                  <a:cxn ang="0">
                    <a:pos x="T0" y="T1"/>
                  </a:cxn>
                  <a:cxn ang="0">
                    <a:pos x="T2" y="T3"/>
                  </a:cxn>
                  <a:cxn ang="0">
                    <a:pos x="T4" y="T5"/>
                  </a:cxn>
                  <a:cxn ang="0">
                    <a:pos x="T6" y="T7"/>
                  </a:cxn>
                  <a:cxn ang="0">
                    <a:pos x="T8" y="T9"/>
                  </a:cxn>
                </a:cxnLst>
                <a:rect l="0" t="0" r="r" b="b"/>
                <a:pathLst>
                  <a:path w="10" h="8">
                    <a:moveTo>
                      <a:pt x="6" y="0"/>
                    </a:moveTo>
                    <a:cubicBezTo>
                      <a:pt x="4" y="2"/>
                      <a:pt x="2" y="4"/>
                      <a:pt x="0" y="7"/>
                    </a:cubicBezTo>
                    <a:cubicBezTo>
                      <a:pt x="2" y="7"/>
                      <a:pt x="3" y="8"/>
                      <a:pt x="5" y="8"/>
                    </a:cubicBezTo>
                    <a:cubicBezTo>
                      <a:pt x="7" y="6"/>
                      <a:pt x="8" y="4"/>
                      <a:pt x="10" y="2"/>
                    </a:cubicBezTo>
                    <a:cubicBezTo>
                      <a:pt x="9" y="1"/>
                      <a:pt x="7"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19" name="Freeform 189">
                <a:extLst>
                  <a:ext uri="{FF2B5EF4-FFF2-40B4-BE49-F238E27FC236}">
                    <a16:creationId xmlns:a16="http://schemas.microsoft.com/office/drawing/2014/main" id="{692AF99E-2E89-47CB-A8A7-053F9C595EB0}"/>
                  </a:ext>
                </a:extLst>
              </p:cNvPr>
              <p:cNvSpPr>
                <a:spLocks/>
              </p:cNvSpPr>
              <p:nvPr/>
            </p:nvSpPr>
            <p:spPr bwMode="auto">
              <a:xfrm>
                <a:off x="157" y="2329"/>
                <a:ext cx="21" cy="15"/>
              </a:xfrm>
              <a:custGeom>
                <a:avLst/>
                <a:gdLst>
                  <a:gd name="T0" fmla="*/ 6 w 11"/>
                  <a:gd name="T1" fmla="*/ 0 h 8"/>
                  <a:gd name="T2" fmla="*/ 0 w 11"/>
                  <a:gd name="T3" fmla="*/ 7 h 8"/>
                  <a:gd name="T4" fmla="*/ 5 w 11"/>
                  <a:gd name="T5" fmla="*/ 8 h 8"/>
                  <a:gd name="T6" fmla="*/ 11 w 11"/>
                  <a:gd name="T7" fmla="*/ 2 h 8"/>
                  <a:gd name="T8" fmla="*/ 6 w 11"/>
                  <a:gd name="T9" fmla="*/ 0 h 8"/>
                </a:gdLst>
                <a:ahLst/>
                <a:cxnLst>
                  <a:cxn ang="0">
                    <a:pos x="T0" y="T1"/>
                  </a:cxn>
                  <a:cxn ang="0">
                    <a:pos x="T2" y="T3"/>
                  </a:cxn>
                  <a:cxn ang="0">
                    <a:pos x="T4" y="T5"/>
                  </a:cxn>
                  <a:cxn ang="0">
                    <a:pos x="T6" y="T7"/>
                  </a:cxn>
                  <a:cxn ang="0">
                    <a:pos x="T8" y="T9"/>
                  </a:cxn>
                </a:cxnLst>
                <a:rect l="0" t="0" r="r" b="b"/>
                <a:pathLst>
                  <a:path w="11" h="8">
                    <a:moveTo>
                      <a:pt x="6" y="0"/>
                    </a:moveTo>
                    <a:cubicBezTo>
                      <a:pt x="4" y="2"/>
                      <a:pt x="2" y="4"/>
                      <a:pt x="0" y="7"/>
                    </a:cubicBezTo>
                    <a:cubicBezTo>
                      <a:pt x="2" y="7"/>
                      <a:pt x="4" y="8"/>
                      <a:pt x="5" y="8"/>
                    </a:cubicBezTo>
                    <a:cubicBezTo>
                      <a:pt x="7" y="6"/>
                      <a:pt x="9" y="4"/>
                      <a:pt x="11" y="2"/>
                    </a:cubicBezTo>
                    <a:cubicBezTo>
                      <a:pt x="9" y="1"/>
                      <a:pt x="7"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0" name="Freeform 190">
                <a:extLst>
                  <a:ext uri="{FF2B5EF4-FFF2-40B4-BE49-F238E27FC236}">
                    <a16:creationId xmlns:a16="http://schemas.microsoft.com/office/drawing/2014/main" id="{78E6CF80-9753-4F74-93C7-8563601C744F}"/>
                  </a:ext>
                </a:extLst>
              </p:cNvPr>
              <p:cNvSpPr>
                <a:spLocks/>
              </p:cNvSpPr>
              <p:nvPr/>
            </p:nvSpPr>
            <p:spPr bwMode="auto">
              <a:xfrm>
                <a:off x="197" y="2342"/>
                <a:ext cx="20" cy="18"/>
              </a:xfrm>
              <a:custGeom>
                <a:avLst/>
                <a:gdLst>
                  <a:gd name="T0" fmla="*/ 5 w 10"/>
                  <a:gd name="T1" fmla="*/ 0 h 9"/>
                  <a:gd name="T2" fmla="*/ 0 w 10"/>
                  <a:gd name="T3" fmla="*/ 7 h 9"/>
                  <a:gd name="T4" fmla="*/ 4 w 10"/>
                  <a:gd name="T5" fmla="*/ 9 h 9"/>
                  <a:gd name="T6" fmla="*/ 10 w 10"/>
                  <a:gd name="T7" fmla="*/ 2 h 9"/>
                  <a:gd name="T8" fmla="*/ 5 w 10"/>
                  <a:gd name="T9" fmla="*/ 0 h 9"/>
                </a:gdLst>
                <a:ahLst/>
                <a:cxnLst>
                  <a:cxn ang="0">
                    <a:pos x="T0" y="T1"/>
                  </a:cxn>
                  <a:cxn ang="0">
                    <a:pos x="T2" y="T3"/>
                  </a:cxn>
                  <a:cxn ang="0">
                    <a:pos x="T4" y="T5"/>
                  </a:cxn>
                  <a:cxn ang="0">
                    <a:pos x="T6" y="T7"/>
                  </a:cxn>
                  <a:cxn ang="0">
                    <a:pos x="T8" y="T9"/>
                  </a:cxn>
                </a:cxnLst>
                <a:rect l="0" t="0" r="r" b="b"/>
                <a:pathLst>
                  <a:path w="10" h="9">
                    <a:moveTo>
                      <a:pt x="5" y="0"/>
                    </a:moveTo>
                    <a:cubicBezTo>
                      <a:pt x="3" y="3"/>
                      <a:pt x="1" y="5"/>
                      <a:pt x="0" y="7"/>
                    </a:cubicBezTo>
                    <a:cubicBezTo>
                      <a:pt x="1" y="8"/>
                      <a:pt x="3" y="8"/>
                      <a:pt x="4" y="9"/>
                    </a:cubicBezTo>
                    <a:cubicBezTo>
                      <a:pt x="6" y="7"/>
                      <a:pt x="8" y="4"/>
                      <a:pt x="10" y="2"/>
                    </a:cubicBezTo>
                    <a:cubicBezTo>
                      <a:pt x="8" y="2"/>
                      <a:pt x="7"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1" name="Freeform 191">
                <a:extLst>
                  <a:ext uri="{FF2B5EF4-FFF2-40B4-BE49-F238E27FC236}">
                    <a16:creationId xmlns:a16="http://schemas.microsoft.com/office/drawing/2014/main" id="{F272557B-173D-4818-871B-6492B196BF92}"/>
                  </a:ext>
                </a:extLst>
              </p:cNvPr>
              <p:cNvSpPr>
                <a:spLocks/>
              </p:cNvSpPr>
              <p:nvPr/>
            </p:nvSpPr>
            <p:spPr bwMode="auto">
              <a:xfrm>
                <a:off x="232" y="2356"/>
                <a:ext cx="1494" cy="154"/>
              </a:xfrm>
              <a:custGeom>
                <a:avLst/>
                <a:gdLst>
                  <a:gd name="T0" fmla="*/ 5 w 780"/>
                  <a:gd name="T1" fmla="*/ 0 h 80"/>
                  <a:gd name="T2" fmla="*/ 0 w 780"/>
                  <a:gd name="T3" fmla="*/ 7 h 80"/>
                  <a:gd name="T4" fmla="*/ 103 w 780"/>
                  <a:gd name="T5" fmla="*/ 37 h 80"/>
                  <a:gd name="T6" fmla="*/ 436 w 780"/>
                  <a:gd name="T7" fmla="*/ 80 h 80"/>
                  <a:gd name="T8" fmla="*/ 639 w 780"/>
                  <a:gd name="T9" fmla="*/ 63 h 80"/>
                  <a:gd name="T10" fmla="*/ 780 w 780"/>
                  <a:gd name="T11" fmla="*/ 19 h 80"/>
                  <a:gd name="T12" fmla="*/ 763 w 780"/>
                  <a:gd name="T13" fmla="*/ 18 h 80"/>
                  <a:gd name="T14" fmla="*/ 638 w 780"/>
                  <a:gd name="T15" fmla="*/ 55 h 80"/>
                  <a:gd name="T16" fmla="*/ 436 w 780"/>
                  <a:gd name="T17" fmla="*/ 72 h 80"/>
                  <a:gd name="T18" fmla="*/ 105 w 780"/>
                  <a:gd name="T19" fmla="*/ 30 h 80"/>
                  <a:gd name="T20" fmla="*/ 5 w 780"/>
                  <a:gd name="T2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0" h="80">
                    <a:moveTo>
                      <a:pt x="5" y="0"/>
                    </a:moveTo>
                    <a:cubicBezTo>
                      <a:pt x="3" y="2"/>
                      <a:pt x="2" y="4"/>
                      <a:pt x="0" y="7"/>
                    </a:cubicBezTo>
                    <a:cubicBezTo>
                      <a:pt x="30" y="17"/>
                      <a:pt x="64" y="27"/>
                      <a:pt x="103" y="37"/>
                    </a:cubicBezTo>
                    <a:cubicBezTo>
                      <a:pt x="187" y="59"/>
                      <a:pt x="303" y="80"/>
                      <a:pt x="436" y="80"/>
                    </a:cubicBezTo>
                    <a:cubicBezTo>
                      <a:pt x="500" y="80"/>
                      <a:pt x="568" y="75"/>
                      <a:pt x="639" y="63"/>
                    </a:cubicBezTo>
                    <a:cubicBezTo>
                      <a:pt x="685" y="55"/>
                      <a:pt x="732" y="40"/>
                      <a:pt x="780" y="19"/>
                    </a:cubicBezTo>
                    <a:cubicBezTo>
                      <a:pt x="774" y="19"/>
                      <a:pt x="768" y="19"/>
                      <a:pt x="763" y="18"/>
                    </a:cubicBezTo>
                    <a:cubicBezTo>
                      <a:pt x="720" y="35"/>
                      <a:pt x="678" y="48"/>
                      <a:pt x="638" y="55"/>
                    </a:cubicBezTo>
                    <a:cubicBezTo>
                      <a:pt x="568" y="67"/>
                      <a:pt x="500" y="72"/>
                      <a:pt x="436" y="72"/>
                    </a:cubicBezTo>
                    <a:cubicBezTo>
                      <a:pt x="304" y="72"/>
                      <a:pt x="189" y="51"/>
                      <a:pt x="105" y="30"/>
                    </a:cubicBezTo>
                    <a:cubicBezTo>
                      <a:pt x="68" y="20"/>
                      <a:pt x="34" y="1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2" name="Freeform 192">
                <a:extLst>
                  <a:ext uri="{FF2B5EF4-FFF2-40B4-BE49-F238E27FC236}">
                    <a16:creationId xmlns:a16="http://schemas.microsoft.com/office/drawing/2014/main" id="{CD5EFF79-C2F5-4A89-B04D-6CFCCD2E4A1B}"/>
                  </a:ext>
                </a:extLst>
              </p:cNvPr>
              <p:cNvSpPr>
                <a:spLocks/>
              </p:cNvSpPr>
              <p:nvPr/>
            </p:nvSpPr>
            <p:spPr bwMode="auto">
              <a:xfrm>
                <a:off x="1694" y="2377"/>
                <a:ext cx="63" cy="15"/>
              </a:xfrm>
              <a:custGeom>
                <a:avLst/>
                <a:gdLst>
                  <a:gd name="T0" fmla="*/ 16 w 33"/>
                  <a:gd name="T1" fmla="*/ 0 h 8"/>
                  <a:gd name="T2" fmla="*/ 0 w 33"/>
                  <a:gd name="T3" fmla="*/ 7 h 8"/>
                  <a:gd name="T4" fmla="*/ 17 w 33"/>
                  <a:gd name="T5" fmla="*/ 8 h 8"/>
                  <a:gd name="T6" fmla="*/ 33 w 33"/>
                  <a:gd name="T7" fmla="*/ 1 h 8"/>
                  <a:gd name="T8" fmla="*/ 16 w 33"/>
                  <a:gd name="T9" fmla="*/ 0 h 8"/>
                </a:gdLst>
                <a:ahLst/>
                <a:cxnLst>
                  <a:cxn ang="0">
                    <a:pos x="T0" y="T1"/>
                  </a:cxn>
                  <a:cxn ang="0">
                    <a:pos x="T2" y="T3"/>
                  </a:cxn>
                  <a:cxn ang="0">
                    <a:pos x="T4" y="T5"/>
                  </a:cxn>
                  <a:cxn ang="0">
                    <a:pos x="T6" y="T7"/>
                  </a:cxn>
                  <a:cxn ang="0">
                    <a:pos x="T8" y="T9"/>
                  </a:cxn>
                </a:cxnLst>
                <a:rect l="0" t="0" r="r" b="b"/>
                <a:pathLst>
                  <a:path w="33" h="8">
                    <a:moveTo>
                      <a:pt x="16" y="0"/>
                    </a:moveTo>
                    <a:cubicBezTo>
                      <a:pt x="10" y="3"/>
                      <a:pt x="5" y="5"/>
                      <a:pt x="0" y="7"/>
                    </a:cubicBezTo>
                    <a:cubicBezTo>
                      <a:pt x="5" y="8"/>
                      <a:pt x="11" y="8"/>
                      <a:pt x="17" y="8"/>
                    </a:cubicBezTo>
                    <a:cubicBezTo>
                      <a:pt x="22" y="6"/>
                      <a:pt x="28" y="4"/>
                      <a:pt x="33" y="1"/>
                    </a:cubicBezTo>
                    <a:cubicBezTo>
                      <a:pt x="27" y="1"/>
                      <a:pt x="22" y="1"/>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3" name="Freeform 193">
                <a:extLst>
                  <a:ext uri="{FF2B5EF4-FFF2-40B4-BE49-F238E27FC236}">
                    <a16:creationId xmlns:a16="http://schemas.microsoft.com/office/drawing/2014/main" id="{8F564702-A9EA-4B78-BCB8-B3A1D1DA9114}"/>
                  </a:ext>
                </a:extLst>
              </p:cNvPr>
              <p:cNvSpPr>
                <a:spLocks/>
              </p:cNvSpPr>
              <p:nvPr/>
            </p:nvSpPr>
            <p:spPr bwMode="auto">
              <a:xfrm>
                <a:off x="224" y="2352"/>
                <a:ext cx="17" cy="17"/>
              </a:xfrm>
              <a:custGeom>
                <a:avLst/>
                <a:gdLst>
                  <a:gd name="T0" fmla="*/ 5 w 9"/>
                  <a:gd name="T1" fmla="*/ 0 h 9"/>
                  <a:gd name="T2" fmla="*/ 0 w 9"/>
                  <a:gd name="T3" fmla="*/ 7 h 9"/>
                  <a:gd name="T4" fmla="*/ 4 w 9"/>
                  <a:gd name="T5" fmla="*/ 9 h 9"/>
                  <a:gd name="T6" fmla="*/ 9 w 9"/>
                  <a:gd name="T7" fmla="*/ 2 h 9"/>
                  <a:gd name="T8" fmla="*/ 5 w 9"/>
                  <a:gd name="T9" fmla="*/ 0 h 9"/>
                </a:gdLst>
                <a:ahLst/>
                <a:cxnLst>
                  <a:cxn ang="0">
                    <a:pos x="T0" y="T1"/>
                  </a:cxn>
                  <a:cxn ang="0">
                    <a:pos x="T2" y="T3"/>
                  </a:cxn>
                  <a:cxn ang="0">
                    <a:pos x="T4" y="T5"/>
                  </a:cxn>
                  <a:cxn ang="0">
                    <a:pos x="T6" y="T7"/>
                  </a:cxn>
                  <a:cxn ang="0">
                    <a:pos x="T8" y="T9"/>
                  </a:cxn>
                </a:cxnLst>
                <a:rect l="0" t="0" r="r" b="b"/>
                <a:pathLst>
                  <a:path w="9" h="9">
                    <a:moveTo>
                      <a:pt x="5" y="0"/>
                    </a:moveTo>
                    <a:cubicBezTo>
                      <a:pt x="3" y="3"/>
                      <a:pt x="2" y="5"/>
                      <a:pt x="0" y="7"/>
                    </a:cubicBezTo>
                    <a:cubicBezTo>
                      <a:pt x="2" y="8"/>
                      <a:pt x="3" y="8"/>
                      <a:pt x="4" y="9"/>
                    </a:cubicBezTo>
                    <a:cubicBezTo>
                      <a:pt x="6" y="6"/>
                      <a:pt x="7" y="4"/>
                      <a:pt x="9" y="2"/>
                    </a:cubicBezTo>
                    <a:cubicBezTo>
                      <a:pt x="8" y="1"/>
                      <a:pt x="6"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4" name="Freeform 194">
                <a:extLst>
                  <a:ext uri="{FF2B5EF4-FFF2-40B4-BE49-F238E27FC236}">
                    <a16:creationId xmlns:a16="http://schemas.microsoft.com/office/drawing/2014/main" id="{5163239E-FEFE-4D8C-B5C9-3D4415F699CE}"/>
                  </a:ext>
                </a:extLst>
              </p:cNvPr>
              <p:cNvSpPr>
                <a:spLocks noEditPoints="1"/>
              </p:cNvSpPr>
              <p:nvPr/>
            </p:nvSpPr>
            <p:spPr bwMode="auto">
              <a:xfrm>
                <a:off x="2506" y="1907"/>
                <a:ext cx="2696" cy="17"/>
              </a:xfrm>
              <a:custGeom>
                <a:avLst/>
                <a:gdLst>
                  <a:gd name="T0" fmla="*/ 4 w 1407"/>
                  <a:gd name="T1" fmla="*/ 1 h 9"/>
                  <a:gd name="T2" fmla="*/ 0 w 1407"/>
                  <a:gd name="T3" fmla="*/ 3 h 9"/>
                  <a:gd name="T4" fmla="*/ 7 w 1407"/>
                  <a:gd name="T5" fmla="*/ 8 h 9"/>
                  <a:gd name="T6" fmla="*/ 11 w 1407"/>
                  <a:gd name="T7" fmla="*/ 6 h 9"/>
                  <a:gd name="T8" fmla="*/ 4 w 1407"/>
                  <a:gd name="T9" fmla="*/ 1 h 9"/>
                  <a:gd name="T10" fmla="*/ 1404 w 1407"/>
                  <a:gd name="T11" fmla="*/ 0 h 9"/>
                  <a:gd name="T12" fmla="*/ 1398 w 1407"/>
                  <a:gd name="T13" fmla="*/ 6 h 9"/>
                  <a:gd name="T14" fmla="*/ 1400 w 1407"/>
                  <a:gd name="T15" fmla="*/ 9 h 9"/>
                  <a:gd name="T16" fmla="*/ 1407 w 1407"/>
                  <a:gd name="T17" fmla="*/ 3 h 9"/>
                  <a:gd name="T18" fmla="*/ 1404 w 1407"/>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7" h="9">
                    <a:moveTo>
                      <a:pt x="4" y="1"/>
                    </a:moveTo>
                    <a:cubicBezTo>
                      <a:pt x="2" y="2"/>
                      <a:pt x="1" y="3"/>
                      <a:pt x="0" y="3"/>
                    </a:cubicBezTo>
                    <a:cubicBezTo>
                      <a:pt x="2" y="5"/>
                      <a:pt x="5" y="7"/>
                      <a:pt x="7" y="8"/>
                    </a:cubicBezTo>
                    <a:cubicBezTo>
                      <a:pt x="8" y="8"/>
                      <a:pt x="9" y="7"/>
                      <a:pt x="11" y="6"/>
                    </a:cubicBezTo>
                    <a:cubicBezTo>
                      <a:pt x="8" y="4"/>
                      <a:pt x="6" y="3"/>
                      <a:pt x="4" y="1"/>
                    </a:cubicBezTo>
                    <a:moveTo>
                      <a:pt x="1404" y="0"/>
                    </a:moveTo>
                    <a:cubicBezTo>
                      <a:pt x="1402" y="2"/>
                      <a:pt x="1400" y="4"/>
                      <a:pt x="1398" y="6"/>
                    </a:cubicBezTo>
                    <a:cubicBezTo>
                      <a:pt x="1399" y="7"/>
                      <a:pt x="1399" y="8"/>
                      <a:pt x="1400" y="9"/>
                    </a:cubicBezTo>
                    <a:cubicBezTo>
                      <a:pt x="1402" y="7"/>
                      <a:pt x="1405" y="5"/>
                      <a:pt x="1407" y="3"/>
                    </a:cubicBezTo>
                    <a:cubicBezTo>
                      <a:pt x="1406" y="2"/>
                      <a:pt x="1405" y="1"/>
                      <a:pt x="140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5" name="Freeform 195">
                <a:extLst>
                  <a:ext uri="{FF2B5EF4-FFF2-40B4-BE49-F238E27FC236}">
                    <a16:creationId xmlns:a16="http://schemas.microsoft.com/office/drawing/2014/main" id="{E4FA0927-F9D7-416A-93DE-B221AF124816}"/>
                  </a:ext>
                </a:extLst>
              </p:cNvPr>
              <p:cNvSpPr>
                <a:spLocks noEditPoints="1"/>
              </p:cNvSpPr>
              <p:nvPr/>
            </p:nvSpPr>
            <p:spPr bwMode="auto">
              <a:xfrm>
                <a:off x="2108" y="852"/>
                <a:ext cx="3570" cy="778"/>
              </a:xfrm>
              <a:custGeom>
                <a:avLst/>
                <a:gdLst>
                  <a:gd name="T0" fmla="*/ 0 w 1863"/>
                  <a:gd name="T1" fmla="*/ 400 h 405"/>
                  <a:gd name="T2" fmla="*/ 19 w 1863"/>
                  <a:gd name="T3" fmla="*/ 398 h 405"/>
                  <a:gd name="T4" fmla="*/ 40 w 1863"/>
                  <a:gd name="T5" fmla="*/ 377 h 405"/>
                  <a:gd name="T6" fmla="*/ 25 w 1863"/>
                  <a:gd name="T7" fmla="*/ 395 h 405"/>
                  <a:gd name="T8" fmla="*/ 40 w 1863"/>
                  <a:gd name="T9" fmla="*/ 377 h 405"/>
                  <a:gd name="T10" fmla="*/ 46 w 1863"/>
                  <a:gd name="T11" fmla="*/ 373 h 405"/>
                  <a:gd name="T12" fmla="*/ 81 w 1863"/>
                  <a:gd name="T13" fmla="*/ 362 h 405"/>
                  <a:gd name="T14" fmla="*/ 102 w 1863"/>
                  <a:gd name="T15" fmla="*/ 340 h 405"/>
                  <a:gd name="T16" fmla="*/ 86 w 1863"/>
                  <a:gd name="T17" fmla="*/ 359 h 405"/>
                  <a:gd name="T18" fmla="*/ 102 w 1863"/>
                  <a:gd name="T19" fmla="*/ 340 h 405"/>
                  <a:gd name="T20" fmla="*/ 107 w 1863"/>
                  <a:gd name="T21" fmla="*/ 337 h 405"/>
                  <a:gd name="T22" fmla="*/ 142 w 1863"/>
                  <a:gd name="T23" fmla="*/ 326 h 405"/>
                  <a:gd name="T24" fmla="*/ 164 w 1863"/>
                  <a:gd name="T25" fmla="*/ 304 h 405"/>
                  <a:gd name="T26" fmla="*/ 148 w 1863"/>
                  <a:gd name="T27" fmla="*/ 323 h 405"/>
                  <a:gd name="T28" fmla="*/ 164 w 1863"/>
                  <a:gd name="T29" fmla="*/ 304 h 405"/>
                  <a:gd name="T30" fmla="*/ 195 w 1863"/>
                  <a:gd name="T31" fmla="*/ 285 h 405"/>
                  <a:gd name="T32" fmla="*/ 179 w 1863"/>
                  <a:gd name="T33" fmla="*/ 304 h 405"/>
                  <a:gd name="T34" fmla="*/ 204 w 1863"/>
                  <a:gd name="T35" fmla="*/ 289 h 405"/>
                  <a:gd name="T36" fmla="*/ 226 w 1863"/>
                  <a:gd name="T37" fmla="*/ 267 h 405"/>
                  <a:gd name="T38" fmla="*/ 209 w 1863"/>
                  <a:gd name="T39" fmla="*/ 286 h 405"/>
                  <a:gd name="T40" fmla="*/ 227 w 1863"/>
                  <a:gd name="T41" fmla="*/ 267 h 405"/>
                  <a:gd name="T42" fmla="*/ 257 w 1863"/>
                  <a:gd name="T43" fmla="*/ 248 h 405"/>
                  <a:gd name="T44" fmla="*/ 240 w 1863"/>
                  <a:gd name="T45" fmla="*/ 268 h 405"/>
                  <a:gd name="T46" fmla="*/ 257 w 1863"/>
                  <a:gd name="T47" fmla="*/ 248 h 405"/>
                  <a:gd name="T48" fmla="*/ 262 w 1863"/>
                  <a:gd name="T49" fmla="*/ 245 h 405"/>
                  <a:gd name="T50" fmla="*/ 292 w 1863"/>
                  <a:gd name="T51" fmla="*/ 237 h 405"/>
                  <a:gd name="T52" fmla="*/ 288 w 1863"/>
                  <a:gd name="T53" fmla="*/ 230 h 405"/>
                  <a:gd name="T54" fmla="*/ 293 w 1863"/>
                  <a:gd name="T55" fmla="*/ 227 h 405"/>
                  <a:gd name="T56" fmla="*/ 328 w 1863"/>
                  <a:gd name="T57" fmla="*/ 216 h 405"/>
                  <a:gd name="T58" fmla="*/ 351 w 1863"/>
                  <a:gd name="T59" fmla="*/ 194 h 405"/>
                  <a:gd name="T60" fmla="*/ 334 w 1863"/>
                  <a:gd name="T61" fmla="*/ 213 h 405"/>
                  <a:gd name="T62" fmla="*/ 351 w 1863"/>
                  <a:gd name="T63" fmla="*/ 194 h 405"/>
                  <a:gd name="T64" fmla="*/ 357 w 1863"/>
                  <a:gd name="T65" fmla="*/ 191 h 405"/>
                  <a:gd name="T66" fmla="*/ 447 w 1863"/>
                  <a:gd name="T67" fmla="*/ 155 h 405"/>
                  <a:gd name="T68" fmla="*/ 1086 w 1863"/>
                  <a:gd name="T69" fmla="*/ 0 h 405"/>
                  <a:gd name="T70" fmla="*/ 443 w 1863"/>
                  <a:gd name="T71" fmla="*/ 148 h 405"/>
                  <a:gd name="T72" fmla="*/ 1088 w 1863"/>
                  <a:gd name="T73" fmla="*/ 9 h 405"/>
                  <a:gd name="T74" fmla="*/ 1859 w 1863"/>
                  <a:gd name="T75" fmla="*/ 232 h 405"/>
                  <a:gd name="T76" fmla="*/ 1434 w 1863"/>
                  <a:gd name="T77" fmla="*/ 4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63" h="405">
                    <a:moveTo>
                      <a:pt x="10" y="394"/>
                    </a:moveTo>
                    <a:cubicBezTo>
                      <a:pt x="7" y="396"/>
                      <a:pt x="4" y="398"/>
                      <a:pt x="0" y="400"/>
                    </a:cubicBezTo>
                    <a:cubicBezTo>
                      <a:pt x="3" y="401"/>
                      <a:pt x="5" y="403"/>
                      <a:pt x="8" y="405"/>
                    </a:cubicBezTo>
                    <a:cubicBezTo>
                      <a:pt x="11" y="403"/>
                      <a:pt x="15" y="400"/>
                      <a:pt x="19" y="398"/>
                    </a:cubicBezTo>
                    <a:cubicBezTo>
                      <a:pt x="16" y="397"/>
                      <a:pt x="13" y="396"/>
                      <a:pt x="10" y="394"/>
                    </a:cubicBezTo>
                    <a:moveTo>
                      <a:pt x="40" y="377"/>
                    </a:moveTo>
                    <a:cubicBezTo>
                      <a:pt x="32" y="381"/>
                      <a:pt x="23" y="386"/>
                      <a:pt x="15" y="391"/>
                    </a:cubicBezTo>
                    <a:cubicBezTo>
                      <a:pt x="18" y="392"/>
                      <a:pt x="21" y="394"/>
                      <a:pt x="25" y="395"/>
                    </a:cubicBezTo>
                    <a:cubicBezTo>
                      <a:pt x="33" y="390"/>
                      <a:pt x="41" y="385"/>
                      <a:pt x="50" y="380"/>
                    </a:cubicBezTo>
                    <a:cubicBezTo>
                      <a:pt x="47" y="379"/>
                      <a:pt x="44" y="378"/>
                      <a:pt x="40" y="377"/>
                    </a:cubicBezTo>
                    <a:moveTo>
                      <a:pt x="71" y="358"/>
                    </a:moveTo>
                    <a:cubicBezTo>
                      <a:pt x="63" y="364"/>
                      <a:pt x="54" y="368"/>
                      <a:pt x="46" y="373"/>
                    </a:cubicBezTo>
                    <a:cubicBezTo>
                      <a:pt x="49" y="375"/>
                      <a:pt x="52" y="376"/>
                      <a:pt x="55" y="377"/>
                    </a:cubicBezTo>
                    <a:cubicBezTo>
                      <a:pt x="64" y="372"/>
                      <a:pt x="72" y="367"/>
                      <a:pt x="81" y="362"/>
                    </a:cubicBezTo>
                    <a:cubicBezTo>
                      <a:pt x="77" y="361"/>
                      <a:pt x="74" y="360"/>
                      <a:pt x="71" y="358"/>
                    </a:cubicBezTo>
                    <a:moveTo>
                      <a:pt x="102" y="340"/>
                    </a:moveTo>
                    <a:cubicBezTo>
                      <a:pt x="93" y="345"/>
                      <a:pt x="85" y="350"/>
                      <a:pt x="76" y="355"/>
                    </a:cubicBezTo>
                    <a:cubicBezTo>
                      <a:pt x="80" y="357"/>
                      <a:pt x="83" y="358"/>
                      <a:pt x="86" y="359"/>
                    </a:cubicBezTo>
                    <a:cubicBezTo>
                      <a:pt x="94" y="354"/>
                      <a:pt x="103" y="349"/>
                      <a:pt x="112" y="344"/>
                    </a:cubicBezTo>
                    <a:cubicBezTo>
                      <a:pt x="108" y="343"/>
                      <a:pt x="105" y="341"/>
                      <a:pt x="102" y="340"/>
                    </a:cubicBezTo>
                    <a:moveTo>
                      <a:pt x="133" y="322"/>
                    </a:moveTo>
                    <a:cubicBezTo>
                      <a:pt x="124" y="327"/>
                      <a:pt x="116" y="332"/>
                      <a:pt x="107" y="337"/>
                    </a:cubicBezTo>
                    <a:cubicBezTo>
                      <a:pt x="110" y="338"/>
                      <a:pt x="114" y="340"/>
                      <a:pt x="117" y="341"/>
                    </a:cubicBezTo>
                    <a:cubicBezTo>
                      <a:pt x="125" y="336"/>
                      <a:pt x="134" y="331"/>
                      <a:pt x="142" y="326"/>
                    </a:cubicBezTo>
                    <a:cubicBezTo>
                      <a:pt x="139" y="324"/>
                      <a:pt x="136" y="323"/>
                      <a:pt x="133" y="322"/>
                    </a:cubicBezTo>
                    <a:moveTo>
                      <a:pt x="164" y="304"/>
                    </a:moveTo>
                    <a:cubicBezTo>
                      <a:pt x="155" y="309"/>
                      <a:pt x="147" y="314"/>
                      <a:pt x="138" y="319"/>
                    </a:cubicBezTo>
                    <a:cubicBezTo>
                      <a:pt x="141" y="320"/>
                      <a:pt x="145" y="321"/>
                      <a:pt x="148" y="323"/>
                    </a:cubicBezTo>
                    <a:cubicBezTo>
                      <a:pt x="156" y="318"/>
                      <a:pt x="165" y="312"/>
                      <a:pt x="173" y="307"/>
                    </a:cubicBezTo>
                    <a:cubicBezTo>
                      <a:pt x="170" y="306"/>
                      <a:pt x="167" y="305"/>
                      <a:pt x="164" y="304"/>
                    </a:cubicBezTo>
                    <a:moveTo>
                      <a:pt x="195" y="285"/>
                    </a:moveTo>
                    <a:cubicBezTo>
                      <a:pt x="195" y="285"/>
                      <a:pt x="195" y="285"/>
                      <a:pt x="195" y="285"/>
                    </a:cubicBezTo>
                    <a:cubicBezTo>
                      <a:pt x="186" y="290"/>
                      <a:pt x="178" y="295"/>
                      <a:pt x="169" y="300"/>
                    </a:cubicBezTo>
                    <a:cubicBezTo>
                      <a:pt x="172" y="302"/>
                      <a:pt x="175" y="303"/>
                      <a:pt x="179" y="304"/>
                    </a:cubicBezTo>
                    <a:cubicBezTo>
                      <a:pt x="185" y="300"/>
                      <a:pt x="192" y="296"/>
                      <a:pt x="199" y="292"/>
                    </a:cubicBezTo>
                    <a:cubicBezTo>
                      <a:pt x="201" y="291"/>
                      <a:pt x="202" y="290"/>
                      <a:pt x="204" y="289"/>
                    </a:cubicBezTo>
                    <a:cubicBezTo>
                      <a:pt x="201" y="288"/>
                      <a:pt x="198" y="286"/>
                      <a:pt x="195" y="285"/>
                    </a:cubicBezTo>
                    <a:moveTo>
                      <a:pt x="226" y="267"/>
                    </a:moveTo>
                    <a:cubicBezTo>
                      <a:pt x="217" y="272"/>
                      <a:pt x="209" y="277"/>
                      <a:pt x="200" y="282"/>
                    </a:cubicBezTo>
                    <a:cubicBezTo>
                      <a:pt x="203" y="283"/>
                      <a:pt x="206" y="285"/>
                      <a:pt x="209" y="286"/>
                    </a:cubicBezTo>
                    <a:cubicBezTo>
                      <a:pt x="218" y="281"/>
                      <a:pt x="226" y="276"/>
                      <a:pt x="235" y="271"/>
                    </a:cubicBezTo>
                    <a:cubicBezTo>
                      <a:pt x="232" y="269"/>
                      <a:pt x="230" y="268"/>
                      <a:pt x="227" y="267"/>
                    </a:cubicBezTo>
                    <a:cubicBezTo>
                      <a:pt x="226" y="267"/>
                      <a:pt x="226" y="267"/>
                      <a:pt x="226" y="267"/>
                    </a:cubicBezTo>
                    <a:moveTo>
                      <a:pt x="257" y="248"/>
                    </a:moveTo>
                    <a:cubicBezTo>
                      <a:pt x="248" y="254"/>
                      <a:pt x="240" y="259"/>
                      <a:pt x="231" y="264"/>
                    </a:cubicBezTo>
                    <a:cubicBezTo>
                      <a:pt x="234" y="265"/>
                      <a:pt x="237" y="266"/>
                      <a:pt x="240" y="268"/>
                    </a:cubicBezTo>
                    <a:cubicBezTo>
                      <a:pt x="249" y="263"/>
                      <a:pt x="257" y="258"/>
                      <a:pt x="266" y="252"/>
                    </a:cubicBezTo>
                    <a:cubicBezTo>
                      <a:pt x="263" y="251"/>
                      <a:pt x="260" y="250"/>
                      <a:pt x="257" y="248"/>
                    </a:cubicBezTo>
                    <a:moveTo>
                      <a:pt x="288" y="230"/>
                    </a:moveTo>
                    <a:cubicBezTo>
                      <a:pt x="279" y="235"/>
                      <a:pt x="271" y="240"/>
                      <a:pt x="262" y="245"/>
                    </a:cubicBezTo>
                    <a:cubicBezTo>
                      <a:pt x="265" y="247"/>
                      <a:pt x="268" y="248"/>
                      <a:pt x="271" y="249"/>
                    </a:cubicBezTo>
                    <a:cubicBezTo>
                      <a:pt x="278" y="245"/>
                      <a:pt x="285" y="241"/>
                      <a:pt x="292" y="237"/>
                    </a:cubicBezTo>
                    <a:cubicBezTo>
                      <a:pt x="294" y="236"/>
                      <a:pt x="295" y="235"/>
                      <a:pt x="297" y="234"/>
                    </a:cubicBezTo>
                    <a:cubicBezTo>
                      <a:pt x="294" y="233"/>
                      <a:pt x="291" y="231"/>
                      <a:pt x="288" y="230"/>
                    </a:cubicBezTo>
                    <a:moveTo>
                      <a:pt x="319" y="212"/>
                    </a:moveTo>
                    <a:cubicBezTo>
                      <a:pt x="311" y="217"/>
                      <a:pt x="302" y="222"/>
                      <a:pt x="293" y="227"/>
                    </a:cubicBezTo>
                    <a:cubicBezTo>
                      <a:pt x="296" y="228"/>
                      <a:pt x="299" y="230"/>
                      <a:pt x="302" y="231"/>
                    </a:cubicBezTo>
                    <a:cubicBezTo>
                      <a:pt x="311" y="226"/>
                      <a:pt x="320" y="221"/>
                      <a:pt x="328" y="216"/>
                    </a:cubicBezTo>
                    <a:cubicBezTo>
                      <a:pt x="325" y="215"/>
                      <a:pt x="322" y="213"/>
                      <a:pt x="319" y="212"/>
                    </a:cubicBezTo>
                    <a:moveTo>
                      <a:pt x="351" y="194"/>
                    </a:moveTo>
                    <a:cubicBezTo>
                      <a:pt x="342" y="199"/>
                      <a:pt x="333" y="204"/>
                      <a:pt x="325" y="209"/>
                    </a:cubicBezTo>
                    <a:cubicBezTo>
                      <a:pt x="328" y="210"/>
                      <a:pt x="331" y="212"/>
                      <a:pt x="334" y="213"/>
                    </a:cubicBezTo>
                    <a:cubicBezTo>
                      <a:pt x="343" y="208"/>
                      <a:pt x="352" y="203"/>
                      <a:pt x="360" y="198"/>
                    </a:cubicBezTo>
                    <a:cubicBezTo>
                      <a:pt x="357" y="197"/>
                      <a:pt x="354" y="196"/>
                      <a:pt x="351" y="194"/>
                    </a:cubicBezTo>
                    <a:moveTo>
                      <a:pt x="439" y="150"/>
                    </a:moveTo>
                    <a:cubicBezTo>
                      <a:pt x="411" y="163"/>
                      <a:pt x="384" y="177"/>
                      <a:pt x="357" y="191"/>
                    </a:cubicBezTo>
                    <a:cubicBezTo>
                      <a:pt x="360" y="193"/>
                      <a:pt x="363" y="194"/>
                      <a:pt x="366" y="196"/>
                    </a:cubicBezTo>
                    <a:cubicBezTo>
                      <a:pt x="393" y="181"/>
                      <a:pt x="420" y="168"/>
                      <a:pt x="447" y="155"/>
                    </a:cubicBezTo>
                    <a:cubicBezTo>
                      <a:pt x="444" y="153"/>
                      <a:pt x="442" y="152"/>
                      <a:pt x="439" y="150"/>
                    </a:cubicBezTo>
                    <a:moveTo>
                      <a:pt x="1086" y="0"/>
                    </a:moveTo>
                    <a:cubicBezTo>
                      <a:pt x="1031" y="0"/>
                      <a:pt x="975" y="3"/>
                      <a:pt x="920" y="10"/>
                    </a:cubicBezTo>
                    <a:cubicBezTo>
                      <a:pt x="760" y="28"/>
                      <a:pt x="600" y="75"/>
                      <a:pt x="443" y="148"/>
                    </a:cubicBezTo>
                    <a:cubicBezTo>
                      <a:pt x="446" y="150"/>
                      <a:pt x="449" y="151"/>
                      <a:pt x="452" y="153"/>
                    </a:cubicBezTo>
                    <a:cubicBezTo>
                      <a:pt x="685" y="45"/>
                      <a:pt x="902" y="9"/>
                      <a:pt x="1088" y="9"/>
                    </a:cubicBezTo>
                    <a:cubicBezTo>
                      <a:pt x="1219" y="9"/>
                      <a:pt x="1336" y="27"/>
                      <a:pt x="1432" y="51"/>
                    </a:cubicBezTo>
                    <a:cubicBezTo>
                      <a:pt x="1639" y="102"/>
                      <a:pt x="1790" y="187"/>
                      <a:pt x="1859" y="232"/>
                    </a:cubicBezTo>
                    <a:cubicBezTo>
                      <a:pt x="1861" y="230"/>
                      <a:pt x="1862" y="227"/>
                      <a:pt x="1863" y="225"/>
                    </a:cubicBezTo>
                    <a:cubicBezTo>
                      <a:pt x="1793" y="180"/>
                      <a:pt x="1642" y="94"/>
                      <a:pt x="1434" y="43"/>
                    </a:cubicBezTo>
                    <a:cubicBezTo>
                      <a:pt x="1319" y="14"/>
                      <a:pt x="1203" y="0"/>
                      <a:pt x="108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6" name="Freeform 196">
                <a:extLst>
                  <a:ext uri="{FF2B5EF4-FFF2-40B4-BE49-F238E27FC236}">
                    <a16:creationId xmlns:a16="http://schemas.microsoft.com/office/drawing/2014/main" id="{35ECECC3-81D1-4FB4-AA75-1BA08867E024}"/>
                  </a:ext>
                </a:extLst>
              </p:cNvPr>
              <p:cNvSpPr>
                <a:spLocks/>
              </p:cNvSpPr>
              <p:nvPr/>
            </p:nvSpPr>
            <p:spPr bwMode="auto">
              <a:xfrm>
                <a:off x="2127" y="1603"/>
                <a:ext cx="29" cy="14"/>
              </a:xfrm>
              <a:custGeom>
                <a:avLst/>
                <a:gdLst>
                  <a:gd name="T0" fmla="*/ 5 w 15"/>
                  <a:gd name="T1" fmla="*/ 0 h 7"/>
                  <a:gd name="T2" fmla="*/ 0 w 15"/>
                  <a:gd name="T3" fmla="*/ 3 h 7"/>
                  <a:gd name="T4" fmla="*/ 9 w 15"/>
                  <a:gd name="T5" fmla="*/ 7 h 7"/>
                  <a:gd name="T6" fmla="*/ 15 w 15"/>
                  <a:gd name="T7" fmla="*/ 4 h 7"/>
                  <a:gd name="T8" fmla="*/ 5 w 15"/>
                  <a:gd name="T9" fmla="*/ 0 h 7"/>
                </a:gdLst>
                <a:ahLst/>
                <a:cxnLst>
                  <a:cxn ang="0">
                    <a:pos x="T0" y="T1"/>
                  </a:cxn>
                  <a:cxn ang="0">
                    <a:pos x="T2" y="T3"/>
                  </a:cxn>
                  <a:cxn ang="0">
                    <a:pos x="T4" y="T5"/>
                  </a:cxn>
                  <a:cxn ang="0">
                    <a:pos x="T6" y="T7"/>
                  </a:cxn>
                  <a:cxn ang="0">
                    <a:pos x="T8" y="T9"/>
                  </a:cxn>
                </a:cxnLst>
                <a:rect l="0" t="0" r="r" b="b"/>
                <a:pathLst>
                  <a:path w="15" h="7">
                    <a:moveTo>
                      <a:pt x="5" y="0"/>
                    </a:moveTo>
                    <a:cubicBezTo>
                      <a:pt x="3" y="1"/>
                      <a:pt x="1" y="2"/>
                      <a:pt x="0" y="3"/>
                    </a:cubicBezTo>
                    <a:cubicBezTo>
                      <a:pt x="3" y="5"/>
                      <a:pt x="6" y="6"/>
                      <a:pt x="9" y="7"/>
                    </a:cubicBezTo>
                    <a:cubicBezTo>
                      <a:pt x="11" y="6"/>
                      <a:pt x="13" y="5"/>
                      <a:pt x="15" y="4"/>
                    </a:cubicBezTo>
                    <a:cubicBezTo>
                      <a:pt x="11" y="3"/>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7" name="Freeform 197">
                <a:extLst>
                  <a:ext uri="{FF2B5EF4-FFF2-40B4-BE49-F238E27FC236}">
                    <a16:creationId xmlns:a16="http://schemas.microsoft.com/office/drawing/2014/main" id="{2AFA8234-B216-4FD5-AE56-DF337072B31D}"/>
                  </a:ext>
                </a:extLst>
              </p:cNvPr>
              <p:cNvSpPr>
                <a:spLocks/>
              </p:cNvSpPr>
              <p:nvPr/>
            </p:nvSpPr>
            <p:spPr bwMode="auto">
              <a:xfrm>
                <a:off x="2184" y="1568"/>
                <a:ext cx="29" cy="14"/>
              </a:xfrm>
              <a:custGeom>
                <a:avLst/>
                <a:gdLst>
                  <a:gd name="T0" fmla="*/ 6 w 15"/>
                  <a:gd name="T1" fmla="*/ 0 h 7"/>
                  <a:gd name="T2" fmla="*/ 0 w 15"/>
                  <a:gd name="T3" fmla="*/ 4 h 7"/>
                  <a:gd name="T4" fmla="*/ 10 w 15"/>
                  <a:gd name="T5" fmla="*/ 7 h 7"/>
                  <a:gd name="T6" fmla="*/ 15 w 15"/>
                  <a:gd name="T7" fmla="*/ 4 h 7"/>
                  <a:gd name="T8" fmla="*/ 6 w 15"/>
                  <a:gd name="T9" fmla="*/ 0 h 7"/>
                </a:gdLst>
                <a:ahLst/>
                <a:cxnLst>
                  <a:cxn ang="0">
                    <a:pos x="T0" y="T1"/>
                  </a:cxn>
                  <a:cxn ang="0">
                    <a:pos x="T2" y="T3"/>
                  </a:cxn>
                  <a:cxn ang="0">
                    <a:pos x="T4" y="T5"/>
                  </a:cxn>
                  <a:cxn ang="0">
                    <a:pos x="T6" y="T7"/>
                  </a:cxn>
                  <a:cxn ang="0">
                    <a:pos x="T8" y="T9"/>
                  </a:cxn>
                </a:cxnLst>
                <a:rect l="0" t="0" r="r" b="b"/>
                <a:pathLst>
                  <a:path w="15" h="7">
                    <a:moveTo>
                      <a:pt x="6" y="0"/>
                    </a:moveTo>
                    <a:cubicBezTo>
                      <a:pt x="4" y="1"/>
                      <a:pt x="2" y="2"/>
                      <a:pt x="0" y="4"/>
                    </a:cubicBezTo>
                    <a:cubicBezTo>
                      <a:pt x="4" y="5"/>
                      <a:pt x="7" y="6"/>
                      <a:pt x="10" y="7"/>
                    </a:cubicBezTo>
                    <a:cubicBezTo>
                      <a:pt x="12" y="6"/>
                      <a:pt x="13" y="5"/>
                      <a:pt x="15" y="4"/>
                    </a:cubicBezTo>
                    <a:cubicBezTo>
                      <a:pt x="12" y="3"/>
                      <a:pt x="9" y="2"/>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8" name="Freeform 198">
                <a:extLst>
                  <a:ext uri="{FF2B5EF4-FFF2-40B4-BE49-F238E27FC236}">
                    <a16:creationId xmlns:a16="http://schemas.microsoft.com/office/drawing/2014/main" id="{7283717E-84B5-499C-8BE6-13F247AA378A}"/>
                  </a:ext>
                </a:extLst>
              </p:cNvPr>
              <p:cNvSpPr>
                <a:spLocks/>
              </p:cNvSpPr>
              <p:nvPr/>
            </p:nvSpPr>
            <p:spPr bwMode="auto">
              <a:xfrm>
                <a:off x="2244" y="1534"/>
                <a:ext cx="29" cy="13"/>
              </a:xfrm>
              <a:custGeom>
                <a:avLst/>
                <a:gdLst>
                  <a:gd name="T0" fmla="*/ 5 w 15"/>
                  <a:gd name="T1" fmla="*/ 0 h 7"/>
                  <a:gd name="T2" fmla="*/ 0 w 15"/>
                  <a:gd name="T3" fmla="*/ 3 h 7"/>
                  <a:gd name="T4" fmla="*/ 10 w 15"/>
                  <a:gd name="T5" fmla="*/ 7 h 7"/>
                  <a:gd name="T6" fmla="*/ 15 w 15"/>
                  <a:gd name="T7" fmla="*/ 4 h 7"/>
                  <a:gd name="T8" fmla="*/ 5 w 15"/>
                  <a:gd name="T9" fmla="*/ 0 h 7"/>
                </a:gdLst>
                <a:ahLst/>
                <a:cxnLst>
                  <a:cxn ang="0">
                    <a:pos x="T0" y="T1"/>
                  </a:cxn>
                  <a:cxn ang="0">
                    <a:pos x="T2" y="T3"/>
                  </a:cxn>
                  <a:cxn ang="0">
                    <a:pos x="T4" y="T5"/>
                  </a:cxn>
                  <a:cxn ang="0">
                    <a:pos x="T6" y="T7"/>
                  </a:cxn>
                  <a:cxn ang="0">
                    <a:pos x="T8" y="T9"/>
                  </a:cxn>
                </a:cxnLst>
                <a:rect l="0" t="0" r="r" b="b"/>
                <a:pathLst>
                  <a:path w="15" h="7">
                    <a:moveTo>
                      <a:pt x="5" y="0"/>
                    </a:moveTo>
                    <a:cubicBezTo>
                      <a:pt x="4" y="1"/>
                      <a:pt x="2" y="2"/>
                      <a:pt x="0" y="3"/>
                    </a:cubicBezTo>
                    <a:cubicBezTo>
                      <a:pt x="3" y="5"/>
                      <a:pt x="6" y="6"/>
                      <a:pt x="10" y="7"/>
                    </a:cubicBezTo>
                    <a:cubicBezTo>
                      <a:pt x="11" y="6"/>
                      <a:pt x="13" y="5"/>
                      <a:pt x="15" y="4"/>
                    </a:cubicBezTo>
                    <a:cubicBezTo>
                      <a:pt x="12" y="3"/>
                      <a:pt x="9"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29" name="Freeform 199">
                <a:extLst>
                  <a:ext uri="{FF2B5EF4-FFF2-40B4-BE49-F238E27FC236}">
                    <a16:creationId xmlns:a16="http://schemas.microsoft.com/office/drawing/2014/main" id="{85179F50-7C19-434B-9D77-A15FA1256B05}"/>
                  </a:ext>
                </a:extLst>
              </p:cNvPr>
              <p:cNvSpPr>
                <a:spLocks/>
              </p:cNvSpPr>
              <p:nvPr/>
            </p:nvSpPr>
            <p:spPr bwMode="auto">
              <a:xfrm>
                <a:off x="2303" y="1499"/>
                <a:ext cx="29" cy="14"/>
              </a:xfrm>
              <a:custGeom>
                <a:avLst/>
                <a:gdLst>
                  <a:gd name="T0" fmla="*/ 5 w 15"/>
                  <a:gd name="T1" fmla="*/ 0 h 7"/>
                  <a:gd name="T2" fmla="*/ 0 w 15"/>
                  <a:gd name="T3" fmla="*/ 3 h 7"/>
                  <a:gd name="T4" fmla="*/ 10 w 15"/>
                  <a:gd name="T5" fmla="*/ 7 h 7"/>
                  <a:gd name="T6" fmla="*/ 15 w 15"/>
                  <a:gd name="T7" fmla="*/ 4 h 7"/>
                  <a:gd name="T8" fmla="*/ 5 w 15"/>
                  <a:gd name="T9" fmla="*/ 0 h 7"/>
                </a:gdLst>
                <a:ahLst/>
                <a:cxnLst>
                  <a:cxn ang="0">
                    <a:pos x="T0" y="T1"/>
                  </a:cxn>
                  <a:cxn ang="0">
                    <a:pos x="T2" y="T3"/>
                  </a:cxn>
                  <a:cxn ang="0">
                    <a:pos x="T4" y="T5"/>
                  </a:cxn>
                  <a:cxn ang="0">
                    <a:pos x="T6" y="T7"/>
                  </a:cxn>
                  <a:cxn ang="0">
                    <a:pos x="T8" y="T9"/>
                  </a:cxn>
                </a:cxnLst>
                <a:rect l="0" t="0" r="r" b="b"/>
                <a:pathLst>
                  <a:path w="15" h="7">
                    <a:moveTo>
                      <a:pt x="5" y="0"/>
                    </a:moveTo>
                    <a:cubicBezTo>
                      <a:pt x="4" y="1"/>
                      <a:pt x="2" y="2"/>
                      <a:pt x="0" y="3"/>
                    </a:cubicBezTo>
                    <a:cubicBezTo>
                      <a:pt x="3" y="4"/>
                      <a:pt x="6" y="6"/>
                      <a:pt x="10" y="7"/>
                    </a:cubicBezTo>
                    <a:cubicBezTo>
                      <a:pt x="11" y="6"/>
                      <a:pt x="13" y="5"/>
                      <a:pt x="15" y="4"/>
                    </a:cubicBezTo>
                    <a:cubicBezTo>
                      <a:pt x="12" y="3"/>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30" name="Freeform 200">
                <a:extLst>
                  <a:ext uri="{FF2B5EF4-FFF2-40B4-BE49-F238E27FC236}">
                    <a16:creationId xmlns:a16="http://schemas.microsoft.com/office/drawing/2014/main" id="{FD0F7B68-500F-4B1B-BF02-EC9A15FD807B}"/>
                  </a:ext>
                </a:extLst>
              </p:cNvPr>
              <p:cNvSpPr>
                <a:spLocks/>
              </p:cNvSpPr>
              <p:nvPr/>
            </p:nvSpPr>
            <p:spPr bwMode="auto">
              <a:xfrm>
                <a:off x="2363" y="1465"/>
                <a:ext cx="28" cy="13"/>
              </a:xfrm>
              <a:custGeom>
                <a:avLst/>
                <a:gdLst>
                  <a:gd name="T0" fmla="*/ 5 w 15"/>
                  <a:gd name="T1" fmla="*/ 0 h 7"/>
                  <a:gd name="T2" fmla="*/ 0 w 15"/>
                  <a:gd name="T3" fmla="*/ 3 h 7"/>
                  <a:gd name="T4" fmla="*/ 9 w 15"/>
                  <a:gd name="T5" fmla="*/ 7 h 7"/>
                  <a:gd name="T6" fmla="*/ 15 w 15"/>
                  <a:gd name="T7" fmla="*/ 4 h 7"/>
                  <a:gd name="T8" fmla="*/ 5 w 15"/>
                  <a:gd name="T9" fmla="*/ 0 h 7"/>
                </a:gdLst>
                <a:ahLst/>
                <a:cxnLst>
                  <a:cxn ang="0">
                    <a:pos x="T0" y="T1"/>
                  </a:cxn>
                  <a:cxn ang="0">
                    <a:pos x="T2" y="T3"/>
                  </a:cxn>
                  <a:cxn ang="0">
                    <a:pos x="T4" y="T5"/>
                  </a:cxn>
                  <a:cxn ang="0">
                    <a:pos x="T6" y="T7"/>
                  </a:cxn>
                  <a:cxn ang="0">
                    <a:pos x="T8" y="T9"/>
                  </a:cxn>
                </a:cxnLst>
                <a:rect l="0" t="0" r="r" b="b"/>
                <a:pathLst>
                  <a:path w="15" h="7">
                    <a:moveTo>
                      <a:pt x="5" y="0"/>
                    </a:moveTo>
                    <a:cubicBezTo>
                      <a:pt x="3" y="1"/>
                      <a:pt x="2" y="2"/>
                      <a:pt x="0" y="3"/>
                    </a:cubicBezTo>
                    <a:cubicBezTo>
                      <a:pt x="3" y="4"/>
                      <a:pt x="6" y="5"/>
                      <a:pt x="9" y="7"/>
                    </a:cubicBezTo>
                    <a:cubicBezTo>
                      <a:pt x="11" y="6"/>
                      <a:pt x="13" y="5"/>
                      <a:pt x="15" y="4"/>
                    </a:cubicBezTo>
                    <a:cubicBezTo>
                      <a:pt x="12" y="2"/>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31" name="Freeform 201">
                <a:extLst>
                  <a:ext uri="{FF2B5EF4-FFF2-40B4-BE49-F238E27FC236}">
                    <a16:creationId xmlns:a16="http://schemas.microsoft.com/office/drawing/2014/main" id="{EDBB1783-6929-47BE-B386-9AAF06DE5405}"/>
                  </a:ext>
                </a:extLst>
              </p:cNvPr>
              <p:cNvSpPr>
                <a:spLocks/>
              </p:cNvSpPr>
              <p:nvPr/>
            </p:nvSpPr>
            <p:spPr bwMode="auto">
              <a:xfrm>
                <a:off x="2422" y="1428"/>
                <a:ext cx="29" cy="14"/>
              </a:xfrm>
              <a:custGeom>
                <a:avLst/>
                <a:gdLst>
                  <a:gd name="T0" fmla="*/ 5 w 15"/>
                  <a:gd name="T1" fmla="*/ 0 h 7"/>
                  <a:gd name="T2" fmla="*/ 0 w 15"/>
                  <a:gd name="T3" fmla="*/ 4 h 7"/>
                  <a:gd name="T4" fmla="*/ 9 w 15"/>
                  <a:gd name="T5" fmla="*/ 7 h 7"/>
                  <a:gd name="T6" fmla="*/ 15 w 15"/>
                  <a:gd name="T7" fmla="*/ 4 h 7"/>
                  <a:gd name="T8" fmla="*/ 5 w 15"/>
                  <a:gd name="T9" fmla="*/ 0 h 7"/>
                </a:gdLst>
                <a:ahLst/>
                <a:cxnLst>
                  <a:cxn ang="0">
                    <a:pos x="T0" y="T1"/>
                  </a:cxn>
                  <a:cxn ang="0">
                    <a:pos x="T2" y="T3"/>
                  </a:cxn>
                  <a:cxn ang="0">
                    <a:pos x="T4" y="T5"/>
                  </a:cxn>
                  <a:cxn ang="0">
                    <a:pos x="T6" y="T7"/>
                  </a:cxn>
                  <a:cxn ang="0">
                    <a:pos x="T8" y="T9"/>
                  </a:cxn>
                </a:cxnLst>
                <a:rect l="0" t="0" r="r" b="b"/>
                <a:pathLst>
                  <a:path w="15" h="7">
                    <a:moveTo>
                      <a:pt x="5" y="0"/>
                    </a:moveTo>
                    <a:cubicBezTo>
                      <a:pt x="3" y="1"/>
                      <a:pt x="2" y="3"/>
                      <a:pt x="0" y="4"/>
                    </a:cubicBezTo>
                    <a:cubicBezTo>
                      <a:pt x="3" y="5"/>
                      <a:pt x="6" y="6"/>
                      <a:pt x="9" y="7"/>
                    </a:cubicBezTo>
                    <a:cubicBezTo>
                      <a:pt x="11" y="6"/>
                      <a:pt x="13" y="5"/>
                      <a:pt x="15" y="4"/>
                    </a:cubicBezTo>
                    <a:cubicBezTo>
                      <a:pt x="11" y="3"/>
                      <a:pt x="8"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32" name="Freeform 202">
                <a:extLst>
                  <a:ext uri="{FF2B5EF4-FFF2-40B4-BE49-F238E27FC236}">
                    <a16:creationId xmlns:a16="http://schemas.microsoft.com/office/drawing/2014/main" id="{39D14D6C-3D3B-4947-898C-AFED5EBDA8F0}"/>
                  </a:ext>
                </a:extLst>
              </p:cNvPr>
              <p:cNvSpPr>
                <a:spLocks/>
              </p:cNvSpPr>
              <p:nvPr/>
            </p:nvSpPr>
            <p:spPr bwMode="auto">
              <a:xfrm>
                <a:off x="2481" y="1394"/>
                <a:ext cx="27" cy="13"/>
              </a:xfrm>
              <a:custGeom>
                <a:avLst/>
                <a:gdLst>
                  <a:gd name="T0" fmla="*/ 5 w 14"/>
                  <a:gd name="T1" fmla="*/ 0 h 7"/>
                  <a:gd name="T2" fmla="*/ 0 w 14"/>
                  <a:gd name="T3" fmla="*/ 3 h 7"/>
                  <a:gd name="T4" fmla="*/ 9 w 14"/>
                  <a:gd name="T5" fmla="*/ 7 h 7"/>
                  <a:gd name="T6" fmla="*/ 14 w 14"/>
                  <a:gd name="T7" fmla="*/ 4 h 7"/>
                  <a:gd name="T8" fmla="*/ 5 w 14"/>
                  <a:gd name="T9" fmla="*/ 0 h 7"/>
                </a:gdLst>
                <a:ahLst/>
                <a:cxnLst>
                  <a:cxn ang="0">
                    <a:pos x="T0" y="T1"/>
                  </a:cxn>
                  <a:cxn ang="0">
                    <a:pos x="T2" y="T3"/>
                  </a:cxn>
                  <a:cxn ang="0">
                    <a:pos x="T4" y="T5"/>
                  </a:cxn>
                  <a:cxn ang="0">
                    <a:pos x="T6" y="T7"/>
                  </a:cxn>
                  <a:cxn ang="0">
                    <a:pos x="T8" y="T9"/>
                  </a:cxn>
                </a:cxnLst>
                <a:rect l="0" t="0" r="r" b="b"/>
                <a:pathLst>
                  <a:path w="14" h="7">
                    <a:moveTo>
                      <a:pt x="5" y="0"/>
                    </a:moveTo>
                    <a:cubicBezTo>
                      <a:pt x="3" y="1"/>
                      <a:pt x="2" y="2"/>
                      <a:pt x="0" y="3"/>
                    </a:cubicBezTo>
                    <a:cubicBezTo>
                      <a:pt x="3" y="4"/>
                      <a:pt x="6" y="6"/>
                      <a:pt x="9" y="7"/>
                    </a:cubicBezTo>
                    <a:cubicBezTo>
                      <a:pt x="11" y="6"/>
                      <a:pt x="13" y="5"/>
                      <a:pt x="14" y="4"/>
                    </a:cubicBezTo>
                    <a:cubicBezTo>
                      <a:pt x="11" y="3"/>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33" name="Freeform 203">
                <a:extLst>
                  <a:ext uri="{FF2B5EF4-FFF2-40B4-BE49-F238E27FC236}">
                    <a16:creationId xmlns:a16="http://schemas.microsoft.com/office/drawing/2014/main" id="{406CFB8F-6E84-4DCC-AA37-62462EEC67D4}"/>
                  </a:ext>
                </a:extLst>
              </p:cNvPr>
              <p:cNvSpPr>
                <a:spLocks/>
              </p:cNvSpPr>
              <p:nvPr/>
            </p:nvSpPr>
            <p:spPr bwMode="auto">
              <a:xfrm>
                <a:off x="2541" y="1359"/>
                <a:ext cx="27" cy="14"/>
              </a:xfrm>
              <a:custGeom>
                <a:avLst/>
                <a:gdLst>
                  <a:gd name="T0" fmla="*/ 5 w 14"/>
                  <a:gd name="T1" fmla="*/ 0 h 7"/>
                  <a:gd name="T2" fmla="*/ 0 w 14"/>
                  <a:gd name="T3" fmla="*/ 3 h 7"/>
                  <a:gd name="T4" fmla="*/ 1 w 14"/>
                  <a:gd name="T5" fmla="*/ 3 h 7"/>
                  <a:gd name="T6" fmla="*/ 9 w 14"/>
                  <a:gd name="T7" fmla="*/ 7 h 7"/>
                  <a:gd name="T8" fmla="*/ 14 w 14"/>
                  <a:gd name="T9" fmla="*/ 4 h 7"/>
                  <a:gd name="T10" fmla="*/ 5 w 14"/>
                  <a:gd name="T11" fmla="*/ 0 h 7"/>
                </a:gdLst>
                <a:ahLst/>
                <a:cxnLst>
                  <a:cxn ang="0">
                    <a:pos x="T0" y="T1"/>
                  </a:cxn>
                  <a:cxn ang="0">
                    <a:pos x="T2" y="T3"/>
                  </a:cxn>
                  <a:cxn ang="0">
                    <a:pos x="T4" y="T5"/>
                  </a:cxn>
                  <a:cxn ang="0">
                    <a:pos x="T6" y="T7"/>
                  </a:cxn>
                  <a:cxn ang="0">
                    <a:pos x="T8" y="T9"/>
                  </a:cxn>
                  <a:cxn ang="0">
                    <a:pos x="T10" y="T11"/>
                  </a:cxn>
                </a:cxnLst>
                <a:rect l="0" t="0" r="r" b="b"/>
                <a:pathLst>
                  <a:path w="14" h="7">
                    <a:moveTo>
                      <a:pt x="5" y="0"/>
                    </a:moveTo>
                    <a:cubicBezTo>
                      <a:pt x="3" y="1"/>
                      <a:pt x="2" y="2"/>
                      <a:pt x="0" y="3"/>
                    </a:cubicBezTo>
                    <a:cubicBezTo>
                      <a:pt x="0" y="3"/>
                      <a:pt x="0" y="3"/>
                      <a:pt x="1" y="3"/>
                    </a:cubicBezTo>
                    <a:cubicBezTo>
                      <a:pt x="4" y="4"/>
                      <a:pt x="6" y="5"/>
                      <a:pt x="9" y="7"/>
                    </a:cubicBezTo>
                    <a:cubicBezTo>
                      <a:pt x="11" y="6"/>
                      <a:pt x="13" y="5"/>
                      <a:pt x="14" y="4"/>
                    </a:cubicBezTo>
                    <a:cubicBezTo>
                      <a:pt x="11" y="2"/>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534" name="Freeform 204">
                <a:extLst>
                  <a:ext uri="{FF2B5EF4-FFF2-40B4-BE49-F238E27FC236}">
                    <a16:creationId xmlns:a16="http://schemas.microsoft.com/office/drawing/2014/main" id="{E838EF61-A2F0-42ED-8855-0F99F6DB4112}"/>
                  </a:ext>
                </a:extLst>
              </p:cNvPr>
              <p:cNvSpPr>
                <a:spLocks/>
              </p:cNvSpPr>
              <p:nvPr/>
            </p:nvSpPr>
            <p:spPr bwMode="auto">
              <a:xfrm>
                <a:off x="2600" y="1323"/>
                <a:ext cx="27" cy="13"/>
              </a:xfrm>
              <a:custGeom>
                <a:avLst/>
                <a:gdLst>
                  <a:gd name="T0" fmla="*/ 5 w 14"/>
                  <a:gd name="T1" fmla="*/ 0 h 7"/>
                  <a:gd name="T2" fmla="*/ 0 w 14"/>
                  <a:gd name="T3" fmla="*/ 3 h 7"/>
                  <a:gd name="T4" fmla="*/ 9 w 14"/>
                  <a:gd name="T5" fmla="*/ 7 h 7"/>
                  <a:gd name="T6" fmla="*/ 14 w 14"/>
                  <a:gd name="T7" fmla="*/ 4 h 7"/>
                  <a:gd name="T8" fmla="*/ 5 w 14"/>
                  <a:gd name="T9" fmla="*/ 0 h 7"/>
                </a:gdLst>
                <a:ahLst/>
                <a:cxnLst>
                  <a:cxn ang="0">
                    <a:pos x="T0" y="T1"/>
                  </a:cxn>
                  <a:cxn ang="0">
                    <a:pos x="T2" y="T3"/>
                  </a:cxn>
                  <a:cxn ang="0">
                    <a:pos x="T4" y="T5"/>
                  </a:cxn>
                  <a:cxn ang="0">
                    <a:pos x="T6" y="T7"/>
                  </a:cxn>
                  <a:cxn ang="0">
                    <a:pos x="T8" y="T9"/>
                  </a:cxn>
                </a:cxnLst>
                <a:rect l="0" t="0" r="r" b="b"/>
                <a:pathLst>
                  <a:path w="14" h="7">
                    <a:moveTo>
                      <a:pt x="5" y="0"/>
                    </a:moveTo>
                    <a:cubicBezTo>
                      <a:pt x="3" y="1"/>
                      <a:pt x="2" y="2"/>
                      <a:pt x="0" y="3"/>
                    </a:cubicBezTo>
                    <a:cubicBezTo>
                      <a:pt x="3" y="5"/>
                      <a:pt x="6" y="6"/>
                      <a:pt x="9" y="7"/>
                    </a:cubicBezTo>
                    <a:cubicBezTo>
                      <a:pt x="11" y="6"/>
                      <a:pt x="12" y="5"/>
                      <a:pt x="14" y="4"/>
                    </a:cubicBezTo>
                    <a:cubicBezTo>
                      <a:pt x="11" y="3"/>
                      <a:pt x="8"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grpSp>
        <p:sp>
          <p:nvSpPr>
            <p:cNvPr id="307" name="Freeform 206">
              <a:extLst>
                <a:ext uri="{FF2B5EF4-FFF2-40B4-BE49-F238E27FC236}">
                  <a16:creationId xmlns:a16="http://schemas.microsoft.com/office/drawing/2014/main" id="{13EC917E-A644-409A-BA41-E608E1028C7B}"/>
                </a:ext>
              </a:extLst>
            </p:cNvPr>
            <p:cNvSpPr>
              <a:spLocks/>
            </p:cNvSpPr>
            <p:nvPr/>
          </p:nvSpPr>
          <p:spPr bwMode="auto">
            <a:xfrm>
              <a:off x="4222750" y="2044700"/>
              <a:ext cx="41275" cy="22225"/>
            </a:xfrm>
            <a:custGeom>
              <a:avLst/>
              <a:gdLst>
                <a:gd name="T0" fmla="*/ 5 w 14"/>
                <a:gd name="T1" fmla="*/ 0 h 7"/>
                <a:gd name="T2" fmla="*/ 0 w 14"/>
                <a:gd name="T3" fmla="*/ 3 h 7"/>
                <a:gd name="T4" fmla="*/ 0 w 14"/>
                <a:gd name="T5" fmla="*/ 3 h 7"/>
                <a:gd name="T6" fmla="*/ 9 w 14"/>
                <a:gd name="T7" fmla="*/ 7 h 7"/>
                <a:gd name="T8" fmla="*/ 14 w 14"/>
                <a:gd name="T9" fmla="*/ 4 h 7"/>
                <a:gd name="T10" fmla="*/ 5 w 14"/>
                <a:gd name="T11" fmla="*/ 0 h 7"/>
              </a:gdLst>
              <a:ahLst/>
              <a:cxnLst>
                <a:cxn ang="0">
                  <a:pos x="T0" y="T1"/>
                </a:cxn>
                <a:cxn ang="0">
                  <a:pos x="T2" y="T3"/>
                </a:cxn>
                <a:cxn ang="0">
                  <a:pos x="T4" y="T5"/>
                </a:cxn>
                <a:cxn ang="0">
                  <a:pos x="T6" y="T7"/>
                </a:cxn>
                <a:cxn ang="0">
                  <a:pos x="T8" y="T9"/>
                </a:cxn>
                <a:cxn ang="0">
                  <a:pos x="T10" y="T11"/>
                </a:cxn>
              </a:cxnLst>
              <a:rect l="0" t="0" r="r" b="b"/>
              <a:pathLst>
                <a:path w="14" h="7">
                  <a:moveTo>
                    <a:pt x="5" y="0"/>
                  </a:moveTo>
                  <a:cubicBezTo>
                    <a:pt x="3" y="1"/>
                    <a:pt x="2" y="2"/>
                    <a:pt x="0" y="3"/>
                  </a:cubicBezTo>
                  <a:cubicBezTo>
                    <a:pt x="0" y="3"/>
                    <a:pt x="0" y="3"/>
                    <a:pt x="0" y="3"/>
                  </a:cubicBezTo>
                  <a:cubicBezTo>
                    <a:pt x="3" y="4"/>
                    <a:pt x="6" y="6"/>
                    <a:pt x="9" y="7"/>
                  </a:cubicBezTo>
                  <a:cubicBezTo>
                    <a:pt x="11" y="6"/>
                    <a:pt x="12" y="5"/>
                    <a:pt x="14" y="4"/>
                  </a:cubicBezTo>
                  <a:cubicBezTo>
                    <a:pt x="11" y="3"/>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08" name="Freeform 207">
              <a:extLst>
                <a:ext uri="{FF2B5EF4-FFF2-40B4-BE49-F238E27FC236}">
                  <a16:creationId xmlns:a16="http://schemas.microsoft.com/office/drawing/2014/main" id="{0950FF70-8C57-4C24-8CDD-07301E56831C}"/>
                </a:ext>
              </a:extLst>
            </p:cNvPr>
            <p:cNvSpPr>
              <a:spLocks/>
            </p:cNvSpPr>
            <p:nvPr/>
          </p:nvSpPr>
          <p:spPr bwMode="auto">
            <a:xfrm>
              <a:off x="4316413" y="1990725"/>
              <a:ext cx="46038" cy="20638"/>
            </a:xfrm>
            <a:custGeom>
              <a:avLst/>
              <a:gdLst>
                <a:gd name="T0" fmla="*/ 6 w 15"/>
                <a:gd name="T1" fmla="*/ 0 h 7"/>
                <a:gd name="T2" fmla="*/ 0 w 15"/>
                <a:gd name="T3" fmla="*/ 3 h 7"/>
                <a:gd name="T4" fmla="*/ 9 w 15"/>
                <a:gd name="T5" fmla="*/ 7 h 7"/>
                <a:gd name="T6" fmla="*/ 15 w 15"/>
                <a:gd name="T7" fmla="*/ 4 h 7"/>
                <a:gd name="T8" fmla="*/ 6 w 15"/>
                <a:gd name="T9" fmla="*/ 0 h 7"/>
              </a:gdLst>
              <a:ahLst/>
              <a:cxnLst>
                <a:cxn ang="0">
                  <a:pos x="T0" y="T1"/>
                </a:cxn>
                <a:cxn ang="0">
                  <a:pos x="T2" y="T3"/>
                </a:cxn>
                <a:cxn ang="0">
                  <a:pos x="T4" y="T5"/>
                </a:cxn>
                <a:cxn ang="0">
                  <a:pos x="T6" y="T7"/>
                </a:cxn>
                <a:cxn ang="0">
                  <a:pos x="T8" y="T9"/>
                </a:cxn>
              </a:cxnLst>
              <a:rect l="0" t="0" r="r" b="b"/>
              <a:pathLst>
                <a:path w="15" h="7">
                  <a:moveTo>
                    <a:pt x="6" y="0"/>
                  </a:moveTo>
                  <a:cubicBezTo>
                    <a:pt x="4" y="1"/>
                    <a:pt x="2" y="2"/>
                    <a:pt x="0" y="3"/>
                  </a:cubicBezTo>
                  <a:cubicBezTo>
                    <a:pt x="3" y="4"/>
                    <a:pt x="6" y="6"/>
                    <a:pt x="9" y="7"/>
                  </a:cubicBezTo>
                  <a:cubicBezTo>
                    <a:pt x="11" y="6"/>
                    <a:pt x="13" y="5"/>
                    <a:pt x="15" y="4"/>
                  </a:cubicBezTo>
                  <a:cubicBezTo>
                    <a:pt x="12" y="3"/>
                    <a:pt x="9"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09" name="Freeform 208">
              <a:extLst>
                <a:ext uri="{FF2B5EF4-FFF2-40B4-BE49-F238E27FC236}">
                  <a16:creationId xmlns:a16="http://schemas.microsoft.com/office/drawing/2014/main" id="{D7AD0878-2EEC-4BB3-8611-6384DFE2F57C}"/>
                </a:ext>
              </a:extLst>
            </p:cNvPr>
            <p:cNvSpPr>
              <a:spLocks/>
            </p:cNvSpPr>
            <p:nvPr/>
          </p:nvSpPr>
          <p:spPr bwMode="auto">
            <a:xfrm>
              <a:off x="4413250" y="1935163"/>
              <a:ext cx="46038" cy="20638"/>
            </a:xfrm>
            <a:custGeom>
              <a:avLst/>
              <a:gdLst>
                <a:gd name="T0" fmla="*/ 6 w 15"/>
                <a:gd name="T1" fmla="*/ 0 h 7"/>
                <a:gd name="T2" fmla="*/ 0 w 15"/>
                <a:gd name="T3" fmla="*/ 3 h 7"/>
                <a:gd name="T4" fmla="*/ 9 w 15"/>
                <a:gd name="T5" fmla="*/ 7 h 7"/>
                <a:gd name="T6" fmla="*/ 15 w 15"/>
                <a:gd name="T7" fmla="*/ 5 h 7"/>
                <a:gd name="T8" fmla="*/ 6 w 15"/>
                <a:gd name="T9" fmla="*/ 0 h 7"/>
              </a:gdLst>
              <a:ahLst/>
              <a:cxnLst>
                <a:cxn ang="0">
                  <a:pos x="T0" y="T1"/>
                </a:cxn>
                <a:cxn ang="0">
                  <a:pos x="T2" y="T3"/>
                </a:cxn>
                <a:cxn ang="0">
                  <a:pos x="T4" y="T5"/>
                </a:cxn>
                <a:cxn ang="0">
                  <a:pos x="T6" y="T7"/>
                </a:cxn>
                <a:cxn ang="0">
                  <a:pos x="T8" y="T9"/>
                </a:cxn>
              </a:cxnLst>
              <a:rect l="0" t="0" r="r" b="b"/>
              <a:pathLst>
                <a:path w="15" h="7">
                  <a:moveTo>
                    <a:pt x="6" y="0"/>
                  </a:moveTo>
                  <a:cubicBezTo>
                    <a:pt x="4" y="1"/>
                    <a:pt x="2" y="2"/>
                    <a:pt x="0" y="3"/>
                  </a:cubicBezTo>
                  <a:cubicBezTo>
                    <a:pt x="3" y="5"/>
                    <a:pt x="6" y="6"/>
                    <a:pt x="9" y="7"/>
                  </a:cubicBezTo>
                  <a:cubicBezTo>
                    <a:pt x="11" y="7"/>
                    <a:pt x="13" y="6"/>
                    <a:pt x="15" y="5"/>
                  </a:cubicBezTo>
                  <a:cubicBezTo>
                    <a:pt x="12" y="3"/>
                    <a:pt x="9" y="2"/>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0" name="Freeform 209">
              <a:extLst>
                <a:ext uri="{FF2B5EF4-FFF2-40B4-BE49-F238E27FC236}">
                  <a16:creationId xmlns:a16="http://schemas.microsoft.com/office/drawing/2014/main" id="{4E7F84A5-2AAA-4D0B-9B63-D21E41F28199}"/>
                </a:ext>
              </a:extLst>
            </p:cNvPr>
            <p:cNvSpPr>
              <a:spLocks noEditPoints="1"/>
            </p:cNvSpPr>
            <p:nvPr/>
          </p:nvSpPr>
          <p:spPr bwMode="auto">
            <a:xfrm>
              <a:off x="1258888" y="2044700"/>
              <a:ext cx="7885113" cy="1241425"/>
            </a:xfrm>
            <a:custGeom>
              <a:avLst/>
              <a:gdLst>
                <a:gd name="T0" fmla="*/ 546 w 2592"/>
                <a:gd name="T1" fmla="*/ 252 h 407"/>
                <a:gd name="T2" fmla="*/ 194 w 2592"/>
                <a:gd name="T3" fmla="*/ 390 h 407"/>
                <a:gd name="T4" fmla="*/ 95 w 2592"/>
                <a:gd name="T5" fmla="*/ 399 h 407"/>
                <a:gd name="T6" fmla="*/ 0 w 2592"/>
                <a:gd name="T7" fmla="*/ 390 h 407"/>
                <a:gd name="T8" fmla="*/ 17 w 2592"/>
                <a:gd name="T9" fmla="*/ 401 h 407"/>
                <a:gd name="T10" fmla="*/ 95 w 2592"/>
                <a:gd name="T11" fmla="*/ 407 h 407"/>
                <a:gd name="T12" fmla="*/ 95 w 2592"/>
                <a:gd name="T13" fmla="*/ 407 h 407"/>
                <a:gd name="T14" fmla="*/ 195 w 2592"/>
                <a:gd name="T15" fmla="*/ 398 h 407"/>
                <a:gd name="T16" fmla="*/ 555 w 2592"/>
                <a:gd name="T17" fmla="*/ 256 h 407"/>
                <a:gd name="T18" fmla="*/ 546 w 2592"/>
                <a:gd name="T19" fmla="*/ 252 h 407"/>
                <a:gd name="T20" fmla="*/ 576 w 2592"/>
                <a:gd name="T21" fmla="*/ 235 h 407"/>
                <a:gd name="T22" fmla="*/ 551 w 2592"/>
                <a:gd name="T23" fmla="*/ 249 h 407"/>
                <a:gd name="T24" fmla="*/ 560 w 2592"/>
                <a:gd name="T25" fmla="*/ 253 h 407"/>
                <a:gd name="T26" fmla="*/ 585 w 2592"/>
                <a:gd name="T27" fmla="*/ 239 h 407"/>
                <a:gd name="T28" fmla="*/ 576 w 2592"/>
                <a:gd name="T29" fmla="*/ 235 h 407"/>
                <a:gd name="T30" fmla="*/ 605 w 2592"/>
                <a:gd name="T31" fmla="*/ 219 h 407"/>
                <a:gd name="T32" fmla="*/ 581 w 2592"/>
                <a:gd name="T33" fmla="*/ 233 h 407"/>
                <a:gd name="T34" fmla="*/ 590 w 2592"/>
                <a:gd name="T35" fmla="*/ 236 h 407"/>
                <a:gd name="T36" fmla="*/ 614 w 2592"/>
                <a:gd name="T37" fmla="*/ 223 h 407"/>
                <a:gd name="T38" fmla="*/ 605 w 2592"/>
                <a:gd name="T39" fmla="*/ 219 h 407"/>
                <a:gd name="T40" fmla="*/ 635 w 2592"/>
                <a:gd name="T41" fmla="*/ 202 h 407"/>
                <a:gd name="T42" fmla="*/ 610 w 2592"/>
                <a:gd name="T43" fmla="*/ 216 h 407"/>
                <a:gd name="T44" fmla="*/ 620 w 2592"/>
                <a:gd name="T45" fmla="*/ 220 h 407"/>
                <a:gd name="T46" fmla="*/ 645 w 2592"/>
                <a:gd name="T47" fmla="*/ 206 h 407"/>
                <a:gd name="T48" fmla="*/ 635 w 2592"/>
                <a:gd name="T49" fmla="*/ 202 h 407"/>
                <a:gd name="T50" fmla="*/ 665 w 2592"/>
                <a:gd name="T51" fmla="*/ 185 h 407"/>
                <a:gd name="T52" fmla="*/ 640 w 2592"/>
                <a:gd name="T53" fmla="*/ 199 h 407"/>
                <a:gd name="T54" fmla="*/ 650 w 2592"/>
                <a:gd name="T55" fmla="*/ 203 h 407"/>
                <a:gd name="T56" fmla="*/ 675 w 2592"/>
                <a:gd name="T57" fmla="*/ 189 h 407"/>
                <a:gd name="T58" fmla="*/ 665 w 2592"/>
                <a:gd name="T59" fmla="*/ 185 h 407"/>
                <a:gd name="T60" fmla="*/ 683 w 2592"/>
                <a:gd name="T61" fmla="*/ 175 h 407"/>
                <a:gd name="T62" fmla="*/ 671 w 2592"/>
                <a:gd name="T63" fmla="*/ 182 h 407"/>
                <a:gd name="T64" fmla="*/ 680 w 2592"/>
                <a:gd name="T65" fmla="*/ 186 h 407"/>
                <a:gd name="T66" fmla="*/ 690 w 2592"/>
                <a:gd name="T67" fmla="*/ 180 h 407"/>
                <a:gd name="T68" fmla="*/ 683 w 2592"/>
                <a:gd name="T69" fmla="*/ 175 h 407"/>
                <a:gd name="T70" fmla="*/ 2553 w 2592"/>
                <a:gd name="T71" fmla="*/ 0 h 407"/>
                <a:gd name="T72" fmla="*/ 2549 w 2592"/>
                <a:gd name="T73" fmla="*/ 7 h 407"/>
                <a:gd name="T74" fmla="*/ 2587 w 2592"/>
                <a:gd name="T75" fmla="*/ 34 h 407"/>
                <a:gd name="T76" fmla="*/ 2592 w 2592"/>
                <a:gd name="T77" fmla="*/ 28 h 407"/>
                <a:gd name="T78" fmla="*/ 2553 w 2592"/>
                <a:gd name="T79"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92" h="407">
                  <a:moveTo>
                    <a:pt x="546" y="252"/>
                  </a:moveTo>
                  <a:cubicBezTo>
                    <a:pt x="409" y="325"/>
                    <a:pt x="300" y="371"/>
                    <a:pt x="194" y="390"/>
                  </a:cubicBezTo>
                  <a:cubicBezTo>
                    <a:pt x="161" y="396"/>
                    <a:pt x="128" y="399"/>
                    <a:pt x="95" y="399"/>
                  </a:cubicBezTo>
                  <a:cubicBezTo>
                    <a:pt x="64" y="399"/>
                    <a:pt x="33" y="396"/>
                    <a:pt x="0" y="390"/>
                  </a:cubicBezTo>
                  <a:cubicBezTo>
                    <a:pt x="6" y="394"/>
                    <a:pt x="11" y="398"/>
                    <a:pt x="17" y="401"/>
                  </a:cubicBezTo>
                  <a:cubicBezTo>
                    <a:pt x="43" y="405"/>
                    <a:pt x="69" y="407"/>
                    <a:pt x="95" y="407"/>
                  </a:cubicBezTo>
                  <a:cubicBezTo>
                    <a:pt x="95" y="407"/>
                    <a:pt x="95" y="407"/>
                    <a:pt x="95" y="407"/>
                  </a:cubicBezTo>
                  <a:cubicBezTo>
                    <a:pt x="128" y="407"/>
                    <a:pt x="162" y="404"/>
                    <a:pt x="195" y="398"/>
                  </a:cubicBezTo>
                  <a:cubicBezTo>
                    <a:pt x="304" y="379"/>
                    <a:pt x="416" y="331"/>
                    <a:pt x="555" y="256"/>
                  </a:cubicBezTo>
                  <a:cubicBezTo>
                    <a:pt x="552" y="254"/>
                    <a:pt x="549" y="253"/>
                    <a:pt x="546" y="252"/>
                  </a:cubicBezTo>
                  <a:moveTo>
                    <a:pt x="576" y="235"/>
                  </a:moveTo>
                  <a:cubicBezTo>
                    <a:pt x="567" y="240"/>
                    <a:pt x="559" y="245"/>
                    <a:pt x="551" y="249"/>
                  </a:cubicBezTo>
                  <a:cubicBezTo>
                    <a:pt x="554" y="250"/>
                    <a:pt x="557" y="252"/>
                    <a:pt x="560" y="253"/>
                  </a:cubicBezTo>
                  <a:cubicBezTo>
                    <a:pt x="568" y="249"/>
                    <a:pt x="577" y="244"/>
                    <a:pt x="585" y="239"/>
                  </a:cubicBezTo>
                  <a:cubicBezTo>
                    <a:pt x="582" y="238"/>
                    <a:pt x="579" y="237"/>
                    <a:pt x="576" y="235"/>
                  </a:cubicBezTo>
                  <a:moveTo>
                    <a:pt x="605" y="219"/>
                  </a:moveTo>
                  <a:cubicBezTo>
                    <a:pt x="597" y="224"/>
                    <a:pt x="589" y="228"/>
                    <a:pt x="581" y="233"/>
                  </a:cubicBezTo>
                  <a:cubicBezTo>
                    <a:pt x="584" y="234"/>
                    <a:pt x="587" y="235"/>
                    <a:pt x="590" y="236"/>
                  </a:cubicBezTo>
                  <a:cubicBezTo>
                    <a:pt x="598" y="232"/>
                    <a:pt x="606" y="228"/>
                    <a:pt x="614" y="223"/>
                  </a:cubicBezTo>
                  <a:cubicBezTo>
                    <a:pt x="611" y="222"/>
                    <a:pt x="608" y="220"/>
                    <a:pt x="605" y="219"/>
                  </a:cubicBezTo>
                  <a:moveTo>
                    <a:pt x="635" y="202"/>
                  </a:moveTo>
                  <a:cubicBezTo>
                    <a:pt x="627" y="207"/>
                    <a:pt x="619" y="212"/>
                    <a:pt x="610" y="216"/>
                  </a:cubicBezTo>
                  <a:cubicBezTo>
                    <a:pt x="614" y="217"/>
                    <a:pt x="617" y="219"/>
                    <a:pt x="620" y="220"/>
                  </a:cubicBezTo>
                  <a:cubicBezTo>
                    <a:pt x="628" y="215"/>
                    <a:pt x="636" y="211"/>
                    <a:pt x="645" y="206"/>
                  </a:cubicBezTo>
                  <a:cubicBezTo>
                    <a:pt x="641" y="205"/>
                    <a:pt x="638" y="203"/>
                    <a:pt x="635" y="202"/>
                  </a:cubicBezTo>
                  <a:moveTo>
                    <a:pt x="665" y="185"/>
                  </a:moveTo>
                  <a:cubicBezTo>
                    <a:pt x="657" y="190"/>
                    <a:pt x="649" y="194"/>
                    <a:pt x="640" y="199"/>
                  </a:cubicBezTo>
                  <a:cubicBezTo>
                    <a:pt x="644" y="200"/>
                    <a:pt x="647" y="202"/>
                    <a:pt x="650" y="203"/>
                  </a:cubicBezTo>
                  <a:cubicBezTo>
                    <a:pt x="658" y="198"/>
                    <a:pt x="666" y="193"/>
                    <a:pt x="675" y="189"/>
                  </a:cubicBezTo>
                  <a:cubicBezTo>
                    <a:pt x="672" y="187"/>
                    <a:pt x="668" y="186"/>
                    <a:pt x="665" y="185"/>
                  </a:cubicBezTo>
                  <a:moveTo>
                    <a:pt x="683" y="175"/>
                  </a:moveTo>
                  <a:cubicBezTo>
                    <a:pt x="679" y="177"/>
                    <a:pt x="675" y="180"/>
                    <a:pt x="671" y="182"/>
                  </a:cubicBezTo>
                  <a:cubicBezTo>
                    <a:pt x="674" y="183"/>
                    <a:pt x="677" y="184"/>
                    <a:pt x="680" y="186"/>
                  </a:cubicBezTo>
                  <a:cubicBezTo>
                    <a:pt x="683" y="184"/>
                    <a:pt x="687" y="182"/>
                    <a:pt x="690" y="180"/>
                  </a:cubicBezTo>
                  <a:cubicBezTo>
                    <a:pt x="687" y="178"/>
                    <a:pt x="685" y="177"/>
                    <a:pt x="683" y="175"/>
                  </a:cubicBezTo>
                  <a:moveTo>
                    <a:pt x="2553" y="0"/>
                  </a:moveTo>
                  <a:cubicBezTo>
                    <a:pt x="2551" y="3"/>
                    <a:pt x="2550" y="5"/>
                    <a:pt x="2549" y="7"/>
                  </a:cubicBezTo>
                  <a:cubicBezTo>
                    <a:pt x="2573" y="23"/>
                    <a:pt x="2587" y="34"/>
                    <a:pt x="2587" y="34"/>
                  </a:cubicBezTo>
                  <a:cubicBezTo>
                    <a:pt x="2592" y="28"/>
                    <a:pt x="2592" y="28"/>
                    <a:pt x="2592" y="28"/>
                  </a:cubicBezTo>
                  <a:cubicBezTo>
                    <a:pt x="2592" y="27"/>
                    <a:pt x="2578" y="17"/>
                    <a:pt x="255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1" name="Freeform 210">
              <a:extLst>
                <a:ext uri="{FF2B5EF4-FFF2-40B4-BE49-F238E27FC236}">
                  <a16:creationId xmlns:a16="http://schemas.microsoft.com/office/drawing/2014/main" id="{EC6A7567-D5E1-4727-B7AC-777443EA2C33}"/>
                </a:ext>
              </a:extLst>
            </p:cNvPr>
            <p:cNvSpPr>
              <a:spLocks/>
            </p:cNvSpPr>
            <p:nvPr/>
          </p:nvSpPr>
          <p:spPr bwMode="auto">
            <a:xfrm>
              <a:off x="2921000" y="2803525"/>
              <a:ext cx="41275" cy="22225"/>
            </a:xfrm>
            <a:custGeom>
              <a:avLst/>
              <a:gdLst>
                <a:gd name="T0" fmla="*/ 5 w 14"/>
                <a:gd name="T1" fmla="*/ 0 h 7"/>
                <a:gd name="T2" fmla="*/ 0 w 14"/>
                <a:gd name="T3" fmla="*/ 3 h 7"/>
                <a:gd name="T4" fmla="*/ 9 w 14"/>
                <a:gd name="T5" fmla="*/ 7 h 7"/>
                <a:gd name="T6" fmla="*/ 14 w 14"/>
                <a:gd name="T7" fmla="*/ 4 h 7"/>
                <a:gd name="T8" fmla="*/ 5 w 14"/>
                <a:gd name="T9" fmla="*/ 0 h 7"/>
              </a:gdLst>
              <a:ahLst/>
              <a:cxnLst>
                <a:cxn ang="0">
                  <a:pos x="T0" y="T1"/>
                </a:cxn>
                <a:cxn ang="0">
                  <a:pos x="T2" y="T3"/>
                </a:cxn>
                <a:cxn ang="0">
                  <a:pos x="T4" y="T5"/>
                </a:cxn>
                <a:cxn ang="0">
                  <a:pos x="T6" y="T7"/>
                </a:cxn>
                <a:cxn ang="0">
                  <a:pos x="T8" y="T9"/>
                </a:cxn>
              </a:cxnLst>
              <a:rect l="0" t="0" r="r" b="b"/>
              <a:pathLst>
                <a:path w="14" h="7">
                  <a:moveTo>
                    <a:pt x="5" y="0"/>
                  </a:moveTo>
                  <a:cubicBezTo>
                    <a:pt x="3" y="1"/>
                    <a:pt x="1" y="2"/>
                    <a:pt x="0" y="3"/>
                  </a:cubicBezTo>
                  <a:cubicBezTo>
                    <a:pt x="3" y="4"/>
                    <a:pt x="6" y="5"/>
                    <a:pt x="9" y="7"/>
                  </a:cubicBezTo>
                  <a:cubicBezTo>
                    <a:pt x="11" y="6"/>
                    <a:pt x="12" y="5"/>
                    <a:pt x="14" y="4"/>
                  </a:cubicBezTo>
                  <a:cubicBezTo>
                    <a:pt x="11" y="3"/>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2" name="Freeform 211">
              <a:extLst>
                <a:ext uri="{FF2B5EF4-FFF2-40B4-BE49-F238E27FC236}">
                  <a16:creationId xmlns:a16="http://schemas.microsoft.com/office/drawing/2014/main" id="{CF5D5226-275F-4EAC-829A-F32776CE105E}"/>
                </a:ext>
              </a:extLst>
            </p:cNvPr>
            <p:cNvSpPr>
              <a:spLocks/>
            </p:cNvSpPr>
            <p:nvPr/>
          </p:nvSpPr>
          <p:spPr bwMode="auto">
            <a:xfrm>
              <a:off x="3011488" y="2755900"/>
              <a:ext cx="42863" cy="17463"/>
            </a:xfrm>
            <a:custGeom>
              <a:avLst/>
              <a:gdLst>
                <a:gd name="T0" fmla="*/ 5 w 14"/>
                <a:gd name="T1" fmla="*/ 0 h 6"/>
                <a:gd name="T2" fmla="*/ 0 w 14"/>
                <a:gd name="T3" fmla="*/ 2 h 6"/>
                <a:gd name="T4" fmla="*/ 9 w 14"/>
                <a:gd name="T5" fmla="*/ 6 h 6"/>
                <a:gd name="T6" fmla="*/ 14 w 14"/>
                <a:gd name="T7" fmla="*/ 3 h 6"/>
                <a:gd name="T8" fmla="*/ 5 w 14"/>
                <a:gd name="T9" fmla="*/ 0 h 6"/>
              </a:gdLst>
              <a:ahLst/>
              <a:cxnLst>
                <a:cxn ang="0">
                  <a:pos x="T0" y="T1"/>
                </a:cxn>
                <a:cxn ang="0">
                  <a:pos x="T2" y="T3"/>
                </a:cxn>
                <a:cxn ang="0">
                  <a:pos x="T4" y="T5"/>
                </a:cxn>
                <a:cxn ang="0">
                  <a:pos x="T6" y="T7"/>
                </a:cxn>
                <a:cxn ang="0">
                  <a:pos x="T8" y="T9"/>
                </a:cxn>
              </a:cxnLst>
              <a:rect l="0" t="0" r="r" b="b"/>
              <a:pathLst>
                <a:path w="14" h="6">
                  <a:moveTo>
                    <a:pt x="5" y="0"/>
                  </a:moveTo>
                  <a:cubicBezTo>
                    <a:pt x="3" y="1"/>
                    <a:pt x="1" y="2"/>
                    <a:pt x="0" y="2"/>
                  </a:cubicBezTo>
                  <a:cubicBezTo>
                    <a:pt x="3" y="4"/>
                    <a:pt x="6" y="5"/>
                    <a:pt x="9" y="6"/>
                  </a:cubicBezTo>
                  <a:cubicBezTo>
                    <a:pt x="11" y="5"/>
                    <a:pt x="12" y="4"/>
                    <a:pt x="14" y="3"/>
                  </a:cubicBezTo>
                  <a:cubicBezTo>
                    <a:pt x="11" y="2"/>
                    <a:pt x="8"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3" name="Freeform 212">
              <a:extLst>
                <a:ext uri="{FF2B5EF4-FFF2-40B4-BE49-F238E27FC236}">
                  <a16:creationId xmlns:a16="http://schemas.microsoft.com/office/drawing/2014/main" id="{297097B5-5582-496F-A834-C3FB6A0E3476}"/>
                </a:ext>
              </a:extLst>
            </p:cNvPr>
            <p:cNvSpPr>
              <a:spLocks/>
            </p:cNvSpPr>
            <p:nvPr/>
          </p:nvSpPr>
          <p:spPr bwMode="auto">
            <a:xfrm>
              <a:off x="3100388" y="2703513"/>
              <a:ext cx="44450" cy="20638"/>
            </a:xfrm>
            <a:custGeom>
              <a:avLst/>
              <a:gdLst>
                <a:gd name="T0" fmla="*/ 5 w 15"/>
                <a:gd name="T1" fmla="*/ 0 h 7"/>
                <a:gd name="T2" fmla="*/ 0 w 15"/>
                <a:gd name="T3" fmla="*/ 3 h 7"/>
                <a:gd name="T4" fmla="*/ 9 w 15"/>
                <a:gd name="T5" fmla="*/ 7 h 7"/>
                <a:gd name="T6" fmla="*/ 15 w 15"/>
                <a:gd name="T7" fmla="*/ 4 h 7"/>
                <a:gd name="T8" fmla="*/ 5 w 15"/>
                <a:gd name="T9" fmla="*/ 0 h 7"/>
              </a:gdLst>
              <a:ahLst/>
              <a:cxnLst>
                <a:cxn ang="0">
                  <a:pos x="T0" y="T1"/>
                </a:cxn>
                <a:cxn ang="0">
                  <a:pos x="T2" y="T3"/>
                </a:cxn>
                <a:cxn ang="0">
                  <a:pos x="T4" y="T5"/>
                </a:cxn>
                <a:cxn ang="0">
                  <a:pos x="T6" y="T7"/>
                </a:cxn>
                <a:cxn ang="0">
                  <a:pos x="T8" y="T9"/>
                </a:cxn>
              </a:cxnLst>
              <a:rect l="0" t="0" r="r" b="b"/>
              <a:pathLst>
                <a:path w="15" h="7">
                  <a:moveTo>
                    <a:pt x="5" y="0"/>
                  </a:moveTo>
                  <a:cubicBezTo>
                    <a:pt x="4" y="1"/>
                    <a:pt x="2" y="2"/>
                    <a:pt x="0" y="3"/>
                  </a:cubicBezTo>
                  <a:cubicBezTo>
                    <a:pt x="3" y="4"/>
                    <a:pt x="6" y="6"/>
                    <a:pt x="9" y="7"/>
                  </a:cubicBezTo>
                  <a:cubicBezTo>
                    <a:pt x="11" y="6"/>
                    <a:pt x="13" y="5"/>
                    <a:pt x="15" y="4"/>
                  </a:cubicBezTo>
                  <a:cubicBezTo>
                    <a:pt x="12" y="3"/>
                    <a:pt x="9"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4" name="Freeform 213">
              <a:extLst>
                <a:ext uri="{FF2B5EF4-FFF2-40B4-BE49-F238E27FC236}">
                  <a16:creationId xmlns:a16="http://schemas.microsoft.com/office/drawing/2014/main" id="{185C49F4-4E5A-4567-9464-EC065DE8F4AC}"/>
                </a:ext>
              </a:extLst>
            </p:cNvPr>
            <p:cNvSpPr>
              <a:spLocks/>
            </p:cNvSpPr>
            <p:nvPr/>
          </p:nvSpPr>
          <p:spPr bwMode="auto">
            <a:xfrm>
              <a:off x="3190875" y="2651125"/>
              <a:ext cx="46038" cy="22225"/>
            </a:xfrm>
            <a:custGeom>
              <a:avLst/>
              <a:gdLst>
                <a:gd name="T0" fmla="*/ 5 w 15"/>
                <a:gd name="T1" fmla="*/ 0 h 7"/>
                <a:gd name="T2" fmla="*/ 0 w 15"/>
                <a:gd name="T3" fmla="*/ 3 h 7"/>
                <a:gd name="T4" fmla="*/ 10 w 15"/>
                <a:gd name="T5" fmla="*/ 7 h 7"/>
                <a:gd name="T6" fmla="*/ 15 w 15"/>
                <a:gd name="T7" fmla="*/ 4 h 7"/>
                <a:gd name="T8" fmla="*/ 5 w 15"/>
                <a:gd name="T9" fmla="*/ 0 h 7"/>
              </a:gdLst>
              <a:ahLst/>
              <a:cxnLst>
                <a:cxn ang="0">
                  <a:pos x="T0" y="T1"/>
                </a:cxn>
                <a:cxn ang="0">
                  <a:pos x="T2" y="T3"/>
                </a:cxn>
                <a:cxn ang="0">
                  <a:pos x="T4" y="T5"/>
                </a:cxn>
                <a:cxn ang="0">
                  <a:pos x="T6" y="T7"/>
                </a:cxn>
                <a:cxn ang="0">
                  <a:pos x="T8" y="T9"/>
                </a:cxn>
              </a:cxnLst>
              <a:rect l="0" t="0" r="r" b="b"/>
              <a:pathLst>
                <a:path w="15" h="7">
                  <a:moveTo>
                    <a:pt x="5" y="0"/>
                  </a:moveTo>
                  <a:cubicBezTo>
                    <a:pt x="4" y="1"/>
                    <a:pt x="2" y="2"/>
                    <a:pt x="0" y="3"/>
                  </a:cubicBezTo>
                  <a:cubicBezTo>
                    <a:pt x="3" y="4"/>
                    <a:pt x="6" y="6"/>
                    <a:pt x="10" y="7"/>
                  </a:cubicBezTo>
                  <a:cubicBezTo>
                    <a:pt x="11" y="6"/>
                    <a:pt x="13" y="5"/>
                    <a:pt x="15" y="4"/>
                  </a:cubicBezTo>
                  <a:cubicBezTo>
                    <a:pt x="12" y="3"/>
                    <a:pt x="9"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5" name="Freeform 214">
              <a:extLst>
                <a:ext uri="{FF2B5EF4-FFF2-40B4-BE49-F238E27FC236}">
                  <a16:creationId xmlns:a16="http://schemas.microsoft.com/office/drawing/2014/main" id="{DB726465-9D62-4844-9415-1B73C9292D83}"/>
                </a:ext>
              </a:extLst>
            </p:cNvPr>
            <p:cNvSpPr>
              <a:spLocks/>
            </p:cNvSpPr>
            <p:nvPr/>
          </p:nvSpPr>
          <p:spPr bwMode="auto">
            <a:xfrm>
              <a:off x="3282950" y="2600325"/>
              <a:ext cx="44450" cy="20638"/>
            </a:xfrm>
            <a:custGeom>
              <a:avLst/>
              <a:gdLst>
                <a:gd name="T0" fmla="*/ 6 w 15"/>
                <a:gd name="T1" fmla="*/ 0 h 7"/>
                <a:gd name="T2" fmla="*/ 0 w 15"/>
                <a:gd name="T3" fmla="*/ 3 h 7"/>
                <a:gd name="T4" fmla="*/ 10 w 15"/>
                <a:gd name="T5" fmla="*/ 7 h 7"/>
                <a:gd name="T6" fmla="*/ 15 w 15"/>
                <a:gd name="T7" fmla="*/ 4 h 7"/>
                <a:gd name="T8" fmla="*/ 6 w 15"/>
                <a:gd name="T9" fmla="*/ 0 h 7"/>
              </a:gdLst>
              <a:ahLst/>
              <a:cxnLst>
                <a:cxn ang="0">
                  <a:pos x="T0" y="T1"/>
                </a:cxn>
                <a:cxn ang="0">
                  <a:pos x="T2" y="T3"/>
                </a:cxn>
                <a:cxn ang="0">
                  <a:pos x="T4" y="T5"/>
                </a:cxn>
                <a:cxn ang="0">
                  <a:pos x="T6" y="T7"/>
                </a:cxn>
                <a:cxn ang="0">
                  <a:pos x="T8" y="T9"/>
                </a:cxn>
              </a:cxnLst>
              <a:rect l="0" t="0" r="r" b="b"/>
              <a:pathLst>
                <a:path w="15" h="7">
                  <a:moveTo>
                    <a:pt x="6" y="0"/>
                  </a:moveTo>
                  <a:cubicBezTo>
                    <a:pt x="4" y="1"/>
                    <a:pt x="2" y="2"/>
                    <a:pt x="0" y="3"/>
                  </a:cubicBezTo>
                  <a:cubicBezTo>
                    <a:pt x="3" y="4"/>
                    <a:pt x="7" y="5"/>
                    <a:pt x="10" y="7"/>
                  </a:cubicBezTo>
                  <a:cubicBezTo>
                    <a:pt x="12" y="6"/>
                    <a:pt x="13" y="5"/>
                    <a:pt x="15" y="4"/>
                  </a:cubicBezTo>
                  <a:cubicBezTo>
                    <a:pt x="12" y="2"/>
                    <a:pt x="9"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6" name="Freeform 215">
              <a:extLst>
                <a:ext uri="{FF2B5EF4-FFF2-40B4-BE49-F238E27FC236}">
                  <a16:creationId xmlns:a16="http://schemas.microsoft.com/office/drawing/2014/main" id="{D40EF6A7-DCF5-4BDA-92B6-75AE7EAD9417}"/>
                </a:ext>
              </a:extLst>
            </p:cNvPr>
            <p:cNvSpPr>
              <a:spLocks noEditPoints="1"/>
            </p:cNvSpPr>
            <p:nvPr/>
          </p:nvSpPr>
          <p:spPr bwMode="auto">
            <a:xfrm>
              <a:off x="6350" y="2703513"/>
              <a:ext cx="836613" cy="436563"/>
            </a:xfrm>
            <a:custGeom>
              <a:avLst/>
              <a:gdLst>
                <a:gd name="T0" fmla="*/ 265 w 275"/>
                <a:gd name="T1" fmla="*/ 141 h 143"/>
                <a:gd name="T2" fmla="*/ 275 w 275"/>
                <a:gd name="T3" fmla="*/ 136 h 143"/>
                <a:gd name="T4" fmla="*/ 253 w 275"/>
                <a:gd name="T5" fmla="*/ 128 h 143"/>
                <a:gd name="T6" fmla="*/ 260 w 275"/>
                <a:gd name="T7" fmla="*/ 139 h 143"/>
                <a:gd name="T8" fmla="*/ 253 w 275"/>
                <a:gd name="T9" fmla="*/ 128 h 143"/>
                <a:gd name="T10" fmla="*/ 229 w 275"/>
                <a:gd name="T11" fmla="*/ 127 h 143"/>
                <a:gd name="T12" fmla="*/ 248 w 275"/>
                <a:gd name="T13" fmla="*/ 126 h 143"/>
                <a:gd name="T14" fmla="*/ 217 w 275"/>
                <a:gd name="T15" fmla="*/ 113 h 143"/>
                <a:gd name="T16" fmla="*/ 224 w 275"/>
                <a:gd name="T17" fmla="*/ 124 h 143"/>
                <a:gd name="T18" fmla="*/ 217 w 275"/>
                <a:gd name="T19" fmla="*/ 113 h 143"/>
                <a:gd name="T20" fmla="*/ 191 w 275"/>
                <a:gd name="T21" fmla="*/ 110 h 143"/>
                <a:gd name="T22" fmla="*/ 212 w 275"/>
                <a:gd name="T23" fmla="*/ 111 h 143"/>
                <a:gd name="T24" fmla="*/ 178 w 275"/>
                <a:gd name="T25" fmla="*/ 95 h 143"/>
                <a:gd name="T26" fmla="*/ 186 w 275"/>
                <a:gd name="T27" fmla="*/ 108 h 143"/>
                <a:gd name="T28" fmla="*/ 178 w 275"/>
                <a:gd name="T29" fmla="*/ 95 h 143"/>
                <a:gd name="T30" fmla="*/ 151 w 275"/>
                <a:gd name="T31" fmla="*/ 91 h 143"/>
                <a:gd name="T32" fmla="*/ 174 w 275"/>
                <a:gd name="T33" fmla="*/ 93 h 143"/>
                <a:gd name="T34" fmla="*/ 138 w 275"/>
                <a:gd name="T35" fmla="*/ 75 h 143"/>
                <a:gd name="T36" fmla="*/ 147 w 275"/>
                <a:gd name="T37" fmla="*/ 89 h 143"/>
                <a:gd name="T38" fmla="*/ 138 w 275"/>
                <a:gd name="T39" fmla="*/ 75 h 143"/>
                <a:gd name="T40" fmla="*/ 109 w 275"/>
                <a:gd name="T41" fmla="*/ 69 h 143"/>
                <a:gd name="T42" fmla="*/ 133 w 275"/>
                <a:gd name="T43" fmla="*/ 73 h 143"/>
                <a:gd name="T44" fmla="*/ 94 w 275"/>
                <a:gd name="T45" fmla="*/ 52 h 143"/>
                <a:gd name="T46" fmla="*/ 104 w 275"/>
                <a:gd name="T47" fmla="*/ 67 h 143"/>
                <a:gd name="T48" fmla="*/ 94 w 275"/>
                <a:gd name="T49" fmla="*/ 52 h 143"/>
                <a:gd name="T50" fmla="*/ 63 w 275"/>
                <a:gd name="T51" fmla="*/ 44 h 143"/>
                <a:gd name="T52" fmla="*/ 89 w 275"/>
                <a:gd name="T53" fmla="*/ 49 h 143"/>
                <a:gd name="T54" fmla="*/ 45 w 275"/>
                <a:gd name="T55" fmla="*/ 25 h 143"/>
                <a:gd name="T56" fmla="*/ 58 w 275"/>
                <a:gd name="T57" fmla="*/ 41 h 143"/>
                <a:gd name="T58" fmla="*/ 45 w 275"/>
                <a:gd name="T59" fmla="*/ 25 h 143"/>
                <a:gd name="T60" fmla="*/ 12 w 275"/>
                <a:gd name="T61" fmla="*/ 15 h 143"/>
                <a:gd name="T62" fmla="*/ 41 w 275"/>
                <a:gd name="T63" fmla="*/ 22 h 143"/>
                <a:gd name="T64" fmla="*/ 4 w 275"/>
                <a:gd name="T65" fmla="*/ 0 h 143"/>
                <a:gd name="T66" fmla="*/ 8 w 275"/>
                <a:gd name="T67" fmla="*/ 12 h 143"/>
                <a:gd name="T68" fmla="*/ 4 w 275"/>
                <a:gd name="T69"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143">
                  <a:moveTo>
                    <a:pt x="271" y="135"/>
                  </a:moveTo>
                  <a:cubicBezTo>
                    <a:pt x="269" y="137"/>
                    <a:pt x="267" y="139"/>
                    <a:pt x="265" y="141"/>
                  </a:cubicBezTo>
                  <a:cubicBezTo>
                    <a:pt x="266" y="142"/>
                    <a:pt x="268" y="142"/>
                    <a:pt x="269" y="143"/>
                  </a:cubicBezTo>
                  <a:cubicBezTo>
                    <a:pt x="271" y="141"/>
                    <a:pt x="273" y="138"/>
                    <a:pt x="275" y="136"/>
                  </a:cubicBezTo>
                  <a:cubicBezTo>
                    <a:pt x="273" y="136"/>
                    <a:pt x="272" y="135"/>
                    <a:pt x="271" y="135"/>
                  </a:cubicBezTo>
                  <a:moveTo>
                    <a:pt x="253" y="128"/>
                  </a:moveTo>
                  <a:cubicBezTo>
                    <a:pt x="251" y="130"/>
                    <a:pt x="249" y="132"/>
                    <a:pt x="247" y="134"/>
                  </a:cubicBezTo>
                  <a:cubicBezTo>
                    <a:pt x="251" y="136"/>
                    <a:pt x="255" y="138"/>
                    <a:pt x="260" y="139"/>
                  </a:cubicBezTo>
                  <a:cubicBezTo>
                    <a:pt x="262" y="137"/>
                    <a:pt x="264" y="135"/>
                    <a:pt x="266" y="133"/>
                  </a:cubicBezTo>
                  <a:cubicBezTo>
                    <a:pt x="262" y="131"/>
                    <a:pt x="257" y="130"/>
                    <a:pt x="253" y="128"/>
                  </a:cubicBezTo>
                  <a:moveTo>
                    <a:pt x="235" y="121"/>
                  </a:moveTo>
                  <a:cubicBezTo>
                    <a:pt x="233" y="123"/>
                    <a:pt x="231" y="125"/>
                    <a:pt x="229" y="127"/>
                  </a:cubicBezTo>
                  <a:cubicBezTo>
                    <a:pt x="233" y="128"/>
                    <a:pt x="237" y="130"/>
                    <a:pt x="242" y="132"/>
                  </a:cubicBezTo>
                  <a:cubicBezTo>
                    <a:pt x="244" y="130"/>
                    <a:pt x="246" y="128"/>
                    <a:pt x="248" y="126"/>
                  </a:cubicBezTo>
                  <a:cubicBezTo>
                    <a:pt x="244" y="124"/>
                    <a:pt x="240" y="122"/>
                    <a:pt x="235" y="121"/>
                  </a:cubicBezTo>
                  <a:moveTo>
                    <a:pt x="217" y="113"/>
                  </a:moveTo>
                  <a:cubicBezTo>
                    <a:pt x="214" y="115"/>
                    <a:pt x="212" y="117"/>
                    <a:pt x="210" y="119"/>
                  </a:cubicBezTo>
                  <a:cubicBezTo>
                    <a:pt x="215" y="121"/>
                    <a:pt x="219" y="123"/>
                    <a:pt x="224" y="124"/>
                  </a:cubicBezTo>
                  <a:cubicBezTo>
                    <a:pt x="226" y="123"/>
                    <a:pt x="228" y="121"/>
                    <a:pt x="230" y="119"/>
                  </a:cubicBezTo>
                  <a:cubicBezTo>
                    <a:pt x="226" y="117"/>
                    <a:pt x="221" y="115"/>
                    <a:pt x="217" y="113"/>
                  </a:cubicBezTo>
                  <a:moveTo>
                    <a:pt x="198" y="104"/>
                  </a:moveTo>
                  <a:cubicBezTo>
                    <a:pt x="195" y="106"/>
                    <a:pt x="193" y="108"/>
                    <a:pt x="191" y="110"/>
                  </a:cubicBezTo>
                  <a:cubicBezTo>
                    <a:pt x="196" y="112"/>
                    <a:pt x="201" y="114"/>
                    <a:pt x="205" y="116"/>
                  </a:cubicBezTo>
                  <a:cubicBezTo>
                    <a:pt x="207" y="114"/>
                    <a:pt x="210" y="112"/>
                    <a:pt x="212" y="111"/>
                  </a:cubicBezTo>
                  <a:cubicBezTo>
                    <a:pt x="207" y="108"/>
                    <a:pt x="202" y="106"/>
                    <a:pt x="198" y="104"/>
                  </a:cubicBezTo>
                  <a:moveTo>
                    <a:pt x="178" y="95"/>
                  </a:moveTo>
                  <a:cubicBezTo>
                    <a:pt x="176" y="97"/>
                    <a:pt x="174" y="99"/>
                    <a:pt x="171" y="101"/>
                  </a:cubicBezTo>
                  <a:cubicBezTo>
                    <a:pt x="176" y="103"/>
                    <a:pt x="181" y="105"/>
                    <a:pt x="186" y="108"/>
                  </a:cubicBezTo>
                  <a:cubicBezTo>
                    <a:pt x="188" y="106"/>
                    <a:pt x="191" y="104"/>
                    <a:pt x="193" y="102"/>
                  </a:cubicBezTo>
                  <a:cubicBezTo>
                    <a:pt x="188" y="100"/>
                    <a:pt x="183" y="97"/>
                    <a:pt x="178" y="95"/>
                  </a:cubicBezTo>
                  <a:moveTo>
                    <a:pt x="158" y="85"/>
                  </a:moveTo>
                  <a:cubicBezTo>
                    <a:pt x="156" y="87"/>
                    <a:pt x="154" y="89"/>
                    <a:pt x="151" y="91"/>
                  </a:cubicBezTo>
                  <a:cubicBezTo>
                    <a:pt x="157" y="93"/>
                    <a:pt x="162" y="96"/>
                    <a:pt x="167" y="98"/>
                  </a:cubicBezTo>
                  <a:cubicBezTo>
                    <a:pt x="169" y="97"/>
                    <a:pt x="171" y="95"/>
                    <a:pt x="174" y="93"/>
                  </a:cubicBezTo>
                  <a:cubicBezTo>
                    <a:pt x="168" y="90"/>
                    <a:pt x="163" y="88"/>
                    <a:pt x="158" y="85"/>
                  </a:cubicBezTo>
                  <a:moveTo>
                    <a:pt x="138" y="75"/>
                  </a:moveTo>
                  <a:cubicBezTo>
                    <a:pt x="135" y="77"/>
                    <a:pt x="133" y="79"/>
                    <a:pt x="131" y="80"/>
                  </a:cubicBezTo>
                  <a:cubicBezTo>
                    <a:pt x="136" y="83"/>
                    <a:pt x="141" y="86"/>
                    <a:pt x="147" y="89"/>
                  </a:cubicBezTo>
                  <a:cubicBezTo>
                    <a:pt x="149" y="87"/>
                    <a:pt x="151" y="85"/>
                    <a:pt x="154" y="83"/>
                  </a:cubicBezTo>
                  <a:cubicBezTo>
                    <a:pt x="148" y="80"/>
                    <a:pt x="143" y="78"/>
                    <a:pt x="138" y="75"/>
                  </a:cubicBezTo>
                  <a:moveTo>
                    <a:pt x="116" y="64"/>
                  </a:moveTo>
                  <a:cubicBezTo>
                    <a:pt x="114" y="66"/>
                    <a:pt x="111" y="67"/>
                    <a:pt x="109" y="69"/>
                  </a:cubicBezTo>
                  <a:cubicBezTo>
                    <a:pt x="115" y="72"/>
                    <a:pt x="120" y="75"/>
                    <a:pt x="126" y="78"/>
                  </a:cubicBezTo>
                  <a:cubicBezTo>
                    <a:pt x="128" y="76"/>
                    <a:pt x="131" y="74"/>
                    <a:pt x="133" y="73"/>
                  </a:cubicBezTo>
                  <a:cubicBezTo>
                    <a:pt x="127" y="70"/>
                    <a:pt x="122" y="67"/>
                    <a:pt x="116" y="64"/>
                  </a:cubicBezTo>
                  <a:moveTo>
                    <a:pt x="94" y="52"/>
                  </a:moveTo>
                  <a:cubicBezTo>
                    <a:pt x="91" y="53"/>
                    <a:pt x="89" y="55"/>
                    <a:pt x="86" y="57"/>
                  </a:cubicBezTo>
                  <a:cubicBezTo>
                    <a:pt x="92" y="60"/>
                    <a:pt x="98" y="63"/>
                    <a:pt x="104" y="67"/>
                  </a:cubicBezTo>
                  <a:cubicBezTo>
                    <a:pt x="107" y="65"/>
                    <a:pt x="109" y="63"/>
                    <a:pt x="111" y="61"/>
                  </a:cubicBezTo>
                  <a:cubicBezTo>
                    <a:pt x="106" y="58"/>
                    <a:pt x="100" y="55"/>
                    <a:pt x="94" y="52"/>
                  </a:cubicBezTo>
                  <a:moveTo>
                    <a:pt x="70" y="39"/>
                  </a:moveTo>
                  <a:cubicBezTo>
                    <a:pt x="68" y="40"/>
                    <a:pt x="65" y="42"/>
                    <a:pt x="63" y="44"/>
                  </a:cubicBezTo>
                  <a:cubicBezTo>
                    <a:pt x="69" y="47"/>
                    <a:pt x="75" y="51"/>
                    <a:pt x="82" y="54"/>
                  </a:cubicBezTo>
                  <a:cubicBezTo>
                    <a:pt x="84" y="53"/>
                    <a:pt x="86" y="51"/>
                    <a:pt x="89" y="49"/>
                  </a:cubicBezTo>
                  <a:cubicBezTo>
                    <a:pt x="83" y="46"/>
                    <a:pt x="76" y="42"/>
                    <a:pt x="70" y="39"/>
                  </a:cubicBezTo>
                  <a:moveTo>
                    <a:pt x="45" y="25"/>
                  </a:moveTo>
                  <a:cubicBezTo>
                    <a:pt x="43" y="26"/>
                    <a:pt x="40" y="28"/>
                    <a:pt x="38" y="30"/>
                  </a:cubicBezTo>
                  <a:cubicBezTo>
                    <a:pt x="45" y="34"/>
                    <a:pt x="52" y="37"/>
                    <a:pt x="58" y="41"/>
                  </a:cubicBezTo>
                  <a:cubicBezTo>
                    <a:pt x="61" y="40"/>
                    <a:pt x="63" y="38"/>
                    <a:pt x="65" y="36"/>
                  </a:cubicBezTo>
                  <a:cubicBezTo>
                    <a:pt x="59" y="32"/>
                    <a:pt x="52" y="29"/>
                    <a:pt x="45" y="25"/>
                  </a:cubicBezTo>
                  <a:moveTo>
                    <a:pt x="19" y="10"/>
                  </a:moveTo>
                  <a:cubicBezTo>
                    <a:pt x="17" y="12"/>
                    <a:pt x="14" y="13"/>
                    <a:pt x="12" y="15"/>
                  </a:cubicBezTo>
                  <a:cubicBezTo>
                    <a:pt x="19" y="19"/>
                    <a:pt x="26" y="23"/>
                    <a:pt x="33" y="27"/>
                  </a:cubicBezTo>
                  <a:cubicBezTo>
                    <a:pt x="36" y="26"/>
                    <a:pt x="38" y="24"/>
                    <a:pt x="41" y="22"/>
                  </a:cubicBezTo>
                  <a:cubicBezTo>
                    <a:pt x="34" y="18"/>
                    <a:pt x="27" y="14"/>
                    <a:pt x="19" y="10"/>
                  </a:cubicBezTo>
                  <a:moveTo>
                    <a:pt x="4" y="0"/>
                  </a:moveTo>
                  <a:cubicBezTo>
                    <a:pt x="0" y="7"/>
                    <a:pt x="0" y="7"/>
                    <a:pt x="0" y="7"/>
                  </a:cubicBezTo>
                  <a:cubicBezTo>
                    <a:pt x="2" y="9"/>
                    <a:pt x="5" y="10"/>
                    <a:pt x="8" y="12"/>
                  </a:cubicBezTo>
                  <a:cubicBezTo>
                    <a:pt x="10" y="11"/>
                    <a:pt x="12" y="9"/>
                    <a:pt x="15" y="7"/>
                  </a:cubicBezTo>
                  <a:cubicBezTo>
                    <a:pt x="11" y="5"/>
                    <a:pt x="8"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7" name="Freeform 216">
              <a:extLst>
                <a:ext uri="{FF2B5EF4-FFF2-40B4-BE49-F238E27FC236}">
                  <a16:creationId xmlns:a16="http://schemas.microsoft.com/office/drawing/2014/main" id="{0D4C3F5C-9B07-4CAB-8083-71AD2D24CE4D}"/>
                </a:ext>
              </a:extLst>
            </p:cNvPr>
            <p:cNvSpPr>
              <a:spLocks/>
            </p:cNvSpPr>
            <p:nvPr/>
          </p:nvSpPr>
          <p:spPr bwMode="auto">
            <a:xfrm>
              <a:off x="30163" y="2724150"/>
              <a:ext cx="33338" cy="25400"/>
            </a:xfrm>
            <a:custGeom>
              <a:avLst/>
              <a:gdLst>
                <a:gd name="T0" fmla="*/ 7 w 11"/>
                <a:gd name="T1" fmla="*/ 0 h 8"/>
                <a:gd name="T2" fmla="*/ 0 w 11"/>
                <a:gd name="T3" fmla="*/ 5 h 8"/>
                <a:gd name="T4" fmla="*/ 4 w 11"/>
                <a:gd name="T5" fmla="*/ 8 h 8"/>
                <a:gd name="T6" fmla="*/ 11 w 11"/>
                <a:gd name="T7" fmla="*/ 3 h 8"/>
                <a:gd name="T8" fmla="*/ 7 w 11"/>
                <a:gd name="T9" fmla="*/ 0 h 8"/>
              </a:gdLst>
              <a:ahLst/>
              <a:cxnLst>
                <a:cxn ang="0">
                  <a:pos x="T0" y="T1"/>
                </a:cxn>
                <a:cxn ang="0">
                  <a:pos x="T2" y="T3"/>
                </a:cxn>
                <a:cxn ang="0">
                  <a:pos x="T4" y="T5"/>
                </a:cxn>
                <a:cxn ang="0">
                  <a:pos x="T6" y="T7"/>
                </a:cxn>
                <a:cxn ang="0">
                  <a:pos x="T8" y="T9"/>
                </a:cxn>
              </a:cxnLst>
              <a:rect l="0" t="0" r="r" b="b"/>
              <a:pathLst>
                <a:path w="11" h="8">
                  <a:moveTo>
                    <a:pt x="7" y="0"/>
                  </a:moveTo>
                  <a:cubicBezTo>
                    <a:pt x="4" y="2"/>
                    <a:pt x="2" y="4"/>
                    <a:pt x="0" y="5"/>
                  </a:cubicBezTo>
                  <a:cubicBezTo>
                    <a:pt x="1" y="6"/>
                    <a:pt x="3" y="7"/>
                    <a:pt x="4" y="8"/>
                  </a:cubicBezTo>
                  <a:cubicBezTo>
                    <a:pt x="6" y="6"/>
                    <a:pt x="9" y="5"/>
                    <a:pt x="11" y="3"/>
                  </a:cubicBezTo>
                  <a:cubicBezTo>
                    <a:pt x="10" y="2"/>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8" name="Freeform 217">
              <a:extLst>
                <a:ext uri="{FF2B5EF4-FFF2-40B4-BE49-F238E27FC236}">
                  <a16:creationId xmlns:a16="http://schemas.microsoft.com/office/drawing/2014/main" id="{C8E6AF94-3E0F-4CF2-8602-FE29B7FCFEED}"/>
                </a:ext>
              </a:extLst>
            </p:cNvPr>
            <p:cNvSpPr>
              <a:spLocks/>
            </p:cNvSpPr>
            <p:nvPr/>
          </p:nvSpPr>
          <p:spPr bwMode="auto">
            <a:xfrm>
              <a:off x="106363" y="2770188"/>
              <a:ext cx="36513" cy="25400"/>
            </a:xfrm>
            <a:custGeom>
              <a:avLst/>
              <a:gdLst>
                <a:gd name="T0" fmla="*/ 8 w 12"/>
                <a:gd name="T1" fmla="*/ 0 h 8"/>
                <a:gd name="T2" fmla="*/ 0 w 12"/>
                <a:gd name="T3" fmla="*/ 5 h 8"/>
                <a:gd name="T4" fmla="*/ 5 w 12"/>
                <a:gd name="T5" fmla="*/ 8 h 8"/>
                <a:gd name="T6" fmla="*/ 12 w 12"/>
                <a:gd name="T7" fmla="*/ 3 h 8"/>
                <a:gd name="T8" fmla="*/ 8 w 12"/>
                <a:gd name="T9" fmla="*/ 0 h 8"/>
              </a:gdLst>
              <a:ahLst/>
              <a:cxnLst>
                <a:cxn ang="0">
                  <a:pos x="T0" y="T1"/>
                </a:cxn>
                <a:cxn ang="0">
                  <a:pos x="T2" y="T3"/>
                </a:cxn>
                <a:cxn ang="0">
                  <a:pos x="T4" y="T5"/>
                </a:cxn>
                <a:cxn ang="0">
                  <a:pos x="T6" y="T7"/>
                </a:cxn>
                <a:cxn ang="0">
                  <a:pos x="T8" y="T9"/>
                </a:cxn>
              </a:cxnLst>
              <a:rect l="0" t="0" r="r" b="b"/>
              <a:pathLst>
                <a:path w="12" h="8">
                  <a:moveTo>
                    <a:pt x="8" y="0"/>
                  </a:moveTo>
                  <a:cubicBezTo>
                    <a:pt x="5" y="2"/>
                    <a:pt x="3" y="4"/>
                    <a:pt x="0" y="5"/>
                  </a:cubicBezTo>
                  <a:cubicBezTo>
                    <a:pt x="2" y="6"/>
                    <a:pt x="4" y="7"/>
                    <a:pt x="5" y="8"/>
                  </a:cubicBezTo>
                  <a:cubicBezTo>
                    <a:pt x="7" y="6"/>
                    <a:pt x="10" y="4"/>
                    <a:pt x="12" y="3"/>
                  </a:cubicBezTo>
                  <a:cubicBezTo>
                    <a:pt x="11" y="2"/>
                    <a:pt x="9"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19" name="Freeform 218">
              <a:extLst>
                <a:ext uri="{FF2B5EF4-FFF2-40B4-BE49-F238E27FC236}">
                  <a16:creationId xmlns:a16="http://schemas.microsoft.com/office/drawing/2014/main" id="{B4AD367B-B3C7-4F20-AAD5-BD34A2094F6F}"/>
                </a:ext>
              </a:extLst>
            </p:cNvPr>
            <p:cNvSpPr>
              <a:spLocks/>
            </p:cNvSpPr>
            <p:nvPr/>
          </p:nvSpPr>
          <p:spPr bwMode="auto">
            <a:xfrm>
              <a:off x="182563" y="2813050"/>
              <a:ext cx="36513" cy="23813"/>
            </a:xfrm>
            <a:custGeom>
              <a:avLst/>
              <a:gdLst>
                <a:gd name="T0" fmla="*/ 7 w 12"/>
                <a:gd name="T1" fmla="*/ 0 h 8"/>
                <a:gd name="T2" fmla="*/ 0 w 12"/>
                <a:gd name="T3" fmla="*/ 5 h 8"/>
                <a:gd name="T4" fmla="*/ 5 w 12"/>
                <a:gd name="T5" fmla="*/ 8 h 8"/>
                <a:gd name="T6" fmla="*/ 12 w 12"/>
                <a:gd name="T7" fmla="*/ 3 h 8"/>
                <a:gd name="T8" fmla="*/ 7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5" y="2"/>
                    <a:pt x="3" y="4"/>
                    <a:pt x="0" y="5"/>
                  </a:cubicBezTo>
                  <a:cubicBezTo>
                    <a:pt x="2" y="6"/>
                    <a:pt x="3" y="7"/>
                    <a:pt x="5" y="8"/>
                  </a:cubicBezTo>
                  <a:cubicBezTo>
                    <a:pt x="7" y="6"/>
                    <a:pt x="10" y="4"/>
                    <a:pt x="12" y="3"/>
                  </a:cubicBezTo>
                  <a:cubicBezTo>
                    <a:pt x="11" y="2"/>
                    <a:pt x="9"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0" name="Freeform 219">
              <a:extLst>
                <a:ext uri="{FF2B5EF4-FFF2-40B4-BE49-F238E27FC236}">
                  <a16:creationId xmlns:a16="http://schemas.microsoft.com/office/drawing/2014/main" id="{3E714B93-2CBF-41CE-8C92-EE78DF8E29D0}"/>
                </a:ext>
              </a:extLst>
            </p:cNvPr>
            <p:cNvSpPr>
              <a:spLocks/>
            </p:cNvSpPr>
            <p:nvPr/>
          </p:nvSpPr>
          <p:spPr bwMode="auto">
            <a:xfrm>
              <a:off x="255588" y="2852738"/>
              <a:ext cx="36513" cy="23813"/>
            </a:xfrm>
            <a:custGeom>
              <a:avLst/>
              <a:gdLst>
                <a:gd name="T0" fmla="*/ 7 w 12"/>
                <a:gd name="T1" fmla="*/ 0 h 8"/>
                <a:gd name="T2" fmla="*/ 0 w 12"/>
                <a:gd name="T3" fmla="*/ 5 h 8"/>
                <a:gd name="T4" fmla="*/ 4 w 12"/>
                <a:gd name="T5" fmla="*/ 8 h 8"/>
                <a:gd name="T6" fmla="*/ 12 w 12"/>
                <a:gd name="T7" fmla="*/ 3 h 8"/>
                <a:gd name="T8" fmla="*/ 7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4" y="2"/>
                    <a:pt x="2" y="4"/>
                    <a:pt x="0" y="5"/>
                  </a:cubicBezTo>
                  <a:cubicBezTo>
                    <a:pt x="1" y="6"/>
                    <a:pt x="3" y="7"/>
                    <a:pt x="4" y="8"/>
                  </a:cubicBezTo>
                  <a:cubicBezTo>
                    <a:pt x="7" y="6"/>
                    <a:pt x="9" y="4"/>
                    <a:pt x="12" y="3"/>
                  </a:cubicBezTo>
                  <a:cubicBezTo>
                    <a:pt x="10" y="2"/>
                    <a:pt x="9"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1" name="Freeform 220">
              <a:extLst>
                <a:ext uri="{FF2B5EF4-FFF2-40B4-BE49-F238E27FC236}">
                  <a16:creationId xmlns:a16="http://schemas.microsoft.com/office/drawing/2014/main" id="{E6DF2F22-790B-43C9-9D01-8F5E16998C5C}"/>
                </a:ext>
              </a:extLst>
            </p:cNvPr>
            <p:cNvSpPr>
              <a:spLocks/>
            </p:cNvSpPr>
            <p:nvPr/>
          </p:nvSpPr>
          <p:spPr bwMode="auto">
            <a:xfrm>
              <a:off x="322263" y="2889250"/>
              <a:ext cx="36513" cy="23813"/>
            </a:xfrm>
            <a:custGeom>
              <a:avLst/>
              <a:gdLst>
                <a:gd name="T0" fmla="*/ 7 w 12"/>
                <a:gd name="T1" fmla="*/ 0 h 8"/>
                <a:gd name="T2" fmla="*/ 0 w 12"/>
                <a:gd name="T3" fmla="*/ 6 h 8"/>
                <a:gd name="T4" fmla="*/ 5 w 12"/>
                <a:gd name="T5" fmla="*/ 8 h 8"/>
                <a:gd name="T6" fmla="*/ 12 w 12"/>
                <a:gd name="T7" fmla="*/ 3 h 8"/>
                <a:gd name="T8" fmla="*/ 7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5" y="2"/>
                    <a:pt x="3" y="4"/>
                    <a:pt x="0" y="6"/>
                  </a:cubicBezTo>
                  <a:cubicBezTo>
                    <a:pt x="2" y="6"/>
                    <a:pt x="3" y="7"/>
                    <a:pt x="5" y="8"/>
                  </a:cubicBezTo>
                  <a:cubicBezTo>
                    <a:pt x="7" y="6"/>
                    <a:pt x="10" y="5"/>
                    <a:pt x="12" y="3"/>
                  </a:cubicBezTo>
                  <a:cubicBezTo>
                    <a:pt x="10" y="2"/>
                    <a:pt x="9"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2" name="Freeform 221">
              <a:extLst>
                <a:ext uri="{FF2B5EF4-FFF2-40B4-BE49-F238E27FC236}">
                  <a16:creationId xmlns:a16="http://schemas.microsoft.com/office/drawing/2014/main" id="{CA75397A-172A-4E14-B99E-7359F3948321}"/>
                </a:ext>
              </a:extLst>
            </p:cNvPr>
            <p:cNvSpPr>
              <a:spLocks/>
            </p:cNvSpPr>
            <p:nvPr/>
          </p:nvSpPr>
          <p:spPr bwMode="auto">
            <a:xfrm>
              <a:off x="388938" y="2925763"/>
              <a:ext cx="36513" cy="22225"/>
            </a:xfrm>
            <a:custGeom>
              <a:avLst/>
              <a:gdLst>
                <a:gd name="T0" fmla="*/ 7 w 12"/>
                <a:gd name="T1" fmla="*/ 0 h 7"/>
                <a:gd name="T2" fmla="*/ 0 w 12"/>
                <a:gd name="T3" fmla="*/ 5 h 7"/>
                <a:gd name="T4" fmla="*/ 5 w 12"/>
                <a:gd name="T5" fmla="*/ 7 h 7"/>
                <a:gd name="T6" fmla="*/ 12 w 12"/>
                <a:gd name="T7" fmla="*/ 2 h 7"/>
                <a:gd name="T8" fmla="*/ 7 w 12"/>
                <a:gd name="T9" fmla="*/ 0 h 7"/>
              </a:gdLst>
              <a:ahLst/>
              <a:cxnLst>
                <a:cxn ang="0">
                  <a:pos x="T0" y="T1"/>
                </a:cxn>
                <a:cxn ang="0">
                  <a:pos x="T2" y="T3"/>
                </a:cxn>
                <a:cxn ang="0">
                  <a:pos x="T4" y="T5"/>
                </a:cxn>
                <a:cxn ang="0">
                  <a:pos x="T6" y="T7"/>
                </a:cxn>
                <a:cxn ang="0">
                  <a:pos x="T8" y="T9"/>
                </a:cxn>
              </a:cxnLst>
              <a:rect l="0" t="0" r="r" b="b"/>
              <a:pathLst>
                <a:path w="12" h="7">
                  <a:moveTo>
                    <a:pt x="7" y="0"/>
                  </a:moveTo>
                  <a:cubicBezTo>
                    <a:pt x="5" y="1"/>
                    <a:pt x="2" y="3"/>
                    <a:pt x="0" y="5"/>
                  </a:cubicBezTo>
                  <a:cubicBezTo>
                    <a:pt x="1" y="6"/>
                    <a:pt x="3" y="7"/>
                    <a:pt x="5" y="7"/>
                  </a:cubicBezTo>
                  <a:cubicBezTo>
                    <a:pt x="7" y="6"/>
                    <a:pt x="9" y="4"/>
                    <a:pt x="12" y="2"/>
                  </a:cubicBezTo>
                  <a:cubicBezTo>
                    <a:pt x="10" y="1"/>
                    <a:pt x="8"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3" name="Freeform 222">
              <a:extLst>
                <a:ext uri="{FF2B5EF4-FFF2-40B4-BE49-F238E27FC236}">
                  <a16:creationId xmlns:a16="http://schemas.microsoft.com/office/drawing/2014/main" id="{9F399D95-AE43-4BBC-BA13-1951590DAA89}"/>
                </a:ext>
              </a:extLst>
            </p:cNvPr>
            <p:cNvSpPr>
              <a:spLocks/>
            </p:cNvSpPr>
            <p:nvPr/>
          </p:nvSpPr>
          <p:spPr bwMode="auto">
            <a:xfrm>
              <a:off x="454025" y="2955925"/>
              <a:ext cx="33338" cy="25400"/>
            </a:xfrm>
            <a:custGeom>
              <a:avLst/>
              <a:gdLst>
                <a:gd name="T0" fmla="*/ 7 w 11"/>
                <a:gd name="T1" fmla="*/ 0 h 8"/>
                <a:gd name="T2" fmla="*/ 0 w 11"/>
                <a:gd name="T3" fmla="*/ 6 h 8"/>
                <a:gd name="T4" fmla="*/ 4 w 11"/>
                <a:gd name="T5" fmla="*/ 8 h 8"/>
                <a:gd name="T6" fmla="*/ 11 w 11"/>
                <a:gd name="T7" fmla="*/ 2 h 8"/>
                <a:gd name="T8" fmla="*/ 7 w 11"/>
                <a:gd name="T9" fmla="*/ 0 h 8"/>
              </a:gdLst>
              <a:ahLst/>
              <a:cxnLst>
                <a:cxn ang="0">
                  <a:pos x="T0" y="T1"/>
                </a:cxn>
                <a:cxn ang="0">
                  <a:pos x="T2" y="T3"/>
                </a:cxn>
                <a:cxn ang="0">
                  <a:pos x="T4" y="T5"/>
                </a:cxn>
                <a:cxn ang="0">
                  <a:pos x="T6" y="T7"/>
                </a:cxn>
                <a:cxn ang="0">
                  <a:pos x="T8" y="T9"/>
                </a:cxn>
              </a:cxnLst>
              <a:rect l="0" t="0" r="r" b="b"/>
              <a:pathLst>
                <a:path w="11" h="8">
                  <a:moveTo>
                    <a:pt x="7" y="0"/>
                  </a:moveTo>
                  <a:cubicBezTo>
                    <a:pt x="4" y="2"/>
                    <a:pt x="2" y="4"/>
                    <a:pt x="0" y="6"/>
                  </a:cubicBezTo>
                  <a:cubicBezTo>
                    <a:pt x="1" y="6"/>
                    <a:pt x="3" y="7"/>
                    <a:pt x="4" y="8"/>
                  </a:cubicBezTo>
                  <a:cubicBezTo>
                    <a:pt x="7" y="6"/>
                    <a:pt x="9" y="4"/>
                    <a:pt x="11" y="2"/>
                  </a:cubicBezTo>
                  <a:cubicBezTo>
                    <a:pt x="10" y="2"/>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4" name="Freeform 223">
              <a:extLst>
                <a:ext uri="{FF2B5EF4-FFF2-40B4-BE49-F238E27FC236}">
                  <a16:creationId xmlns:a16="http://schemas.microsoft.com/office/drawing/2014/main" id="{8117DFBD-D57D-4D0E-AC04-0BC67A6A35BC}"/>
                </a:ext>
              </a:extLst>
            </p:cNvPr>
            <p:cNvSpPr>
              <a:spLocks/>
            </p:cNvSpPr>
            <p:nvPr/>
          </p:nvSpPr>
          <p:spPr bwMode="auto">
            <a:xfrm>
              <a:off x="514350" y="2987675"/>
              <a:ext cx="33338" cy="23813"/>
            </a:xfrm>
            <a:custGeom>
              <a:avLst/>
              <a:gdLst>
                <a:gd name="T0" fmla="*/ 7 w 11"/>
                <a:gd name="T1" fmla="*/ 0 h 8"/>
                <a:gd name="T2" fmla="*/ 0 w 11"/>
                <a:gd name="T3" fmla="*/ 5 h 8"/>
                <a:gd name="T4" fmla="*/ 4 w 11"/>
                <a:gd name="T5" fmla="*/ 8 h 8"/>
                <a:gd name="T6" fmla="*/ 11 w 11"/>
                <a:gd name="T7" fmla="*/ 2 h 8"/>
                <a:gd name="T8" fmla="*/ 7 w 11"/>
                <a:gd name="T9" fmla="*/ 0 h 8"/>
              </a:gdLst>
              <a:ahLst/>
              <a:cxnLst>
                <a:cxn ang="0">
                  <a:pos x="T0" y="T1"/>
                </a:cxn>
                <a:cxn ang="0">
                  <a:pos x="T2" y="T3"/>
                </a:cxn>
                <a:cxn ang="0">
                  <a:pos x="T4" y="T5"/>
                </a:cxn>
                <a:cxn ang="0">
                  <a:pos x="T6" y="T7"/>
                </a:cxn>
                <a:cxn ang="0">
                  <a:pos x="T8" y="T9"/>
                </a:cxn>
              </a:cxnLst>
              <a:rect l="0" t="0" r="r" b="b"/>
              <a:pathLst>
                <a:path w="11" h="8">
                  <a:moveTo>
                    <a:pt x="7" y="0"/>
                  </a:moveTo>
                  <a:cubicBezTo>
                    <a:pt x="4" y="2"/>
                    <a:pt x="2" y="4"/>
                    <a:pt x="0" y="5"/>
                  </a:cubicBezTo>
                  <a:cubicBezTo>
                    <a:pt x="1" y="6"/>
                    <a:pt x="3" y="7"/>
                    <a:pt x="4" y="8"/>
                  </a:cubicBezTo>
                  <a:cubicBezTo>
                    <a:pt x="7" y="6"/>
                    <a:pt x="9" y="4"/>
                    <a:pt x="11" y="2"/>
                  </a:cubicBezTo>
                  <a:cubicBezTo>
                    <a:pt x="10" y="1"/>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5" name="Freeform 224">
              <a:extLst>
                <a:ext uri="{FF2B5EF4-FFF2-40B4-BE49-F238E27FC236}">
                  <a16:creationId xmlns:a16="http://schemas.microsoft.com/office/drawing/2014/main" id="{DD9179C6-B8E7-4E55-A6D3-6146AD532304}"/>
                </a:ext>
              </a:extLst>
            </p:cNvPr>
            <p:cNvSpPr>
              <a:spLocks/>
            </p:cNvSpPr>
            <p:nvPr/>
          </p:nvSpPr>
          <p:spPr bwMode="auto">
            <a:xfrm>
              <a:off x="571500" y="3014663"/>
              <a:ext cx="36513" cy="23813"/>
            </a:xfrm>
            <a:custGeom>
              <a:avLst/>
              <a:gdLst>
                <a:gd name="T0" fmla="*/ 7 w 12"/>
                <a:gd name="T1" fmla="*/ 0 h 8"/>
                <a:gd name="T2" fmla="*/ 0 w 12"/>
                <a:gd name="T3" fmla="*/ 6 h 8"/>
                <a:gd name="T4" fmla="*/ 5 w 12"/>
                <a:gd name="T5" fmla="*/ 8 h 8"/>
                <a:gd name="T6" fmla="*/ 12 w 12"/>
                <a:gd name="T7" fmla="*/ 2 h 8"/>
                <a:gd name="T8" fmla="*/ 7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5" y="2"/>
                    <a:pt x="2" y="4"/>
                    <a:pt x="0" y="6"/>
                  </a:cubicBezTo>
                  <a:cubicBezTo>
                    <a:pt x="2" y="6"/>
                    <a:pt x="3" y="7"/>
                    <a:pt x="5" y="8"/>
                  </a:cubicBezTo>
                  <a:cubicBezTo>
                    <a:pt x="7" y="6"/>
                    <a:pt x="9" y="4"/>
                    <a:pt x="12" y="2"/>
                  </a:cubicBezTo>
                  <a:cubicBezTo>
                    <a:pt x="10" y="1"/>
                    <a:pt x="8" y="1"/>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6" name="Freeform 225">
              <a:extLst>
                <a:ext uri="{FF2B5EF4-FFF2-40B4-BE49-F238E27FC236}">
                  <a16:creationId xmlns:a16="http://schemas.microsoft.com/office/drawing/2014/main" id="{AD52C760-813D-44EC-BF4B-DDB9E1A04479}"/>
                </a:ext>
              </a:extLst>
            </p:cNvPr>
            <p:cNvSpPr>
              <a:spLocks/>
            </p:cNvSpPr>
            <p:nvPr/>
          </p:nvSpPr>
          <p:spPr bwMode="auto">
            <a:xfrm>
              <a:off x="630238" y="3041650"/>
              <a:ext cx="36513" cy="23813"/>
            </a:xfrm>
            <a:custGeom>
              <a:avLst/>
              <a:gdLst>
                <a:gd name="T0" fmla="*/ 7 w 12"/>
                <a:gd name="T1" fmla="*/ 0 h 8"/>
                <a:gd name="T2" fmla="*/ 0 w 12"/>
                <a:gd name="T3" fmla="*/ 5 h 8"/>
                <a:gd name="T4" fmla="*/ 5 w 12"/>
                <a:gd name="T5" fmla="*/ 8 h 8"/>
                <a:gd name="T6" fmla="*/ 12 w 12"/>
                <a:gd name="T7" fmla="*/ 2 h 8"/>
                <a:gd name="T8" fmla="*/ 7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5" y="1"/>
                    <a:pt x="2" y="3"/>
                    <a:pt x="0" y="5"/>
                  </a:cubicBezTo>
                  <a:cubicBezTo>
                    <a:pt x="2" y="6"/>
                    <a:pt x="3" y="7"/>
                    <a:pt x="5" y="8"/>
                  </a:cubicBezTo>
                  <a:cubicBezTo>
                    <a:pt x="7" y="6"/>
                    <a:pt x="9" y="4"/>
                    <a:pt x="12" y="2"/>
                  </a:cubicBezTo>
                  <a:cubicBezTo>
                    <a:pt x="10" y="1"/>
                    <a:pt x="8"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7" name="Freeform 226">
              <a:extLst>
                <a:ext uri="{FF2B5EF4-FFF2-40B4-BE49-F238E27FC236}">
                  <a16:creationId xmlns:a16="http://schemas.microsoft.com/office/drawing/2014/main" id="{303288A1-6988-4F9F-8D2F-3933EFD51A75}"/>
                </a:ext>
              </a:extLst>
            </p:cNvPr>
            <p:cNvSpPr>
              <a:spLocks/>
            </p:cNvSpPr>
            <p:nvPr/>
          </p:nvSpPr>
          <p:spPr bwMode="auto">
            <a:xfrm>
              <a:off x="687388" y="3065463"/>
              <a:ext cx="33338" cy="25400"/>
            </a:xfrm>
            <a:custGeom>
              <a:avLst/>
              <a:gdLst>
                <a:gd name="T0" fmla="*/ 6 w 11"/>
                <a:gd name="T1" fmla="*/ 0 h 8"/>
                <a:gd name="T2" fmla="*/ 0 w 11"/>
                <a:gd name="T3" fmla="*/ 5 h 8"/>
                <a:gd name="T4" fmla="*/ 5 w 11"/>
                <a:gd name="T5" fmla="*/ 8 h 8"/>
                <a:gd name="T6" fmla="*/ 11 w 11"/>
                <a:gd name="T7" fmla="*/ 2 h 8"/>
                <a:gd name="T8" fmla="*/ 6 w 11"/>
                <a:gd name="T9" fmla="*/ 0 h 8"/>
              </a:gdLst>
              <a:ahLst/>
              <a:cxnLst>
                <a:cxn ang="0">
                  <a:pos x="T0" y="T1"/>
                </a:cxn>
                <a:cxn ang="0">
                  <a:pos x="T2" y="T3"/>
                </a:cxn>
                <a:cxn ang="0">
                  <a:pos x="T4" y="T5"/>
                </a:cxn>
                <a:cxn ang="0">
                  <a:pos x="T6" y="T7"/>
                </a:cxn>
                <a:cxn ang="0">
                  <a:pos x="T8" y="T9"/>
                </a:cxn>
              </a:cxnLst>
              <a:rect l="0" t="0" r="r" b="b"/>
              <a:pathLst>
                <a:path w="11" h="8">
                  <a:moveTo>
                    <a:pt x="6" y="0"/>
                  </a:moveTo>
                  <a:cubicBezTo>
                    <a:pt x="4" y="2"/>
                    <a:pt x="2" y="4"/>
                    <a:pt x="0" y="5"/>
                  </a:cubicBezTo>
                  <a:cubicBezTo>
                    <a:pt x="1" y="6"/>
                    <a:pt x="3" y="7"/>
                    <a:pt x="5" y="8"/>
                  </a:cubicBezTo>
                  <a:cubicBezTo>
                    <a:pt x="7" y="6"/>
                    <a:pt x="9" y="4"/>
                    <a:pt x="11" y="2"/>
                  </a:cubicBezTo>
                  <a:cubicBezTo>
                    <a:pt x="9" y="1"/>
                    <a:pt x="8"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8" name="Freeform 227">
              <a:extLst>
                <a:ext uri="{FF2B5EF4-FFF2-40B4-BE49-F238E27FC236}">
                  <a16:creationId xmlns:a16="http://schemas.microsoft.com/office/drawing/2014/main" id="{AEF44BEE-DBA6-4B49-927B-55EC91AF21AA}"/>
                </a:ext>
              </a:extLst>
            </p:cNvPr>
            <p:cNvSpPr>
              <a:spLocks/>
            </p:cNvSpPr>
            <p:nvPr/>
          </p:nvSpPr>
          <p:spPr bwMode="auto">
            <a:xfrm>
              <a:off x="742950" y="3087688"/>
              <a:ext cx="33338" cy="23813"/>
            </a:xfrm>
            <a:custGeom>
              <a:avLst/>
              <a:gdLst>
                <a:gd name="T0" fmla="*/ 6 w 11"/>
                <a:gd name="T1" fmla="*/ 0 h 8"/>
                <a:gd name="T2" fmla="*/ 0 w 11"/>
                <a:gd name="T3" fmla="*/ 6 h 8"/>
                <a:gd name="T4" fmla="*/ 5 w 11"/>
                <a:gd name="T5" fmla="*/ 8 h 8"/>
                <a:gd name="T6" fmla="*/ 11 w 11"/>
                <a:gd name="T7" fmla="*/ 2 h 8"/>
                <a:gd name="T8" fmla="*/ 6 w 11"/>
                <a:gd name="T9" fmla="*/ 0 h 8"/>
              </a:gdLst>
              <a:ahLst/>
              <a:cxnLst>
                <a:cxn ang="0">
                  <a:pos x="T0" y="T1"/>
                </a:cxn>
                <a:cxn ang="0">
                  <a:pos x="T2" y="T3"/>
                </a:cxn>
                <a:cxn ang="0">
                  <a:pos x="T4" y="T5"/>
                </a:cxn>
                <a:cxn ang="0">
                  <a:pos x="T6" y="T7"/>
                </a:cxn>
                <a:cxn ang="0">
                  <a:pos x="T8" y="T9"/>
                </a:cxn>
              </a:cxnLst>
              <a:rect l="0" t="0" r="r" b="b"/>
              <a:pathLst>
                <a:path w="11" h="8">
                  <a:moveTo>
                    <a:pt x="6" y="0"/>
                  </a:moveTo>
                  <a:cubicBezTo>
                    <a:pt x="4" y="2"/>
                    <a:pt x="2" y="4"/>
                    <a:pt x="0" y="6"/>
                  </a:cubicBezTo>
                  <a:cubicBezTo>
                    <a:pt x="2" y="7"/>
                    <a:pt x="3" y="7"/>
                    <a:pt x="5" y="8"/>
                  </a:cubicBezTo>
                  <a:cubicBezTo>
                    <a:pt x="7" y="6"/>
                    <a:pt x="9" y="4"/>
                    <a:pt x="11" y="2"/>
                  </a:cubicBezTo>
                  <a:cubicBezTo>
                    <a:pt x="10" y="1"/>
                    <a:pt x="8"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29" name="Freeform 228">
              <a:extLst>
                <a:ext uri="{FF2B5EF4-FFF2-40B4-BE49-F238E27FC236}">
                  <a16:creationId xmlns:a16="http://schemas.microsoft.com/office/drawing/2014/main" id="{95EC2C4C-CE33-41C8-B4AC-158CA2456E4B}"/>
                </a:ext>
              </a:extLst>
            </p:cNvPr>
            <p:cNvSpPr>
              <a:spLocks/>
            </p:cNvSpPr>
            <p:nvPr/>
          </p:nvSpPr>
          <p:spPr bwMode="auto">
            <a:xfrm>
              <a:off x="796925" y="3108325"/>
              <a:ext cx="33338" cy="25400"/>
            </a:xfrm>
            <a:custGeom>
              <a:avLst/>
              <a:gdLst>
                <a:gd name="T0" fmla="*/ 6 w 11"/>
                <a:gd name="T1" fmla="*/ 0 h 8"/>
                <a:gd name="T2" fmla="*/ 0 w 11"/>
                <a:gd name="T3" fmla="*/ 6 h 8"/>
                <a:gd name="T4" fmla="*/ 5 w 11"/>
                <a:gd name="T5" fmla="*/ 8 h 8"/>
                <a:gd name="T6" fmla="*/ 11 w 11"/>
                <a:gd name="T7" fmla="*/ 2 h 8"/>
                <a:gd name="T8" fmla="*/ 6 w 11"/>
                <a:gd name="T9" fmla="*/ 0 h 8"/>
              </a:gdLst>
              <a:ahLst/>
              <a:cxnLst>
                <a:cxn ang="0">
                  <a:pos x="T0" y="T1"/>
                </a:cxn>
                <a:cxn ang="0">
                  <a:pos x="T2" y="T3"/>
                </a:cxn>
                <a:cxn ang="0">
                  <a:pos x="T4" y="T5"/>
                </a:cxn>
                <a:cxn ang="0">
                  <a:pos x="T6" y="T7"/>
                </a:cxn>
                <a:cxn ang="0">
                  <a:pos x="T8" y="T9"/>
                </a:cxn>
              </a:cxnLst>
              <a:rect l="0" t="0" r="r" b="b"/>
              <a:pathLst>
                <a:path w="11" h="8">
                  <a:moveTo>
                    <a:pt x="6" y="0"/>
                  </a:moveTo>
                  <a:cubicBezTo>
                    <a:pt x="4" y="2"/>
                    <a:pt x="2" y="4"/>
                    <a:pt x="0" y="6"/>
                  </a:cubicBezTo>
                  <a:cubicBezTo>
                    <a:pt x="1" y="7"/>
                    <a:pt x="3" y="7"/>
                    <a:pt x="5" y="8"/>
                  </a:cubicBezTo>
                  <a:cubicBezTo>
                    <a:pt x="7" y="6"/>
                    <a:pt x="9" y="4"/>
                    <a:pt x="11" y="2"/>
                  </a:cubicBezTo>
                  <a:cubicBezTo>
                    <a:pt x="9" y="1"/>
                    <a:pt x="8"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30" name="Freeform 229">
              <a:extLst>
                <a:ext uri="{FF2B5EF4-FFF2-40B4-BE49-F238E27FC236}">
                  <a16:creationId xmlns:a16="http://schemas.microsoft.com/office/drawing/2014/main" id="{A85F0166-E7B3-481E-B6F8-C450E1F4D62C}"/>
                </a:ext>
              </a:extLst>
            </p:cNvPr>
            <p:cNvSpPr>
              <a:spLocks noEditPoints="1"/>
            </p:cNvSpPr>
            <p:nvPr/>
          </p:nvSpPr>
          <p:spPr bwMode="auto">
            <a:xfrm>
              <a:off x="836613" y="3124200"/>
              <a:ext cx="414338" cy="133350"/>
            </a:xfrm>
            <a:custGeom>
              <a:avLst/>
              <a:gdLst>
                <a:gd name="T0" fmla="*/ 16 w 136"/>
                <a:gd name="T1" fmla="*/ 3 h 44"/>
                <a:gd name="T2" fmla="*/ 9 w 136"/>
                <a:gd name="T3" fmla="*/ 10 h 44"/>
                <a:gd name="T4" fmla="*/ 136 w 136"/>
                <a:gd name="T5" fmla="*/ 44 h 44"/>
                <a:gd name="T6" fmla="*/ 119 w 136"/>
                <a:gd name="T7" fmla="*/ 33 h 44"/>
                <a:gd name="T8" fmla="*/ 16 w 136"/>
                <a:gd name="T9" fmla="*/ 3 h 44"/>
                <a:gd name="T10" fmla="*/ 6 w 136"/>
                <a:gd name="T11" fmla="*/ 0 h 44"/>
                <a:gd name="T12" fmla="*/ 0 w 136"/>
                <a:gd name="T13" fmla="*/ 6 h 44"/>
                <a:gd name="T14" fmla="*/ 4 w 136"/>
                <a:gd name="T15" fmla="*/ 8 h 44"/>
                <a:gd name="T16" fmla="*/ 11 w 136"/>
                <a:gd name="T17" fmla="*/ 2 h 44"/>
                <a:gd name="T18" fmla="*/ 6 w 136"/>
                <a:gd name="T19"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44">
                  <a:moveTo>
                    <a:pt x="16" y="3"/>
                  </a:moveTo>
                  <a:cubicBezTo>
                    <a:pt x="13" y="6"/>
                    <a:pt x="11" y="8"/>
                    <a:pt x="9" y="10"/>
                  </a:cubicBezTo>
                  <a:cubicBezTo>
                    <a:pt x="54" y="26"/>
                    <a:pt x="96" y="37"/>
                    <a:pt x="136" y="44"/>
                  </a:cubicBezTo>
                  <a:cubicBezTo>
                    <a:pt x="130" y="40"/>
                    <a:pt x="124" y="36"/>
                    <a:pt x="119" y="33"/>
                  </a:cubicBezTo>
                  <a:cubicBezTo>
                    <a:pt x="86" y="26"/>
                    <a:pt x="51" y="16"/>
                    <a:pt x="16" y="3"/>
                  </a:cubicBezTo>
                  <a:moveTo>
                    <a:pt x="6" y="0"/>
                  </a:moveTo>
                  <a:cubicBezTo>
                    <a:pt x="4" y="2"/>
                    <a:pt x="2" y="4"/>
                    <a:pt x="0" y="6"/>
                  </a:cubicBezTo>
                  <a:cubicBezTo>
                    <a:pt x="2" y="7"/>
                    <a:pt x="3" y="7"/>
                    <a:pt x="4" y="8"/>
                  </a:cubicBezTo>
                  <a:cubicBezTo>
                    <a:pt x="6" y="6"/>
                    <a:pt x="9" y="4"/>
                    <a:pt x="11" y="2"/>
                  </a:cubicBezTo>
                  <a:cubicBezTo>
                    <a:pt x="9" y="1"/>
                    <a:pt x="7"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31" name="Freeform 230">
              <a:extLst>
                <a:ext uri="{FF2B5EF4-FFF2-40B4-BE49-F238E27FC236}">
                  <a16:creationId xmlns:a16="http://schemas.microsoft.com/office/drawing/2014/main" id="{DE23B3C8-77BC-406A-820D-57990549447F}"/>
                </a:ext>
              </a:extLst>
            </p:cNvPr>
            <p:cNvSpPr>
              <a:spLocks/>
            </p:cNvSpPr>
            <p:nvPr/>
          </p:nvSpPr>
          <p:spPr bwMode="auto">
            <a:xfrm>
              <a:off x="849313" y="3130550"/>
              <a:ext cx="36513" cy="23813"/>
            </a:xfrm>
            <a:custGeom>
              <a:avLst/>
              <a:gdLst>
                <a:gd name="T0" fmla="*/ 7 w 12"/>
                <a:gd name="T1" fmla="*/ 0 h 8"/>
                <a:gd name="T2" fmla="*/ 0 w 12"/>
                <a:gd name="T3" fmla="*/ 6 h 8"/>
                <a:gd name="T4" fmla="*/ 5 w 12"/>
                <a:gd name="T5" fmla="*/ 8 h 8"/>
                <a:gd name="T6" fmla="*/ 12 w 12"/>
                <a:gd name="T7" fmla="*/ 1 h 8"/>
                <a:gd name="T8" fmla="*/ 7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5" y="2"/>
                    <a:pt x="2" y="4"/>
                    <a:pt x="0" y="6"/>
                  </a:cubicBezTo>
                  <a:cubicBezTo>
                    <a:pt x="2" y="6"/>
                    <a:pt x="4" y="7"/>
                    <a:pt x="5" y="8"/>
                  </a:cubicBezTo>
                  <a:cubicBezTo>
                    <a:pt x="7" y="6"/>
                    <a:pt x="9" y="4"/>
                    <a:pt x="12" y="1"/>
                  </a:cubicBezTo>
                  <a:cubicBezTo>
                    <a:pt x="10" y="1"/>
                    <a:pt x="8"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32" name="Freeform 231">
              <a:extLst>
                <a:ext uri="{FF2B5EF4-FFF2-40B4-BE49-F238E27FC236}">
                  <a16:creationId xmlns:a16="http://schemas.microsoft.com/office/drawing/2014/main" id="{0AAC998A-D2FC-4770-A512-09812D8FE2F7}"/>
                </a:ext>
              </a:extLst>
            </p:cNvPr>
            <p:cNvSpPr>
              <a:spLocks/>
            </p:cNvSpPr>
            <p:nvPr/>
          </p:nvSpPr>
          <p:spPr bwMode="auto">
            <a:xfrm>
              <a:off x="1198563" y="3224213"/>
              <a:ext cx="112713" cy="42863"/>
            </a:xfrm>
            <a:custGeom>
              <a:avLst/>
              <a:gdLst>
                <a:gd name="T0" fmla="*/ 0 w 37"/>
                <a:gd name="T1" fmla="*/ 0 h 14"/>
                <a:gd name="T2" fmla="*/ 17 w 37"/>
                <a:gd name="T3" fmla="*/ 11 h 14"/>
                <a:gd name="T4" fmla="*/ 37 w 37"/>
                <a:gd name="T5" fmla="*/ 14 h 14"/>
                <a:gd name="T6" fmla="*/ 20 w 37"/>
                <a:gd name="T7" fmla="*/ 3 h 14"/>
                <a:gd name="T8" fmla="*/ 0 w 37"/>
                <a:gd name="T9" fmla="*/ 0 h 14"/>
              </a:gdLst>
              <a:ahLst/>
              <a:cxnLst>
                <a:cxn ang="0">
                  <a:pos x="T0" y="T1"/>
                </a:cxn>
                <a:cxn ang="0">
                  <a:pos x="T2" y="T3"/>
                </a:cxn>
                <a:cxn ang="0">
                  <a:pos x="T4" y="T5"/>
                </a:cxn>
                <a:cxn ang="0">
                  <a:pos x="T6" y="T7"/>
                </a:cxn>
                <a:cxn ang="0">
                  <a:pos x="T8" y="T9"/>
                </a:cxn>
              </a:cxnLst>
              <a:rect l="0" t="0" r="r" b="b"/>
              <a:pathLst>
                <a:path w="37" h="14">
                  <a:moveTo>
                    <a:pt x="0" y="0"/>
                  </a:moveTo>
                  <a:cubicBezTo>
                    <a:pt x="5" y="3"/>
                    <a:pt x="11" y="7"/>
                    <a:pt x="17" y="11"/>
                  </a:cubicBezTo>
                  <a:cubicBezTo>
                    <a:pt x="24" y="12"/>
                    <a:pt x="30" y="13"/>
                    <a:pt x="37" y="14"/>
                  </a:cubicBezTo>
                  <a:cubicBezTo>
                    <a:pt x="31" y="11"/>
                    <a:pt x="26" y="7"/>
                    <a:pt x="20" y="3"/>
                  </a:cubicBezTo>
                  <a:cubicBezTo>
                    <a:pt x="14" y="2"/>
                    <a:pt x="7"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33" name="Freeform 232">
              <a:extLst>
                <a:ext uri="{FF2B5EF4-FFF2-40B4-BE49-F238E27FC236}">
                  <a16:creationId xmlns:a16="http://schemas.microsoft.com/office/drawing/2014/main" id="{824BF25D-1AF8-4DA2-A40B-FFFFCDAA8FD7}"/>
                </a:ext>
              </a:extLst>
            </p:cNvPr>
            <p:cNvSpPr>
              <a:spLocks noEditPoints="1"/>
            </p:cNvSpPr>
            <p:nvPr/>
          </p:nvSpPr>
          <p:spPr bwMode="auto">
            <a:xfrm>
              <a:off x="823913" y="1803400"/>
              <a:ext cx="3897313" cy="1338263"/>
            </a:xfrm>
            <a:custGeom>
              <a:avLst/>
              <a:gdLst>
                <a:gd name="T0" fmla="*/ 6 w 1281"/>
                <a:gd name="T1" fmla="*/ 431 h 439"/>
                <a:gd name="T2" fmla="*/ 0 w 1281"/>
                <a:gd name="T3" fmla="*/ 438 h 439"/>
                <a:gd name="T4" fmla="*/ 4 w 1281"/>
                <a:gd name="T5" fmla="*/ 439 h 439"/>
                <a:gd name="T6" fmla="*/ 10 w 1281"/>
                <a:gd name="T7" fmla="*/ 433 h 439"/>
                <a:gd name="T8" fmla="*/ 6 w 1281"/>
                <a:gd name="T9" fmla="*/ 431 h 439"/>
                <a:gd name="T10" fmla="*/ 1272 w 1281"/>
                <a:gd name="T11" fmla="*/ 0 h 439"/>
                <a:gd name="T12" fmla="*/ 1268 w 1281"/>
                <a:gd name="T13" fmla="*/ 2 h 439"/>
                <a:gd name="T14" fmla="*/ 1276 w 1281"/>
                <a:gd name="T15" fmla="*/ 7 h 439"/>
                <a:gd name="T16" fmla="*/ 1281 w 1281"/>
                <a:gd name="T17" fmla="*/ 5 h 439"/>
                <a:gd name="T18" fmla="*/ 1272 w 1281"/>
                <a:gd name="T19" fmla="*/ 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1" h="439">
                  <a:moveTo>
                    <a:pt x="6" y="431"/>
                  </a:moveTo>
                  <a:cubicBezTo>
                    <a:pt x="4" y="433"/>
                    <a:pt x="2" y="436"/>
                    <a:pt x="0" y="438"/>
                  </a:cubicBezTo>
                  <a:cubicBezTo>
                    <a:pt x="1" y="438"/>
                    <a:pt x="3" y="439"/>
                    <a:pt x="4" y="439"/>
                  </a:cubicBezTo>
                  <a:cubicBezTo>
                    <a:pt x="6" y="437"/>
                    <a:pt x="8" y="435"/>
                    <a:pt x="10" y="433"/>
                  </a:cubicBezTo>
                  <a:cubicBezTo>
                    <a:pt x="8" y="432"/>
                    <a:pt x="7" y="432"/>
                    <a:pt x="6" y="431"/>
                  </a:cubicBezTo>
                  <a:moveTo>
                    <a:pt x="1272" y="0"/>
                  </a:moveTo>
                  <a:cubicBezTo>
                    <a:pt x="1271" y="1"/>
                    <a:pt x="1269" y="1"/>
                    <a:pt x="1268" y="2"/>
                  </a:cubicBezTo>
                  <a:cubicBezTo>
                    <a:pt x="1271" y="4"/>
                    <a:pt x="1273" y="5"/>
                    <a:pt x="1276" y="7"/>
                  </a:cubicBezTo>
                  <a:cubicBezTo>
                    <a:pt x="1278" y="6"/>
                    <a:pt x="1279" y="6"/>
                    <a:pt x="1281" y="5"/>
                  </a:cubicBezTo>
                  <a:cubicBezTo>
                    <a:pt x="1278" y="3"/>
                    <a:pt x="1275" y="2"/>
                    <a:pt x="127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sp>
          <p:nvSpPr>
            <p:cNvPr id="334" name="Freeform 233">
              <a:extLst>
                <a:ext uri="{FF2B5EF4-FFF2-40B4-BE49-F238E27FC236}">
                  <a16:creationId xmlns:a16="http://schemas.microsoft.com/office/drawing/2014/main" id="{24A5631E-1F91-456A-B494-468360AB40B5}"/>
                </a:ext>
              </a:extLst>
            </p:cNvPr>
            <p:cNvSpPr>
              <a:spLocks noEditPoints="1"/>
            </p:cNvSpPr>
            <p:nvPr/>
          </p:nvSpPr>
          <p:spPr bwMode="auto">
            <a:xfrm>
              <a:off x="3336925" y="2038350"/>
              <a:ext cx="5688013" cy="555625"/>
            </a:xfrm>
            <a:custGeom>
              <a:avLst/>
              <a:gdLst>
                <a:gd name="T0" fmla="*/ 3 w 1870"/>
                <a:gd name="T1" fmla="*/ 175 h 182"/>
                <a:gd name="T2" fmla="*/ 0 w 1870"/>
                <a:gd name="T3" fmla="*/ 177 h 182"/>
                <a:gd name="T4" fmla="*/ 7 w 1870"/>
                <a:gd name="T5" fmla="*/ 182 h 182"/>
                <a:gd name="T6" fmla="*/ 11 w 1870"/>
                <a:gd name="T7" fmla="*/ 180 h 182"/>
                <a:gd name="T8" fmla="*/ 3 w 1870"/>
                <a:gd name="T9" fmla="*/ 175 h 182"/>
                <a:gd name="T10" fmla="*/ 1866 w 1870"/>
                <a:gd name="T11" fmla="*/ 0 h 182"/>
                <a:gd name="T12" fmla="*/ 1862 w 1870"/>
                <a:gd name="T13" fmla="*/ 7 h 182"/>
                <a:gd name="T14" fmla="*/ 1866 w 1870"/>
                <a:gd name="T15" fmla="*/ 9 h 182"/>
                <a:gd name="T16" fmla="*/ 1870 w 1870"/>
                <a:gd name="T17" fmla="*/ 2 h 182"/>
                <a:gd name="T18" fmla="*/ 1866 w 1870"/>
                <a:gd name="T19"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0" h="182">
                  <a:moveTo>
                    <a:pt x="3" y="175"/>
                  </a:moveTo>
                  <a:cubicBezTo>
                    <a:pt x="2" y="175"/>
                    <a:pt x="1" y="176"/>
                    <a:pt x="0" y="177"/>
                  </a:cubicBezTo>
                  <a:cubicBezTo>
                    <a:pt x="2" y="179"/>
                    <a:pt x="4" y="180"/>
                    <a:pt x="7" y="182"/>
                  </a:cubicBezTo>
                  <a:cubicBezTo>
                    <a:pt x="8" y="181"/>
                    <a:pt x="9" y="181"/>
                    <a:pt x="11" y="180"/>
                  </a:cubicBezTo>
                  <a:cubicBezTo>
                    <a:pt x="8" y="178"/>
                    <a:pt x="6" y="176"/>
                    <a:pt x="3" y="175"/>
                  </a:cubicBezTo>
                  <a:moveTo>
                    <a:pt x="1866" y="0"/>
                  </a:moveTo>
                  <a:cubicBezTo>
                    <a:pt x="1865" y="2"/>
                    <a:pt x="1864" y="5"/>
                    <a:pt x="1862" y="7"/>
                  </a:cubicBezTo>
                  <a:cubicBezTo>
                    <a:pt x="1863" y="8"/>
                    <a:pt x="1864" y="8"/>
                    <a:pt x="1866" y="9"/>
                  </a:cubicBezTo>
                  <a:cubicBezTo>
                    <a:pt x="1867" y="7"/>
                    <a:pt x="1868" y="5"/>
                    <a:pt x="1870" y="2"/>
                  </a:cubicBezTo>
                  <a:cubicBezTo>
                    <a:pt x="1869" y="2"/>
                    <a:pt x="1868" y="1"/>
                    <a:pt x="186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138300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7/10/25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7/10/25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7/10/25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7/10/25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7/10/25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7/10/25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keras.io/api/layers/recurrent_layers/" TargetMode="Externa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journals.plos.org/plosone/article?id=10.1371/journal.pone.0180944"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hyperlink" Target="https://blog.keras.io/building-autoencoders-in-keras.html" TargetMode="External"/><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image" Target="../media/image73.jpe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74.png"/><Relationship Id="rId1" Type="http://schemas.openxmlformats.org/officeDocument/2006/relationships/slideLayout" Target="../slideLayouts/slideLayout7.xml"/><Relationship Id="rId4" Type="http://schemas.openxmlformats.org/officeDocument/2006/relationships/hyperlink" Target="https://keras.io/examples/generative/" TargetMode="External"/></Relationships>
</file>

<file path=ppt/slides/_rels/slide72.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keras.io/examples/generative/" TargetMode="External"/><Relationship Id="rId4" Type="http://schemas.openxmlformats.org/officeDocument/2006/relationships/image" Target="../media/image77.png"/></Relationships>
</file>

<file path=ppt/slides/_rels/slide74.xml.rels><?xml version="1.0" encoding="UTF-8" standalone="yes"?>
<Relationships xmlns="http://schemas.openxmlformats.org/package/2006/relationships"><Relationship Id="rId2" Type="http://schemas.openxmlformats.org/officeDocument/2006/relationships/image" Target="../media/image78.gif"/><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ight bulb with a brain inside&#10;&#10;Description automatically generated">
            <a:extLst>
              <a:ext uri="{FF2B5EF4-FFF2-40B4-BE49-F238E27FC236}">
                <a16:creationId xmlns:a16="http://schemas.microsoft.com/office/drawing/2014/main" id="{EDC57309-A2F6-B39D-7E9B-42DC4F3AD8A8}"/>
              </a:ext>
            </a:extLst>
          </p:cNvPr>
          <p:cNvPicPr>
            <a:picLocks noChangeAspect="1"/>
          </p:cNvPicPr>
          <p:nvPr/>
        </p:nvPicPr>
        <p:blipFill>
          <a:blip r:embed="rId2"/>
          <a:stretch>
            <a:fillRect/>
          </a:stretch>
        </p:blipFill>
        <p:spPr>
          <a:xfrm>
            <a:off x="0" y="0"/>
            <a:ext cx="12222373" cy="6858000"/>
          </a:xfrm>
          <a:prstGeom prst="rect">
            <a:avLst/>
          </a:prstGeom>
        </p:spPr>
      </p:pic>
      <p:sp>
        <p:nvSpPr>
          <p:cNvPr id="4" name="TextBox 3">
            <a:extLst>
              <a:ext uri="{FF2B5EF4-FFF2-40B4-BE49-F238E27FC236}">
                <a16:creationId xmlns:a16="http://schemas.microsoft.com/office/drawing/2014/main" id="{22835F6F-BC1B-C697-C87F-56BCD1A64612}"/>
              </a:ext>
            </a:extLst>
          </p:cNvPr>
          <p:cNvSpPr txBox="1"/>
          <p:nvPr/>
        </p:nvSpPr>
        <p:spPr>
          <a:xfrm>
            <a:off x="185822" y="2959385"/>
            <a:ext cx="5348037"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b="1">
                <a:solidFill>
                  <a:schemeClr val="bg1"/>
                </a:solidFill>
                <a:latin typeface="Times New Roman"/>
                <a:cs typeface="Times New Roman"/>
              </a:rPr>
              <a:t>CS 6140: </a:t>
            </a:r>
            <a:endParaRPr lang="en-US">
              <a:solidFill>
                <a:schemeClr val="bg1"/>
              </a:solidFill>
              <a:latin typeface="Aptos" panose="020B0004020202020204"/>
              <a:cs typeface="Times New Roman"/>
            </a:endParaRPr>
          </a:p>
          <a:p>
            <a:pPr algn="ctr"/>
            <a:r>
              <a:rPr lang="en-US" sz="4400" b="1">
                <a:solidFill>
                  <a:schemeClr val="bg1"/>
                </a:solidFill>
                <a:latin typeface="Times New Roman"/>
                <a:cs typeface="Times New Roman"/>
              </a:rPr>
              <a:t>Machine Learning</a:t>
            </a:r>
            <a:endParaRPr lang="en-US">
              <a:solidFill>
                <a:schemeClr val="bg1"/>
              </a:solidFill>
              <a:latin typeface="Aptos" panose="020B0004020202020204"/>
              <a:cs typeface="Times New Roman"/>
            </a:endParaRPr>
          </a:p>
        </p:txBody>
      </p:sp>
      <p:sp>
        <p:nvSpPr>
          <p:cNvPr id="5" name="TextBox 4">
            <a:extLst>
              <a:ext uri="{FF2B5EF4-FFF2-40B4-BE49-F238E27FC236}">
                <a16:creationId xmlns:a16="http://schemas.microsoft.com/office/drawing/2014/main" id="{1E108582-5A09-52CE-6CF3-B176AC80A197}"/>
              </a:ext>
            </a:extLst>
          </p:cNvPr>
          <p:cNvSpPr txBox="1"/>
          <p:nvPr/>
        </p:nvSpPr>
        <p:spPr>
          <a:xfrm>
            <a:off x="183340" y="5702587"/>
            <a:ext cx="11847094"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rgbClr val="FFFFFF"/>
                </a:solidFill>
                <a:latin typeface="Times New Roman"/>
                <a:cs typeface="Times New Roman"/>
              </a:rPr>
              <a:t>Presented by:  Dr. Tala </a:t>
            </a:r>
            <a:r>
              <a:rPr lang="en-US" sz="4400" b="1" err="1">
                <a:solidFill>
                  <a:srgbClr val="FFFFFF"/>
                </a:solidFill>
                <a:latin typeface="Times New Roman"/>
                <a:cs typeface="Times New Roman"/>
              </a:rPr>
              <a:t>Khoei</a:t>
            </a:r>
            <a:endParaRPr lang="en-US"/>
          </a:p>
        </p:txBody>
      </p:sp>
    </p:spTree>
    <p:extLst>
      <p:ext uri="{BB962C8B-B14F-4D97-AF65-F5344CB8AC3E}">
        <p14:creationId xmlns:p14="http://schemas.microsoft.com/office/powerpoint/2010/main" val="957698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5431FA-1BB1-4FA1-7742-9F0F3A8B7516}"/>
              </a:ext>
            </a:extLst>
          </p:cNvPr>
          <p:cNvSpPr txBox="1"/>
          <p:nvPr/>
        </p:nvSpPr>
        <p:spPr>
          <a:xfrm>
            <a:off x="0" y="371706"/>
            <a:ext cx="12041436"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Example of Time Series Models in Deep Learning</a:t>
            </a:r>
          </a:p>
        </p:txBody>
      </p:sp>
      <p:pic>
        <p:nvPicPr>
          <p:cNvPr id="3074" name="Picture 2" descr="Time series analysis has a crucial role in trades and hence implemented in multiple applications, some of them are introduced in the image. Analytics Steps, analytics steps, step analytics, analyticsstep">
            <a:extLst>
              <a:ext uri="{FF2B5EF4-FFF2-40B4-BE49-F238E27FC236}">
                <a16:creationId xmlns:a16="http://schemas.microsoft.com/office/drawing/2014/main" id="{47221611-784B-1C9E-CDDA-AB908900ED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308" y="1314348"/>
            <a:ext cx="11021383" cy="5290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4746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08399CEB-3830-4F35-89D5-4E3FB725D20A}"/>
              </a:ext>
            </a:extLst>
          </p:cNvPr>
          <p:cNvPicPr>
            <a:picLocks noChangeAspect="1"/>
          </p:cNvPicPr>
          <p:nvPr/>
        </p:nvPicPr>
        <p:blipFill>
          <a:blip r:embed="rId2"/>
          <a:stretch>
            <a:fillRect/>
          </a:stretch>
        </p:blipFill>
        <p:spPr>
          <a:xfrm>
            <a:off x="950024" y="457200"/>
            <a:ext cx="10291952" cy="5943600"/>
          </a:xfrm>
          <a:prstGeom prst="rect">
            <a:avLst/>
          </a:prstGeom>
        </p:spPr>
      </p:pic>
    </p:spTree>
    <p:extLst>
      <p:ext uri="{BB962C8B-B14F-4D97-AF65-F5344CB8AC3E}">
        <p14:creationId xmlns:p14="http://schemas.microsoft.com/office/powerpoint/2010/main" val="262516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851987-0947-FD88-9ED0-CF68C3CAB711}"/>
            </a:ext>
          </a:extLst>
        </p:cNvPr>
        <p:cNvGrpSpPr/>
        <p:nvPr/>
      </p:nvGrpSpPr>
      <p:grpSpPr>
        <a:xfrm>
          <a:off x="0" y="0"/>
          <a:ext cx="0" cy="0"/>
          <a:chOff x="0" y="0"/>
          <a:chExt cx="0" cy="0"/>
        </a:xfrm>
      </p:grpSpPr>
      <p:pic>
        <p:nvPicPr>
          <p:cNvPr id="2" name="Picture 1" descr="A light bulb with a brain inside&#10;&#10;Description automatically generated">
            <a:extLst>
              <a:ext uri="{FF2B5EF4-FFF2-40B4-BE49-F238E27FC236}">
                <a16:creationId xmlns:a16="http://schemas.microsoft.com/office/drawing/2014/main" id="{E0C82008-F68A-B224-6CD2-90D7F48132F0}"/>
              </a:ext>
            </a:extLst>
          </p:cNvPr>
          <p:cNvPicPr>
            <a:picLocks noChangeAspect="1"/>
          </p:cNvPicPr>
          <p:nvPr/>
        </p:nvPicPr>
        <p:blipFill>
          <a:blip r:embed="rId2">
            <a:alphaModFix amt="50000"/>
          </a:blip>
          <a:srcRect t="15073" r="-1" b="-1"/>
          <a:stretch/>
        </p:blipFill>
        <p:spPr>
          <a:xfrm>
            <a:off x="20" y="10"/>
            <a:ext cx="12188930" cy="6857990"/>
          </a:xfrm>
          <a:prstGeom prst="rect">
            <a:avLst/>
          </a:prstGeom>
        </p:spPr>
      </p:pic>
      <p:sp>
        <p:nvSpPr>
          <p:cNvPr id="4" name="TextBox 3">
            <a:extLst>
              <a:ext uri="{FF2B5EF4-FFF2-40B4-BE49-F238E27FC236}">
                <a16:creationId xmlns:a16="http://schemas.microsoft.com/office/drawing/2014/main" id="{A3E95D6D-F589-A854-D108-3D0C48DE7822}"/>
              </a:ext>
            </a:extLst>
          </p:cNvPr>
          <p:cNvSpPr txBox="1"/>
          <p:nvPr/>
        </p:nvSpPr>
        <p:spPr>
          <a:xfrm>
            <a:off x="-21771" y="1122363"/>
            <a:ext cx="12061371" cy="30632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r>
              <a:rPr lang="en-US" sz="4800" b="1" dirty="0">
                <a:solidFill>
                  <a:schemeClr val="bg1"/>
                </a:solidFill>
                <a:latin typeface="Times New Roman"/>
                <a:ea typeface="+mj-ea"/>
                <a:cs typeface="Times New Roman"/>
              </a:rPr>
              <a:t>Introduction to </a:t>
            </a:r>
            <a:r>
              <a:rPr lang="en-US" sz="4800" b="1" dirty="0">
                <a:solidFill>
                  <a:schemeClr val="bg1"/>
                </a:solidFill>
                <a:latin typeface="Times New Roman"/>
                <a:ea typeface="+mn-lt"/>
                <a:cs typeface="+mn-lt"/>
              </a:rPr>
              <a:t>Recurrent Neural Networks</a:t>
            </a:r>
            <a:endParaRPr lang="en-US" sz="4800" b="1" dirty="0">
              <a:solidFill>
                <a:schemeClr val="bg1"/>
              </a:solidFill>
              <a:latin typeface="Times New Roman"/>
              <a:ea typeface="+mj-ea"/>
              <a:cs typeface="Times New Roman"/>
            </a:endParaRPr>
          </a:p>
        </p:txBody>
      </p:sp>
    </p:spTree>
    <p:extLst>
      <p:ext uri="{BB962C8B-B14F-4D97-AF65-F5344CB8AC3E}">
        <p14:creationId xmlns:p14="http://schemas.microsoft.com/office/powerpoint/2010/main" val="3715190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AF4E8A-B701-FAE1-F744-78F8DFBEF8D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040B6B6-8DAB-670A-4A31-2BAA88709BAD}"/>
              </a:ext>
            </a:extLst>
          </p:cNvPr>
          <p:cNvSpPr txBox="1"/>
          <p:nvPr/>
        </p:nvSpPr>
        <p:spPr>
          <a:xfrm>
            <a:off x="319489" y="106665"/>
            <a:ext cx="11721947"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Recurrent Neural Networks</a:t>
            </a:r>
          </a:p>
        </p:txBody>
      </p:sp>
      <p:pic>
        <p:nvPicPr>
          <p:cNvPr id="1026" name="Picture 2" descr="rnns">
            <a:extLst>
              <a:ext uri="{FF2B5EF4-FFF2-40B4-BE49-F238E27FC236}">
                <a16:creationId xmlns:a16="http://schemas.microsoft.com/office/drawing/2014/main" id="{BDD633FF-BF85-5627-55CC-E7A6F2EAD3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63415" y="2666082"/>
            <a:ext cx="6832062" cy="408525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644ADA9-70D4-44DB-7435-EB0F5099F663}"/>
              </a:ext>
            </a:extLst>
          </p:cNvPr>
          <p:cNvSpPr txBox="1"/>
          <p:nvPr/>
        </p:nvSpPr>
        <p:spPr>
          <a:xfrm>
            <a:off x="319489" y="1032430"/>
            <a:ext cx="11721947" cy="1477328"/>
          </a:xfrm>
          <a:prstGeom prst="rect">
            <a:avLst/>
          </a:prstGeom>
          <a:noFill/>
        </p:spPr>
        <p:txBody>
          <a:bodyPr wrap="square">
            <a:spAutoFit/>
          </a:bodyPr>
          <a:lstStyle/>
          <a:p>
            <a:pPr marL="285750" indent="-285750">
              <a:buFont typeface="Arial" panose="020B0604020202020204" pitchFamily="34" charset="0"/>
              <a:buChar char="•"/>
            </a:pPr>
            <a:r>
              <a:rPr lang="en-US" i="0" dirty="0">
                <a:solidFill>
                  <a:srgbClr val="292929"/>
                </a:solidFill>
                <a:effectLst/>
                <a:latin typeface="Times New Roman" panose="02020603050405020304" pitchFamily="18" charset="0"/>
                <a:cs typeface="Times New Roman" panose="02020603050405020304" pitchFamily="18" charset="0"/>
              </a:rPr>
              <a:t>Recurrent neural networks (RNNs) are well-suited for processing sequences of data.</a:t>
            </a:r>
          </a:p>
          <a:p>
            <a:pPr marL="285750" indent="-285750">
              <a:buFont typeface="Arial" panose="020B0604020202020204" pitchFamily="34" charset="0"/>
              <a:buChar char="•"/>
            </a:pPr>
            <a:endParaRPr lang="en-US" i="0" dirty="0">
              <a:solidFill>
                <a:srgbClr val="292929"/>
              </a:solidFill>
              <a:effectLst/>
              <a:latin typeface="Times New Roman" panose="02020603050405020304" pitchFamily="18" charset="0"/>
              <a:cs typeface="Times New Roman" panose="02020603050405020304" pitchFamily="18" charset="0"/>
            </a:endParaRPr>
          </a:p>
          <a:p>
            <a:pPr marL="285750" indent="-285750" algn="just" rtl="0">
              <a:buFont typeface="Arial" panose="020B0604020202020204" pitchFamily="34" charset="0"/>
              <a:buChar char="•"/>
            </a:pPr>
            <a:r>
              <a:rPr lang="en-US" i="0" dirty="0">
                <a:solidFill>
                  <a:srgbClr val="292929"/>
                </a:solidFill>
                <a:effectLst/>
                <a:latin typeface="Times New Roman" panose="02020603050405020304" pitchFamily="18" charset="0"/>
                <a:cs typeface="Times New Roman" panose="02020603050405020304" pitchFamily="18" charset="0"/>
              </a:rPr>
              <a:t>Unlike ANN, sequence modeling current output depends not only on current input but also on the previous output. This is the basic process of the family of RNNs.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9892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C0BFD97-9180-6CAB-0AA8-FFDF183CFDEA}"/>
              </a:ext>
            </a:extLst>
          </p:cNvPr>
          <p:cNvPicPr>
            <a:picLocks noChangeAspect="1"/>
          </p:cNvPicPr>
          <p:nvPr/>
        </p:nvPicPr>
        <p:blipFill>
          <a:blip r:embed="rId2"/>
          <a:stretch>
            <a:fillRect/>
          </a:stretch>
        </p:blipFill>
        <p:spPr>
          <a:xfrm>
            <a:off x="207806" y="1427013"/>
            <a:ext cx="11752462" cy="4172121"/>
          </a:xfrm>
          <a:prstGeom prst="rect">
            <a:avLst/>
          </a:prstGeom>
        </p:spPr>
      </p:pic>
    </p:spTree>
    <p:extLst>
      <p:ext uri="{BB962C8B-B14F-4D97-AF65-F5344CB8AC3E}">
        <p14:creationId xmlns:p14="http://schemas.microsoft.com/office/powerpoint/2010/main" val="36061306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438D56B-012B-6865-42FE-78420F3A1767}"/>
              </a:ext>
            </a:extLst>
          </p:cNvPr>
          <p:cNvSpPr txBox="1"/>
          <p:nvPr/>
        </p:nvSpPr>
        <p:spPr>
          <a:xfrm>
            <a:off x="3042364" y="3758279"/>
            <a:ext cx="3582445"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RNN</a:t>
            </a:r>
          </a:p>
        </p:txBody>
      </p:sp>
      <p:sp>
        <p:nvSpPr>
          <p:cNvPr id="5" name="TextBox 4">
            <a:extLst>
              <a:ext uri="{FF2B5EF4-FFF2-40B4-BE49-F238E27FC236}">
                <a16:creationId xmlns:a16="http://schemas.microsoft.com/office/drawing/2014/main" id="{7F063335-0728-502E-EE71-57F1429A9ACE}"/>
              </a:ext>
            </a:extLst>
          </p:cNvPr>
          <p:cNvSpPr txBox="1"/>
          <p:nvPr/>
        </p:nvSpPr>
        <p:spPr>
          <a:xfrm>
            <a:off x="-802981" y="3758279"/>
            <a:ext cx="3582445"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DNN</a:t>
            </a:r>
          </a:p>
        </p:txBody>
      </p:sp>
      <p:sp>
        <p:nvSpPr>
          <p:cNvPr id="7" name="TextBox 6">
            <a:extLst>
              <a:ext uri="{FF2B5EF4-FFF2-40B4-BE49-F238E27FC236}">
                <a16:creationId xmlns:a16="http://schemas.microsoft.com/office/drawing/2014/main" id="{0D926470-93CC-5CC0-7401-C925D7F04911}"/>
              </a:ext>
            </a:extLst>
          </p:cNvPr>
          <p:cNvSpPr txBox="1"/>
          <p:nvPr/>
        </p:nvSpPr>
        <p:spPr>
          <a:xfrm>
            <a:off x="69531" y="283565"/>
            <a:ext cx="5948720" cy="5632311"/>
          </a:xfrm>
          <a:prstGeom prst="rect">
            <a:avLst/>
          </a:prstGeom>
          <a:noFill/>
        </p:spPr>
        <p:txBody>
          <a:bodyPr wrap="square">
            <a:spAutoFit/>
          </a:bodyPr>
          <a:lstStyle/>
          <a:p>
            <a:pPr marL="285750" indent="-285750">
              <a:buFont typeface="Arial" panose="020B0604020202020204" pitchFamily="34" charset="0"/>
              <a:buChar char="•"/>
            </a:pPr>
            <a:r>
              <a:rPr lang="en-US" b="0" i="0" dirty="0">
                <a:solidFill>
                  <a:srgbClr val="51565E"/>
                </a:solidFill>
                <a:effectLst/>
                <a:latin typeface="Times New Roman" panose="02020603050405020304" pitchFamily="18" charset="0"/>
                <a:cs typeface="Times New Roman" panose="02020603050405020304" pitchFamily="18" charset="0"/>
              </a:rPr>
              <a:t>R</a:t>
            </a:r>
            <a:r>
              <a:rPr lang="en-US" b="0" i="0" dirty="0">
                <a:effectLst/>
                <a:latin typeface="Times New Roman" panose="02020603050405020304" pitchFamily="18" charset="0"/>
                <a:cs typeface="Times New Roman" panose="02020603050405020304" pitchFamily="18" charset="0"/>
              </a:rPr>
              <a:t>NN works on the principle of saving the output of a particular layer and feeding this back to the input in order to predict the output of the layer.</a:t>
            </a:r>
          </a:p>
          <a:p>
            <a:pPr marL="285750" indent="-285750">
              <a:buFont typeface="Arial" panose="020B0604020202020204" pitchFamily="34" charset="0"/>
              <a:buChar char="•"/>
            </a:pPr>
            <a:endParaRPr lang="en-US" b="0" i="0" dirty="0">
              <a:effectLst/>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The nodes in different layers of the neural network are compressed to form a single layer of recurrent neural networks. A, B, and C are the parameters of the network.</a:t>
            </a:r>
            <a:endParaRPr lang="en-US"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3B7243E9-B3EF-D704-6433-EEDBD5C63D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4211" y="1773717"/>
            <a:ext cx="5204096" cy="178459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3F4F9E6D-F6D4-C07A-1A01-FB16EECC3E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6533" y="640034"/>
            <a:ext cx="5802852" cy="491246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28433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832616-BF02-8F53-3E4C-A3A249293DB1}"/>
              </a:ext>
            </a:extLst>
          </p:cNvPr>
          <p:cNvSpPr txBox="1"/>
          <p:nvPr/>
        </p:nvSpPr>
        <p:spPr>
          <a:xfrm>
            <a:off x="167547" y="395284"/>
            <a:ext cx="11862871" cy="1477328"/>
          </a:xfrm>
          <a:prstGeom prst="rect">
            <a:avLst/>
          </a:prstGeom>
          <a:noFill/>
        </p:spPr>
        <p:txBody>
          <a:bodyPr wrap="square">
            <a:spAutoFit/>
          </a:bodyPr>
          <a:lstStyle/>
          <a:p>
            <a:pPr marL="285750" indent="-285750" algn="just">
              <a:buFont typeface="Arial" panose="020B0604020202020204" pitchFamily="34" charset="0"/>
              <a:buChar char="•"/>
            </a:pPr>
            <a:r>
              <a:rPr lang="en-US" b="0" i="1" dirty="0">
                <a:solidFill>
                  <a:srgbClr val="51565E"/>
                </a:solidFill>
                <a:effectLst/>
                <a:latin typeface="Times New Roman" panose="02020603050405020304" pitchFamily="18" charset="0"/>
                <a:cs typeface="Times New Roman" panose="02020603050405020304" pitchFamily="18" charset="0"/>
              </a:rPr>
              <a:t>“x” </a:t>
            </a:r>
            <a:r>
              <a:rPr lang="en-US" b="0" i="0" dirty="0">
                <a:solidFill>
                  <a:srgbClr val="51565E"/>
                </a:solidFill>
                <a:effectLst/>
                <a:latin typeface="Times New Roman" panose="02020603050405020304" pitchFamily="18" charset="0"/>
                <a:cs typeface="Times New Roman" panose="02020603050405020304" pitchFamily="18" charset="0"/>
              </a:rPr>
              <a:t>is the input layer, “</a:t>
            </a:r>
            <a:r>
              <a:rPr lang="en-US" b="0" i="1" dirty="0">
                <a:solidFill>
                  <a:srgbClr val="51565E"/>
                </a:solidFill>
                <a:effectLst/>
                <a:latin typeface="Times New Roman" panose="02020603050405020304" pitchFamily="18" charset="0"/>
                <a:cs typeface="Times New Roman" panose="02020603050405020304" pitchFamily="18" charset="0"/>
              </a:rPr>
              <a:t>h</a:t>
            </a:r>
            <a:r>
              <a:rPr lang="en-US" b="0" i="0" dirty="0">
                <a:solidFill>
                  <a:srgbClr val="51565E"/>
                </a:solidFill>
                <a:effectLst/>
                <a:latin typeface="Times New Roman" panose="02020603050405020304" pitchFamily="18" charset="0"/>
                <a:cs typeface="Times New Roman" panose="02020603050405020304" pitchFamily="18" charset="0"/>
              </a:rPr>
              <a:t>” is the hidden layer, and </a:t>
            </a:r>
            <a:r>
              <a:rPr lang="en-US" b="0" i="1" dirty="0">
                <a:solidFill>
                  <a:srgbClr val="51565E"/>
                </a:solidFill>
                <a:effectLst/>
                <a:latin typeface="Times New Roman" panose="02020603050405020304" pitchFamily="18" charset="0"/>
                <a:cs typeface="Times New Roman" panose="02020603050405020304" pitchFamily="18" charset="0"/>
              </a:rPr>
              <a:t>“y” </a:t>
            </a:r>
            <a:r>
              <a:rPr lang="en-US" b="0" i="0" dirty="0">
                <a:solidFill>
                  <a:srgbClr val="51565E"/>
                </a:solidFill>
                <a:effectLst/>
                <a:latin typeface="Times New Roman" panose="02020603050405020304" pitchFamily="18" charset="0"/>
                <a:cs typeface="Times New Roman" panose="02020603050405020304" pitchFamily="18" charset="0"/>
              </a:rPr>
              <a:t>is the output layer. </a:t>
            </a:r>
            <a:r>
              <a:rPr lang="en-US" b="0" i="1" dirty="0">
                <a:solidFill>
                  <a:srgbClr val="51565E"/>
                </a:solidFill>
                <a:effectLst/>
                <a:latin typeface="Times New Roman" panose="02020603050405020304" pitchFamily="18" charset="0"/>
                <a:cs typeface="Times New Roman" panose="02020603050405020304" pitchFamily="18" charset="0"/>
              </a:rPr>
              <a:t>A</a:t>
            </a:r>
            <a:r>
              <a:rPr lang="en-US" b="0" i="0" dirty="0">
                <a:solidFill>
                  <a:srgbClr val="51565E"/>
                </a:solidFill>
                <a:effectLst/>
                <a:latin typeface="Times New Roman" panose="02020603050405020304" pitchFamily="18" charset="0"/>
                <a:cs typeface="Times New Roman" panose="02020603050405020304" pitchFamily="18" charset="0"/>
              </a:rPr>
              <a:t>, </a:t>
            </a:r>
            <a:r>
              <a:rPr lang="en-US" b="0" i="1" dirty="0">
                <a:solidFill>
                  <a:srgbClr val="51565E"/>
                </a:solidFill>
                <a:effectLst/>
                <a:latin typeface="Times New Roman" panose="02020603050405020304" pitchFamily="18" charset="0"/>
                <a:cs typeface="Times New Roman" panose="02020603050405020304" pitchFamily="18" charset="0"/>
              </a:rPr>
              <a:t>B</a:t>
            </a:r>
            <a:r>
              <a:rPr lang="en-US" b="0" i="0" dirty="0">
                <a:solidFill>
                  <a:srgbClr val="51565E"/>
                </a:solidFill>
                <a:effectLst/>
                <a:latin typeface="Times New Roman" panose="02020603050405020304" pitchFamily="18" charset="0"/>
                <a:cs typeface="Times New Roman" panose="02020603050405020304" pitchFamily="18" charset="0"/>
              </a:rPr>
              <a:t>, and </a:t>
            </a:r>
            <a:r>
              <a:rPr lang="en-US" b="0" i="1" dirty="0">
                <a:solidFill>
                  <a:srgbClr val="51565E"/>
                </a:solidFill>
                <a:effectLst/>
                <a:latin typeface="Times New Roman" panose="02020603050405020304" pitchFamily="18" charset="0"/>
                <a:cs typeface="Times New Roman" panose="02020603050405020304" pitchFamily="18" charset="0"/>
              </a:rPr>
              <a:t>C</a:t>
            </a:r>
            <a:r>
              <a:rPr lang="en-US" b="0" i="0" dirty="0">
                <a:solidFill>
                  <a:srgbClr val="51565E"/>
                </a:solidFill>
                <a:effectLst/>
                <a:latin typeface="Times New Roman" panose="02020603050405020304" pitchFamily="18" charset="0"/>
                <a:cs typeface="Times New Roman" panose="02020603050405020304" pitchFamily="18" charset="0"/>
              </a:rPr>
              <a:t> are the network parameters used to improve the output of the model.</a:t>
            </a:r>
          </a:p>
          <a:p>
            <a:pPr marL="285750" indent="-285750" algn="just">
              <a:buFont typeface="Arial" panose="020B0604020202020204" pitchFamily="34" charset="0"/>
              <a:buChar char="•"/>
            </a:pPr>
            <a:endParaRPr lang="en-US" dirty="0">
              <a:solidFill>
                <a:srgbClr val="51565E"/>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0" i="0" dirty="0">
                <a:solidFill>
                  <a:srgbClr val="51565E"/>
                </a:solidFill>
                <a:effectLst/>
                <a:latin typeface="Times New Roman" panose="02020603050405020304" pitchFamily="18" charset="0"/>
                <a:cs typeface="Times New Roman" panose="02020603050405020304" pitchFamily="18" charset="0"/>
              </a:rPr>
              <a:t> At any given time</a:t>
            </a:r>
            <a:r>
              <a:rPr lang="en-US" b="0" i="1" dirty="0">
                <a:solidFill>
                  <a:srgbClr val="51565E"/>
                </a:solidFill>
                <a:effectLst/>
                <a:latin typeface="Times New Roman" panose="02020603050405020304" pitchFamily="18" charset="0"/>
                <a:cs typeface="Times New Roman" panose="02020603050405020304" pitchFamily="18" charset="0"/>
              </a:rPr>
              <a:t> t</a:t>
            </a:r>
            <a:r>
              <a:rPr lang="en-US" b="0" i="0" dirty="0">
                <a:solidFill>
                  <a:srgbClr val="51565E"/>
                </a:solidFill>
                <a:effectLst/>
                <a:latin typeface="Times New Roman" panose="02020603050405020304" pitchFamily="18" charset="0"/>
                <a:cs typeface="Times New Roman" panose="02020603050405020304" pitchFamily="18" charset="0"/>
              </a:rPr>
              <a:t>, the current input is a combination of input at </a:t>
            </a:r>
            <a:r>
              <a:rPr lang="en-US" b="0" i="1" dirty="0">
                <a:solidFill>
                  <a:srgbClr val="51565E"/>
                </a:solidFill>
                <a:effectLst/>
                <a:latin typeface="Times New Roman" panose="02020603050405020304" pitchFamily="18" charset="0"/>
                <a:cs typeface="Times New Roman" panose="02020603050405020304" pitchFamily="18" charset="0"/>
              </a:rPr>
              <a:t>x(t) </a:t>
            </a:r>
            <a:r>
              <a:rPr lang="en-US" b="0" i="0" dirty="0">
                <a:solidFill>
                  <a:srgbClr val="51565E"/>
                </a:solidFill>
                <a:effectLst/>
                <a:latin typeface="Times New Roman" panose="02020603050405020304" pitchFamily="18" charset="0"/>
                <a:cs typeface="Times New Roman" panose="02020603050405020304" pitchFamily="18" charset="0"/>
              </a:rPr>
              <a:t>and </a:t>
            </a:r>
            <a:r>
              <a:rPr lang="en-US" b="0" i="1" dirty="0">
                <a:solidFill>
                  <a:srgbClr val="51565E"/>
                </a:solidFill>
                <a:effectLst/>
                <a:latin typeface="Times New Roman" panose="02020603050405020304" pitchFamily="18" charset="0"/>
                <a:cs typeface="Times New Roman" panose="02020603050405020304" pitchFamily="18" charset="0"/>
              </a:rPr>
              <a:t>x(t-1). </a:t>
            </a:r>
            <a:r>
              <a:rPr lang="en-US" b="0" i="0" dirty="0">
                <a:solidFill>
                  <a:srgbClr val="51565E"/>
                </a:solidFill>
                <a:effectLst/>
                <a:latin typeface="Times New Roman" panose="02020603050405020304" pitchFamily="18" charset="0"/>
                <a:cs typeface="Times New Roman" panose="02020603050405020304" pitchFamily="18" charset="0"/>
              </a:rPr>
              <a:t>The output at any given time is fetched back to the network to improve on the output.</a:t>
            </a:r>
            <a:endParaRPr lang="en-US" dirty="0">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FB38D3B8-30D5-D46D-3720-2CADC453DA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5051" y="2031302"/>
            <a:ext cx="8302332" cy="4431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97639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5" name="Rectangle 4104">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7" name="Rectangle 4106">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9" name="Rectangle 4108">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Fully_connected_Recurrent_Neural_Network">
            <a:extLst>
              <a:ext uri="{FF2B5EF4-FFF2-40B4-BE49-F238E27FC236}">
                <a16:creationId xmlns:a16="http://schemas.microsoft.com/office/drawing/2014/main" id="{56483FE0-A9A3-CB97-2A69-F73679B51C4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13062" y="1092281"/>
            <a:ext cx="11965110" cy="4673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58274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7FC875-A0F1-B02A-6FB0-DE1262163AFD}"/>
              </a:ext>
            </a:extLst>
          </p:cNvPr>
          <p:cNvSpPr txBox="1"/>
          <p:nvPr/>
        </p:nvSpPr>
        <p:spPr>
          <a:xfrm>
            <a:off x="239614" y="316778"/>
            <a:ext cx="11779785" cy="646331"/>
          </a:xfrm>
          <a:prstGeom prst="rect">
            <a:avLst/>
          </a:prstGeom>
          <a:noFill/>
        </p:spPr>
        <p:txBody>
          <a:bodyPr wrap="square">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One of the key characteristics of Recurrent Neural Networks (RNNs) is their ability to remember information from previous time steps, which allows them to process sequential data. </a:t>
            </a:r>
          </a:p>
        </p:txBody>
      </p:sp>
      <p:sp>
        <p:nvSpPr>
          <p:cNvPr id="5" name="TextBox 4">
            <a:extLst>
              <a:ext uri="{FF2B5EF4-FFF2-40B4-BE49-F238E27FC236}">
                <a16:creationId xmlns:a16="http://schemas.microsoft.com/office/drawing/2014/main" id="{96D5359C-5E77-1D17-5E04-A319B63A8881}"/>
              </a:ext>
            </a:extLst>
          </p:cNvPr>
          <p:cNvSpPr txBox="1"/>
          <p:nvPr/>
        </p:nvSpPr>
        <p:spPr>
          <a:xfrm>
            <a:off x="239614" y="1110687"/>
            <a:ext cx="11779785" cy="2031325"/>
          </a:xfrm>
          <a:prstGeom prst="rect">
            <a:avLst/>
          </a:prstGeom>
          <a:noFill/>
        </p:spPr>
        <p:txBody>
          <a:bodyPr wrap="square">
            <a:spAutoFit/>
          </a:bodyPr>
          <a:lstStyle/>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hidden state in an RNN serves as a kind of memory. It captures the information from earlier inputs and carries that memory forward as the network processes new inputs.</a:t>
            </a:r>
          </a:p>
          <a:p>
            <a:pPr marL="742950" lvl="1"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Mathematically, the memory is represented in the form of the hidden state </a:t>
            </a:r>
            <a:r>
              <a:rPr lang="en-US" i="1" dirty="0" err="1">
                <a:latin typeface="Times New Roman" panose="02020603050405020304" pitchFamily="18" charset="0"/>
                <a:cs typeface="Times New Roman" panose="02020603050405020304" pitchFamily="18" charset="0"/>
              </a:rPr>
              <a:t>ht</a:t>
            </a:r>
            <a:r>
              <a:rPr lang="en-US" dirty="0">
                <a:latin typeface="Times New Roman" panose="02020603050405020304" pitchFamily="18" charset="0"/>
                <a:cs typeface="Times New Roman" panose="02020603050405020304" pitchFamily="18" charset="0"/>
              </a:rPr>
              <a:t>, which is updated based on the current input</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xt</a:t>
            </a:r>
            <a:r>
              <a:rPr lang="en-US" i="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and the previous hidden state  </a:t>
            </a:r>
            <a:r>
              <a:rPr lang="en-US" i="1" dirty="0">
                <a:latin typeface="Times New Roman" panose="02020603050405020304" pitchFamily="18" charset="0"/>
                <a:cs typeface="Times New Roman" panose="02020603050405020304" pitchFamily="18" charset="0"/>
              </a:rPr>
              <a:t>ht−1​</a:t>
            </a:r>
            <a:r>
              <a:rPr lang="en-US"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72F530B4-E90F-34C6-6655-BD5CF87F6D5C}"/>
              </a:ext>
            </a:extLst>
          </p:cNvPr>
          <p:cNvPicPr>
            <a:picLocks noChangeAspect="1"/>
          </p:cNvPicPr>
          <p:nvPr/>
        </p:nvPicPr>
        <p:blipFill>
          <a:blip r:embed="rId2"/>
          <a:stretch>
            <a:fillRect/>
          </a:stretch>
        </p:blipFill>
        <p:spPr>
          <a:xfrm>
            <a:off x="2003962" y="3429000"/>
            <a:ext cx="8892177" cy="1375825"/>
          </a:xfrm>
          <a:prstGeom prst="rect">
            <a:avLst/>
          </a:prstGeom>
          <a:ln>
            <a:solidFill>
              <a:schemeClr val="tx1"/>
            </a:solidFill>
          </a:ln>
        </p:spPr>
      </p:pic>
      <p:sp>
        <p:nvSpPr>
          <p:cNvPr id="8" name="TextBox 7">
            <a:extLst>
              <a:ext uri="{FF2B5EF4-FFF2-40B4-BE49-F238E27FC236}">
                <a16:creationId xmlns:a16="http://schemas.microsoft.com/office/drawing/2014/main" id="{17C7FDB3-0FA5-14E9-0A3D-2C1C9B298139}"/>
              </a:ext>
            </a:extLst>
          </p:cNvPr>
          <p:cNvSpPr txBox="1"/>
          <p:nvPr/>
        </p:nvSpPr>
        <p:spPr>
          <a:xfrm>
            <a:off x="980501" y="5424147"/>
            <a:ext cx="10697377" cy="646331"/>
          </a:xfrm>
          <a:prstGeom prst="rect">
            <a:avLst/>
          </a:prstGeom>
          <a:noFill/>
        </p:spPr>
        <p:txBody>
          <a:bodyPr wrap="square">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feedback loop allows the RNN to "remember" the context of the previous inputs, which is crucial for tasks like language modeling, where understanding the relationship between words in a sentence depends on context.</a:t>
            </a:r>
          </a:p>
        </p:txBody>
      </p:sp>
    </p:spTree>
    <p:extLst>
      <p:ext uri="{BB962C8B-B14F-4D97-AF65-F5344CB8AC3E}">
        <p14:creationId xmlns:p14="http://schemas.microsoft.com/office/powerpoint/2010/main" val="34644816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44E4A7-E9C2-3BEC-78EB-71B96EA21B3C}"/>
              </a:ext>
            </a:extLst>
          </p:cNvPr>
          <p:cNvSpPr txBox="1"/>
          <p:nvPr/>
        </p:nvSpPr>
        <p:spPr>
          <a:xfrm>
            <a:off x="231354" y="1572886"/>
            <a:ext cx="6400497" cy="923330"/>
          </a:xfrm>
          <a:prstGeom prst="rect">
            <a:avLst/>
          </a:prstGeom>
          <a:noFill/>
          <a:ln>
            <a:solidFill>
              <a:schemeClr val="accent3"/>
            </a:solidFill>
          </a:ln>
        </p:spPr>
        <p:txBody>
          <a:bodyPr wrap="square">
            <a:spAutoFit/>
          </a:bodyPr>
          <a:lstStyle/>
          <a:p>
            <a:pPr algn="just"/>
            <a:r>
              <a:rPr lang="en-US" b="1" i="1" dirty="0">
                <a:latin typeface="Times New Roman" panose="02020603050405020304" pitchFamily="18" charset="0"/>
                <a:cs typeface="Times New Roman" panose="02020603050405020304" pitchFamily="18" charset="0"/>
              </a:rPr>
              <a:t>No Temporal Memory</a:t>
            </a:r>
            <a:r>
              <a:rPr lang="en-US"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In CNNs, the "memory" is limited to the local context (e.g., pixels), but it doesn’t account for temporal or sequential dependencies across time (like in video or text).</a:t>
            </a:r>
          </a:p>
        </p:txBody>
      </p:sp>
      <p:sp>
        <p:nvSpPr>
          <p:cNvPr id="4" name="TextBox 3">
            <a:extLst>
              <a:ext uri="{FF2B5EF4-FFF2-40B4-BE49-F238E27FC236}">
                <a16:creationId xmlns:a16="http://schemas.microsoft.com/office/drawing/2014/main" id="{71F220B8-BF42-9AD4-9ABC-2482AC90DF87}"/>
              </a:ext>
            </a:extLst>
          </p:cNvPr>
          <p:cNvSpPr txBox="1"/>
          <p:nvPr/>
        </p:nvSpPr>
        <p:spPr>
          <a:xfrm>
            <a:off x="231354" y="220338"/>
            <a:ext cx="11766015" cy="707886"/>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CNN vs DNN vs RNN</a:t>
            </a:r>
          </a:p>
        </p:txBody>
      </p:sp>
      <p:pic>
        <p:nvPicPr>
          <p:cNvPr id="5122" name="Picture 2" descr="convolutional neural network introduction">
            <a:extLst>
              <a:ext uri="{FF2B5EF4-FFF2-40B4-BE49-F238E27FC236}">
                <a16:creationId xmlns:a16="http://schemas.microsoft.com/office/drawing/2014/main" id="{39DDFC2C-A7E7-536A-67AD-47FF099B93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9407" y="928224"/>
            <a:ext cx="4133589" cy="2212654"/>
          </a:xfrm>
          <a:prstGeom prst="rect">
            <a:avLst/>
          </a:prstGeom>
          <a:noFill/>
          <a:ln>
            <a:solidFill>
              <a:schemeClr val="accent3"/>
            </a:solidFill>
          </a:ln>
          <a:extLst>
            <a:ext uri="{909E8E84-426E-40DD-AFC4-6F175D3DCCD1}">
              <a14:hiddenFill xmlns:a14="http://schemas.microsoft.com/office/drawing/2010/main">
                <a:solidFill>
                  <a:srgbClr val="FFFFFF"/>
                </a:solidFill>
              </a14:hiddenFill>
            </a:ext>
          </a:extLst>
        </p:spPr>
      </p:pic>
      <p:sp>
        <p:nvSpPr>
          <p:cNvPr id="7" name="Right Arrow 6">
            <a:extLst>
              <a:ext uri="{FF2B5EF4-FFF2-40B4-BE49-F238E27FC236}">
                <a16:creationId xmlns:a16="http://schemas.microsoft.com/office/drawing/2014/main" id="{A5820772-886C-1FE4-1B6B-43A260BDFF10}"/>
              </a:ext>
            </a:extLst>
          </p:cNvPr>
          <p:cNvSpPr/>
          <p:nvPr/>
        </p:nvSpPr>
        <p:spPr>
          <a:xfrm>
            <a:off x="6866224" y="1868904"/>
            <a:ext cx="528810" cy="331294"/>
          </a:xfrm>
          <a:prstGeom prst="rightArrow">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D060871-7DA4-CF45-D564-1CDE761B4AF5}"/>
              </a:ext>
            </a:extLst>
          </p:cNvPr>
          <p:cNvSpPr txBox="1"/>
          <p:nvPr/>
        </p:nvSpPr>
        <p:spPr>
          <a:xfrm>
            <a:off x="231353" y="4361785"/>
            <a:ext cx="6400497" cy="646331"/>
          </a:xfrm>
          <a:prstGeom prst="rect">
            <a:avLst/>
          </a:prstGeom>
          <a:noFill/>
          <a:ln>
            <a:solidFill>
              <a:schemeClr val="accent2"/>
            </a:solidFill>
          </a:ln>
        </p:spPr>
        <p:txBody>
          <a:bodyPr wrap="square">
            <a:spAutoFit/>
          </a:bodyPr>
          <a:lstStyle/>
          <a:p>
            <a:pPr algn="just"/>
            <a:r>
              <a:rPr lang="en-US" b="1" i="1" dirty="0">
                <a:latin typeface="Times New Roman" panose="02020603050405020304" pitchFamily="18" charset="0"/>
                <a:cs typeface="Times New Roman" panose="02020603050405020304" pitchFamily="18" charset="0"/>
              </a:rPr>
              <a:t>No Memory</a:t>
            </a:r>
            <a:r>
              <a:rPr lang="en-US"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in DNN, Once a layer processes a word (or input), it has no way to remember or use information about previous words.</a:t>
            </a:r>
          </a:p>
        </p:txBody>
      </p:sp>
      <p:pic>
        <p:nvPicPr>
          <p:cNvPr id="5124" name="Picture 4" descr="Standard MLP architecture where each layer is fully connected with the adjacent layers.">
            <a:extLst>
              <a:ext uri="{FF2B5EF4-FFF2-40B4-BE49-F238E27FC236}">
                <a16:creationId xmlns:a16="http://schemas.microsoft.com/office/drawing/2014/main" id="{40B69B59-597E-46D7-D816-EDC3ECA057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17085" y="3429000"/>
            <a:ext cx="4580284" cy="3308340"/>
          </a:xfrm>
          <a:prstGeom prst="rect">
            <a:avLst/>
          </a:prstGeom>
          <a:noFill/>
          <a:ln>
            <a:solidFill>
              <a:schemeClr val="accent2"/>
            </a:solidFill>
          </a:ln>
          <a:extLst>
            <a:ext uri="{909E8E84-426E-40DD-AFC4-6F175D3DCCD1}">
              <a14:hiddenFill xmlns:a14="http://schemas.microsoft.com/office/drawing/2010/main">
                <a:solidFill>
                  <a:srgbClr val="FFFFFF"/>
                </a:solidFill>
              </a14:hiddenFill>
            </a:ext>
          </a:extLst>
        </p:spPr>
      </p:pic>
      <p:sp>
        <p:nvSpPr>
          <p:cNvPr id="10" name="Right Arrow 9">
            <a:extLst>
              <a:ext uri="{FF2B5EF4-FFF2-40B4-BE49-F238E27FC236}">
                <a16:creationId xmlns:a16="http://schemas.microsoft.com/office/drawing/2014/main" id="{3861549B-A220-DDBE-9D73-1B04B32B3C90}"/>
              </a:ext>
            </a:extLst>
          </p:cNvPr>
          <p:cNvSpPr/>
          <p:nvPr/>
        </p:nvSpPr>
        <p:spPr>
          <a:xfrm>
            <a:off x="6760062" y="4523367"/>
            <a:ext cx="528810" cy="323166"/>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9870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 light bulb with a brain inside&#10;&#10;Description automatically generated">
            <a:extLst>
              <a:ext uri="{FF2B5EF4-FFF2-40B4-BE49-F238E27FC236}">
                <a16:creationId xmlns:a16="http://schemas.microsoft.com/office/drawing/2014/main" id="{EDC57309-A2F6-B39D-7E9B-42DC4F3AD8A8}"/>
              </a:ext>
            </a:extLst>
          </p:cNvPr>
          <p:cNvPicPr>
            <a:picLocks noChangeAspect="1"/>
          </p:cNvPicPr>
          <p:nvPr/>
        </p:nvPicPr>
        <p:blipFill>
          <a:blip r:embed="rId2">
            <a:alphaModFix amt="50000"/>
          </a:blip>
          <a:srcRect t="15073" r="-1" b="-1"/>
          <a:stretch/>
        </p:blipFill>
        <p:spPr>
          <a:xfrm>
            <a:off x="20" y="10"/>
            <a:ext cx="12188930" cy="6857990"/>
          </a:xfrm>
          <a:prstGeom prst="rect">
            <a:avLst/>
          </a:prstGeom>
        </p:spPr>
      </p:pic>
      <p:sp>
        <p:nvSpPr>
          <p:cNvPr id="4" name="TextBox 3">
            <a:extLst>
              <a:ext uri="{FF2B5EF4-FFF2-40B4-BE49-F238E27FC236}">
                <a16:creationId xmlns:a16="http://schemas.microsoft.com/office/drawing/2014/main" id="{22835F6F-BC1B-C697-C87F-56BCD1A64612}"/>
              </a:ext>
            </a:extLst>
          </p:cNvPr>
          <p:cNvSpPr txBox="1"/>
          <p:nvPr/>
        </p:nvSpPr>
        <p:spPr>
          <a:xfrm>
            <a:off x="-21771" y="1122363"/>
            <a:ext cx="12061371" cy="30632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r>
              <a:rPr lang="en-US" sz="4800" b="1" dirty="0">
                <a:solidFill>
                  <a:schemeClr val="bg1"/>
                </a:solidFill>
                <a:latin typeface="Times New Roman"/>
                <a:ea typeface="+mj-ea"/>
                <a:cs typeface="Times New Roman"/>
              </a:rPr>
              <a:t>Introduction to </a:t>
            </a:r>
            <a:r>
              <a:rPr lang="en-US" sz="4800" b="1" dirty="0">
                <a:solidFill>
                  <a:schemeClr val="bg1"/>
                </a:solidFill>
                <a:latin typeface="Times New Roman"/>
                <a:ea typeface="+mn-lt"/>
                <a:cs typeface="+mn-lt"/>
              </a:rPr>
              <a:t>Time Series Models</a:t>
            </a:r>
            <a:endParaRPr lang="en-US" sz="4800" b="1" dirty="0">
              <a:solidFill>
                <a:schemeClr val="bg1"/>
              </a:solidFill>
              <a:latin typeface="Times New Roman"/>
              <a:ea typeface="+mj-ea"/>
              <a:cs typeface="Times New Roman"/>
            </a:endParaRPr>
          </a:p>
        </p:txBody>
      </p:sp>
    </p:spTree>
    <p:extLst>
      <p:ext uri="{BB962C8B-B14F-4D97-AF65-F5344CB8AC3E}">
        <p14:creationId xmlns:p14="http://schemas.microsoft.com/office/powerpoint/2010/main" val="1725997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AD8B84-89B8-D1CE-51A0-0E5329936A60}"/>
              </a:ext>
            </a:extLst>
          </p:cNvPr>
          <p:cNvSpPr txBox="1"/>
          <p:nvPr/>
        </p:nvSpPr>
        <p:spPr>
          <a:xfrm>
            <a:off x="269915" y="2909241"/>
            <a:ext cx="4682168" cy="1200329"/>
          </a:xfrm>
          <a:prstGeom prst="rect">
            <a:avLst/>
          </a:prstGeom>
          <a:noFill/>
          <a:ln w="28575">
            <a:solidFill>
              <a:schemeClr val="accent4"/>
            </a:solidFill>
          </a:ln>
        </p:spPr>
        <p:txBody>
          <a:bodyPr wrap="square">
            <a:spAutoFit/>
          </a:bodyPr>
          <a:lstStyle/>
          <a:p>
            <a:pPr algn="just"/>
            <a:r>
              <a:rPr lang="en-US" b="1" i="1" dirty="0">
                <a:latin typeface="Times New Roman" panose="02020603050405020304" pitchFamily="18" charset="0"/>
                <a:cs typeface="Times New Roman" panose="02020603050405020304" pitchFamily="18" charset="0"/>
              </a:rPr>
              <a:t>Temporal Memory</a:t>
            </a:r>
            <a:r>
              <a:rPr lang="en-US"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The memory in an RNN allows the network to "remember" the context of previous words, sounds, or events and use that context when processing new inputs.</a:t>
            </a:r>
          </a:p>
        </p:txBody>
      </p:sp>
      <p:sp>
        <p:nvSpPr>
          <p:cNvPr id="4" name="Right Arrow 3">
            <a:extLst>
              <a:ext uri="{FF2B5EF4-FFF2-40B4-BE49-F238E27FC236}">
                <a16:creationId xmlns:a16="http://schemas.microsoft.com/office/drawing/2014/main" id="{2D6E9771-CED8-78F8-7535-2E4959757ABD}"/>
              </a:ext>
            </a:extLst>
          </p:cNvPr>
          <p:cNvSpPr/>
          <p:nvPr/>
        </p:nvSpPr>
        <p:spPr>
          <a:xfrm>
            <a:off x="5081530" y="3382711"/>
            <a:ext cx="517793" cy="253388"/>
          </a:xfrm>
          <a:prstGeom prst="rightArrow">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B84C0D4-7FA0-A967-B8E3-D521FE79EA2D}"/>
              </a:ext>
            </a:extLst>
          </p:cNvPr>
          <p:cNvPicPr>
            <a:picLocks noChangeAspect="1"/>
          </p:cNvPicPr>
          <p:nvPr/>
        </p:nvPicPr>
        <p:blipFill>
          <a:blip r:embed="rId2"/>
          <a:stretch>
            <a:fillRect/>
          </a:stretch>
        </p:blipFill>
        <p:spPr>
          <a:xfrm>
            <a:off x="5849955" y="2267216"/>
            <a:ext cx="6072129" cy="2230990"/>
          </a:xfrm>
          <a:prstGeom prst="rect">
            <a:avLst/>
          </a:prstGeom>
          <a:ln w="28575">
            <a:solidFill>
              <a:schemeClr val="accent4"/>
            </a:solidFill>
          </a:ln>
        </p:spPr>
      </p:pic>
    </p:spTree>
    <p:extLst>
      <p:ext uri="{BB962C8B-B14F-4D97-AF65-F5344CB8AC3E}">
        <p14:creationId xmlns:p14="http://schemas.microsoft.com/office/powerpoint/2010/main" val="1743441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20284FA-FAEC-0C25-5731-0E1BF37CB257}"/>
              </a:ext>
            </a:extLst>
          </p:cNvPr>
          <p:cNvPicPr>
            <a:picLocks noChangeAspect="1"/>
          </p:cNvPicPr>
          <p:nvPr/>
        </p:nvPicPr>
        <p:blipFill>
          <a:blip r:embed="rId2"/>
          <a:stretch>
            <a:fillRect/>
          </a:stretch>
        </p:blipFill>
        <p:spPr>
          <a:xfrm>
            <a:off x="1459904" y="2236594"/>
            <a:ext cx="9590932" cy="3833700"/>
          </a:xfrm>
          <a:prstGeom prst="rect">
            <a:avLst/>
          </a:prstGeom>
        </p:spPr>
      </p:pic>
      <p:sp>
        <p:nvSpPr>
          <p:cNvPr id="3" name="TextBox 2">
            <a:extLst>
              <a:ext uri="{FF2B5EF4-FFF2-40B4-BE49-F238E27FC236}">
                <a16:creationId xmlns:a16="http://schemas.microsoft.com/office/drawing/2014/main" id="{F47725A3-EB5D-3A7D-0E39-724108517FE6}"/>
              </a:ext>
            </a:extLst>
          </p:cNvPr>
          <p:cNvSpPr txBox="1"/>
          <p:nvPr/>
        </p:nvSpPr>
        <p:spPr>
          <a:xfrm>
            <a:off x="363255" y="212942"/>
            <a:ext cx="11561523"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Types of RNN</a:t>
            </a:r>
          </a:p>
        </p:txBody>
      </p:sp>
      <p:sp>
        <p:nvSpPr>
          <p:cNvPr id="5" name="TextBox 4">
            <a:extLst>
              <a:ext uri="{FF2B5EF4-FFF2-40B4-BE49-F238E27FC236}">
                <a16:creationId xmlns:a16="http://schemas.microsoft.com/office/drawing/2014/main" id="{0CA263FC-F604-C0CB-EA55-322ABCF045D3}"/>
              </a:ext>
            </a:extLst>
          </p:cNvPr>
          <p:cNvSpPr txBox="1"/>
          <p:nvPr/>
        </p:nvSpPr>
        <p:spPr>
          <a:xfrm>
            <a:off x="363255" y="1286323"/>
            <a:ext cx="11561522" cy="646331"/>
          </a:xfrm>
          <a:prstGeom prst="rect">
            <a:avLst/>
          </a:prstGeom>
          <a:noFill/>
        </p:spPr>
        <p:txBody>
          <a:bodyPr wrap="square">
            <a:spAutoFit/>
          </a:bodyPr>
          <a:lstStyle/>
          <a:p>
            <a:pPr marL="285750" indent="-285750">
              <a:buFont typeface="Arial" panose="020B0604020202020204" pitchFamily="34" charset="0"/>
              <a:buChar char="•"/>
            </a:pPr>
            <a:r>
              <a:rPr lang="en-US" b="0" i="0" dirty="0">
                <a:solidFill>
                  <a:srgbClr val="333333"/>
                </a:solidFill>
                <a:effectLst/>
                <a:latin typeface="Times New Roman" panose="02020603050405020304" pitchFamily="18" charset="0"/>
                <a:cs typeface="Times New Roman" panose="02020603050405020304" pitchFamily="18" charset="0"/>
              </a:rPr>
              <a:t>The main reason that the recurrent nets are  suitable models is that they allow us to operate over sequences of vectors: Sequence in the input, the output, or in the most general case, both.</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75319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RNN graph">
            <a:extLst>
              <a:ext uri="{FF2B5EF4-FFF2-40B4-BE49-F238E27FC236}">
                <a16:creationId xmlns:a16="http://schemas.microsoft.com/office/drawing/2014/main" id="{A5EA92F9-1D9D-D7EF-B8CB-6559C10806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4937" y="804708"/>
            <a:ext cx="9824302" cy="5248583"/>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68705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ECFD1C7-F466-5DAD-A74D-F496351C2F8D}"/>
              </a:ext>
            </a:extLst>
          </p:cNvPr>
          <p:cNvPicPr>
            <a:picLocks noChangeAspect="1"/>
          </p:cNvPicPr>
          <p:nvPr/>
        </p:nvPicPr>
        <p:blipFill>
          <a:blip r:embed="rId2"/>
          <a:stretch>
            <a:fillRect/>
          </a:stretch>
        </p:blipFill>
        <p:spPr>
          <a:xfrm>
            <a:off x="847594" y="1171937"/>
            <a:ext cx="10496811" cy="5544999"/>
          </a:xfrm>
          <a:prstGeom prst="rect">
            <a:avLst/>
          </a:prstGeom>
          <a:ln>
            <a:solidFill>
              <a:schemeClr val="accent3"/>
            </a:solidFill>
          </a:ln>
        </p:spPr>
      </p:pic>
      <p:sp>
        <p:nvSpPr>
          <p:cNvPr id="3" name="TextBox 2">
            <a:extLst>
              <a:ext uri="{FF2B5EF4-FFF2-40B4-BE49-F238E27FC236}">
                <a16:creationId xmlns:a16="http://schemas.microsoft.com/office/drawing/2014/main" id="{0B9DBC1D-C4D6-F916-3419-AEB10FB7A363}"/>
              </a:ext>
            </a:extLst>
          </p:cNvPr>
          <p:cNvSpPr txBox="1"/>
          <p:nvPr/>
        </p:nvSpPr>
        <p:spPr>
          <a:xfrm>
            <a:off x="139547" y="262250"/>
            <a:ext cx="12052453" cy="707886"/>
          </a:xfrm>
          <a:prstGeom prst="rect">
            <a:avLst/>
          </a:prstGeom>
          <a:noFill/>
        </p:spPr>
        <p:txBody>
          <a:bodyPr wrap="square" rtlCol="0">
            <a:spAutoFit/>
          </a:bodyPr>
          <a:lstStyle/>
          <a:p>
            <a:r>
              <a:rPr lang="en-US" sz="4000" b="1" i="1" dirty="0">
                <a:latin typeface="Times New Roman" panose="02020603050405020304" pitchFamily="18" charset="0"/>
                <a:cs typeface="Times New Roman" panose="02020603050405020304" pitchFamily="18" charset="0"/>
              </a:rPr>
              <a:t>In General: </a:t>
            </a:r>
          </a:p>
        </p:txBody>
      </p:sp>
    </p:spTree>
    <p:extLst>
      <p:ext uri="{BB962C8B-B14F-4D97-AF65-F5344CB8AC3E}">
        <p14:creationId xmlns:p14="http://schemas.microsoft.com/office/powerpoint/2010/main" val="23930677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C566B7-8631-F70A-3555-8EDE7F6296A1}"/>
              </a:ext>
            </a:extLst>
          </p:cNvPr>
          <p:cNvSpPr txBox="1"/>
          <p:nvPr/>
        </p:nvSpPr>
        <p:spPr>
          <a:xfrm>
            <a:off x="1" y="0"/>
            <a:ext cx="12191999" cy="707886"/>
          </a:xfrm>
          <a:prstGeom prst="rect">
            <a:avLst/>
          </a:prstGeom>
          <a:noFill/>
        </p:spPr>
        <p:txBody>
          <a:bodyPr wrap="square">
            <a:spAutoFit/>
          </a:bodyPr>
          <a:lstStyle/>
          <a:p>
            <a:pPr algn="ctr" fontAlgn="base">
              <a:spcBef>
                <a:spcPts val="1800"/>
              </a:spcBef>
              <a:spcAft>
                <a:spcPts val="1800"/>
              </a:spcAft>
            </a:pPr>
            <a:r>
              <a:rPr lang="en-US" sz="4000" b="1" i="1" dirty="0">
                <a:solidFill>
                  <a:srgbClr val="273239"/>
                </a:solidFill>
                <a:effectLst/>
                <a:latin typeface="Times New Roman" panose="02020603050405020304" pitchFamily="18" charset="0"/>
                <a:cs typeface="Times New Roman" panose="02020603050405020304" pitchFamily="18" charset="0"/>
              </a:rPr>
              <a:t>Backpropagation Through Time (BPTT) in RNNs</a:t>
            </a:r>
          </a:p>
        </p:txBody>
      </p:sp>
      <p:sp>
        <p:nvSpPr>
          <p:cNvPr id="5" name="TextBox 4">
            <a:extLst>
              <a:ext uri="{FF2B5EF4-FFF2-40B4-BE49-F238E27FC236}">
                <a16:creationId xmlns:a16="http://schemas.microsoft.com/office/drawing/2014/main" id="{B12F07F5-B4B6-B469-1092-F4E7D7C82328}"/>
              </a:ext>
            </a:extLst>
          </p:cNvPr>
          <p:cNvSpPr txBox="1"/>
          <p:nvPr/>
        </p:nvSpPr>
        <p:spPr>
          <a:xfrm>
            <a:off x="162498" y="1046476"/>
            <a:ext cx="11673804" cy="2585323"/>
          </a:xfrm>
          <a:prstGeom prst="rect">
            <a:avLst/>
          </a:prstGeom>
          <a:noFill/>
        </p:spPr>
        <p:txBody>
          <a:bodyPr wrap="square">
            <a:spAutoFit/>
          </a:bodyPr>
          <a:lstStyle/>
          <a:p>
            <a:pPr marL="285750" indent="-285750" algn="just">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The RNN trains its units by adjusting their weights following a slight modification of a feedback process known as </a:t>
            </a:r>
            <a:r>
              <a:rPr lang="en-US" dirty="0">
                <a:solidFill>
                  <a:srgbClr val="242424"/>
                </a:solidFill>
                <a:latin typeface="Times New Roman" panose="02020603050405020304" pitchFamily="18" charset="0"/>
                <a:cs typeface="Times New Roman" panose="02020603050405020304" pitchFamily="18" charset="0"/>
              </a:rPr>
              <a:t> backpropagation. </a:t>
            </a:r>
            <a:endParaRPr lang="en-US" b="0" i="0" dirty="0">
              <a:solidFill>
                <a:srgbClr val="242424"/>
              </a:solidFill>
              <a:effectLst/>
              <a:latin typeface="Times New Roman" panose="02020603050405020304" pitchFamily="18" charset="0"/>
              <a:cs typeface="Times New Roman" panose="02020603050405020304" pitchFamily="18" charset="0"/>
            </a:endParaRPr>
          </a:p>
          <a:p>
            <a:pPr algn="just"/>
            <a:endParaRPr lang="en-US" dirty="0">
              <a:solidFill>
                <a:srgbClr val="242424"/>
              </a:solidFill>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The process of backpropagation works its way back, layer by layer, from the network’s final output, tweaking the weights of each unit, or artificial neuron, according to the unit’s calculated portion of the total output error. </a:t>
            </a:r>
          </a:p>
          <a:p>
            <a:pPr marL="742950" lvl="1" indent="-285750" algn="just">
              <a:buFont typeface="Arial" panose="020B0604020202020204" pitchFamily="34" charset="0"/>
              <a:buChar char="•"/>
            </a:pPr>
            <a:endParaRPr lang="en-US" dirty="0">
              <a:solidFill>
                <a:srgbClr val="242424"/>
              </a:solidFill>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Recurrent neural networks use a heavier version of this process known as </a:t>
            </a:r>
            <a:r>
              <a:rPr lang="en-US" b="0" i="1" dirty="0">
                <a:solidFill>
                  <a:srgbClr val="242424"/>
                </a:solidFill>
                <a:effectLst/>
                <a:latin typeface="Times New Roman" panose="02020603050405020304" pitchFamily="18" charset="0"/>
                <a:cs typeface="Times New Roman" panose="02020603050405020304" pitchFamily="18" charset="0"/>
              </a:rPr>
              <a:t>back-</a:t>
            </a:r>
            <a:r>
              <a:rPr lang="en-US" b="0" i="1" dirty="0" err="1">
                <a:solidFill>
                  <a:srgbClr val="242424"/>
                </a:solidFill>
                <a:effectLst/>
                <a:latin typeface="Times New Roman" panose="02020603050405020304" pitchFamily="18" charset="0"/>
                <a:cs typeface="Times New Roman" panose="02020603050405020304" pitchFamily="18" charset="0"/>
              </a:rPr>
              <a:t>propogation</a:t>
            </a:r>
            <a:r>
              <a:rPr lang="en-US" b="0" i="1" dirty="0">
                <a:solidFill>
                  <a:srgbClr val="242424"/>
                </a:solidFill>
                <a:effectLst/>
                <a:latin typeface="Times New Roman" panose="02020603050405020304" pitchFamily="18" charset="0"/>
                <a:cs typeface="Times New Roman" panose="02020603050405020304" pitchFamily="18" charset="0"/>
              </a:rPr>
              <a:t> through time (BPTT). </a:t>
            </a:r>
            <a:r>
              <a:rPr lang="en-US" b="0" i="0" dirty="0">
                <a:solidFill>
                  <a:srgbClr val="242424"/>
                </a:solidFill>
                <a:effectLst/>
                <a:latin typeface="Times New Roman" panose="02020603050405020304" pitchFamily="18" charset="0"/>
                <a:cs typeface="Times New Roman" panose="02020603050405020304" pitchFamily="18" charset="0"/>
              </a:rPr>
              <a:t>This version extends the tweaking process to include the weight of the T-1 input values responsible for each unit’s memory of the prior moment.</a:t>
            </a:r>
            <a:endParaRPr lang="en-US" dirty="0">
              <a:latin typeface="Times New Roman" panose="02020603050405020304" pitchFamily="18" charset="0"/>
              <a:cs typeface="Times New Roman" panose="02020603050405020304" pitchFamily="18" charset="0"/>
            </a:endParaRPr>
          </a:p>
        </p:txBody>
      </p:sp>
      <p:pic>
        <p:nvPicPr>
          <p:cNvPr id="8194" name="Picture 2">
            <a:extLst>
              <a:ext uri="{FF2B5EF4-FFF2-40B4-BE49-F238E27FC236}">
                <a16:creationId xmlns:a16="http://schemas.microsoft.com/office/drawing/2014/main" id="{31558CF5-33FB-075A-DFC7-ED8293D744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3324" y="3631799"/>
            <a:ext cx="5290850" cy="3092473"/>
          </a:xfrm>
          <a:prstGeom prst="rect">
            <a:avLst/>
          </a:prstGeom>
          <a:noFill/>
          <a:ln>
            <a:solidFill>
              <a:schemeClr val="accent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29289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80F197-C526-94D3-884E-FD59B3AE3E83}"/>
              </a:ext>
            </a:extLst>
          </p:cNvPr>
          <p:cNvSpPr txBox="1"/>
          <p:nvPr/>
        </p:nvSpPr>
        <p:spPr>
          <a:xfrm>
            <a:off x="228141" y="539541"/>
            <a:ext cx="11735717" cy="1223605"/>
          </a:xfrm>
          <a:prstGeom prst="rect">
            <a:avLst/>
          </a:prstGeom>
          <a:noFill/>
        </p:spPr>
        <p:txBody>
          <a:bodyPr wrap="square">
            <a:spAutoFit/>
          </a:bodyPr>
          <a:lstStyle/>
          <a:p>
            <a:pPr algn="ctr">
              <a:lnSpc>
                <a:spcPts val="1800"/>
              </a:lnSpc>
              <a:buNone/>
            </a:pPr>
            <a:r>
              <a:rPr lang="en-US" sz="4000" b="1" i="0" dirty="0">
                <a:solidFill>
                  <a:srgbClr val="242424"/>
                </a:solidFill>
                <a:effectLst/>
                <a:latin typeface="Times New Roman" panose="02020603050405020304" pitchFamily="18" charset="0"/>
                <a:cs typeface="Times New Roman" panose="02020603050405020304" pitchFamily="18" charset="0"/>
              </a:rPr>
              <a:t>Limitations of RNN</a:t>
            </a:r>
          </a:p>
          <a:p>
            <a:pPr marL="285750" indent="-285750" algn="just">
              <a:lnSpc>
                <a:spcPts val="2400"/>
              </a:lnSpc>
              <a:buFont typeface="Arial" panose="020B0604020202020204" pitchFamily="34" charset="0"/>
              <a:buChar char="•"/>
            </a:pPr>
            <a:br>
              <a:rPr lang="en-US" b="0" i="0" dirty="0">
                <a:solidFill>
                  <a:srgbClr val="242424"/>
                </a:solidFill>
                <a:effectLst/>
                <a:latin typeface="Times New Roman" panose="02020603050405020304" pitchFamily="18" charset="0"/>
                <a:cs typeface="Times New Roman" panose="02020603050405020304" pitchFamily="18" charset="0"/>
              </a:rPr>
            </a:br>
            <a:r>
              <a:rPr lang="en-US" b="0" i="0" dirty="0">
                <a:solidFill>
                  <a:srgbClr val="242424"/>
                </a:solidFill>
                <a:effectLst/>
                <a:latin typeface="Times New Roman" panose="02020603050405020304" pitchFamily="18" charset="0"/>
                <a:cs typeface="Times New Roman" panose="02020603050405020304" pitchFamily="18" charset="0"/>
              </a:rPr>
              <a:t>During backpropagation, gradients can become too small, leading to the vanishing gradient problem, or too large, resulting in the exploding gradient problem as they propagate backward through time. </a:t>
            </a:r>
          </a:p>
        </p:txBody>
      </p:sp>
      <p:pic>
        <p:nvPicPr>
          <p:cNvPr id="4" name="Picture 3">
            <a:extLst>
              <a:ext uri="{FF2B5EF4-FFF2-40B4-BE49-F238E27FC236}">
                <a16:creationId xmlns:a16="http://schemas.microsoft.com/office/drawing/2014/main" id="{49800A99-3FE6-3984-82AA-A9F676AAF20B}"/>
              </a:ext>
            </a:extLst>
          </p:cNvPr>
          <p:cNvPicPr>
            <a:picLocks noChangeAspect="1"/>
          </p:cNvPicPr>
          <p:nvPr/>
        </p:nvPicPr>
        <p:blipFill>
          <a:blip r:embed="rId2"/>
          <a:stretch>
            <a:fillRect/>
          </a:stretch>
        </p:blipFill>
        <p:spPr>
          <a:xfrm>
            <a:off x="283682" y="2098131"/>
            <a:ext cx="5695931" cy="3055880"/>
          </a:xfrm>
          <a:prstGeom prst="rect">
            <a:avLst/>
          </a:prstGeom>
          <a:ln w="19050">
            <a:solidFill>
              <a:schemeClr val="accent1"/>
            </a:solidFill>
          </a:ln>
        </p:spPr>
      </p:pic>
      <p:pic>
        <p:nvPicPr>
          <p:cNvPr id="9218" name="Picture 2">
            <a:extLst>
              <a:ext uri="{FF2B5EF4-FFF2-40B4-BE49-F238E27FC236}">
                <a16:creationId xmlns:a16="http://schemas.microsoft.com/office/drawing/2014/main" id="{0DD40491-A73F-AB05-CB6B-3015BA9EC2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2389" y="2134442"/>
            <a:ext cx="5807014" cy="2972069"/>
          </a:xfrm>
          <a:prstGeom prst="rect">
            <a:avLst/>
          </a:prstGeom>
          <a:noFill/>
          <a:ln w="28575">
            <a:solidFill>
              <a:schemeClr val="accent4"/>
            </a:solid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67E1006-7347-1CBB-B270-441220CBC6CC}"/>
              </a:ext>
            </a:extLst>
          </p:cNvPr>
          <p:cNvSpPr txBox="1"/>
          <p:nvPr/>
        </p:nvSpPr>
        <p:spPr>
          <a:xfrm>
            <a:off x="7706961" y="5222557"/>
            <a:ext cx="4120309" cy="369332"/>
          </a:xfrm>
          <a:prstGeom prst="rect">
            <a:avLst/>
          </a:prstGeom>
          <a:noFill/>
        </p:spPr>
        <p:txBody>
          <a:bodyPr wrap="square">
            <a:spAutoFit/>
          </a:bodyPr>
          <a:lstStyle/>
          <a:p>
            <a:pPr algn="ctr"/>
            <a:r>
              <a:rPr lang="en-US" b="0" i="0" dirty="0">
                <a:effectLst/>
                <a:latin typeface="Times New Roman" panose="02020603050405020304" pitchFamily="18" charset="0"/>
                <a:cs typeface="Times New Roman" panose="02020603050405020304" pitchFamily="18" charset="0"/>
              </a:rPr>
              <a:t>Vanishing and Exploding Gradient. </a:t>
            </a:r>
            <a:endParaRPr lang="en-US"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64981133-B154-4BED-EE1C-5BF7D2453D05}"/>
              </a:ext>
            </a:extLst>
          </p:cNvPr>
          <p:cNvSpPr txBox="1"/>
          <p:nvPr/>
        </p:nvSpPr>
        <p:spPr>
          <a:xfrm>
            <a:off x="283683" y="5823980"/>
            <a:ext cx="11735717" cy="646331"/>
          </a:xfrm>
          <a:prstGeom prst="rect">
            <a:avLst/>
          </a:prstGeom>
          <a:noFill/>
          <a:ln>
            <a:solidFill>
              <a:srgbClr val="FF0000"/>
            </a:solidFill>
          </a:ln>
        </p:spPr>
        <p:txBody>
          <a:bodyPr wrap="square">
            <a:spAutoFit/>
          </a:bodyPr>
          <a:lstStyle/>
          <a:p>
            <a:pPr marL="285750" indent="-285750" algn="just">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To address these problems, variations of RNN like Long-short term memory (LSTM) and Gated Recurrent Unit (GRU) networks have been introduced.</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6973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F35361-BC82-0EE5-2EF5-59DC33BB2FB6}"/>
              </a:ext>
            </a:extLst>
          </p:cNvPr>
          <p:cNvSpPr txBox="1"/>
          <p:nvPr/>
        </p:nvSpPr>
        <p:spPr>
          <a:xfrm>
            <a:off x="492546" y="6122491"/>
            <a:ext cx="11383178" cy="646331"/>
          </a:xfrm>
          <a:prstGeom prst="rect">
            <a:avLst/>
          </a:prstGeom>
          <a:noFill/>
        </p:spPr>
        <p:txBody>
          <a:bodyPr wrap="square">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Please Refer to </a:t>
            </a:r>
            <a:r>
              <a:rPr lang="en-US" dirty="0">
                <a:highlight>
                  <a:srgbClr val="FFFF00"/>
                </a:highligh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https://keras.io/api/layers/recurrent_layers/</a:t>
            </a:r>
            <a:r>
              <a:rPr lang="en-US" dirty="0">
                <a:highlight>
                  <a:srgbClr val="FFFF00"/>
                </a:highlight>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to look at the details of the all possible Recurrent Layers in </a:t>
            </a:r>
            <a:r>
              <a:rPr lang="en-US" dirty="0" err="1">
                <a:latin typeface="Times New Roman" panose="02020603050405020304" pitchFamily="18" charset="0"/>
                <a:cs typeface="Times New Roman" panose="02020603050405020304" pitchFamily="18" charset="0"/>
              </a:rPr>
              <a:t>Keras</a:t>
            </a:r>
            <a:r>
              <a:rPr lang="en-US" dirty="0">
                <a:latin typeface="Times New Roman" panose="02020603050405020304" pitchFamily="18" charset="0"/>
                <a:cs typeface="Times New Roman" panose="02020603050405020304" pitchFamily="18" charset="0"/>
              </a:rPr>
              <a:t>.</a:t>
            </a:r>
          </a:p>
        </p:txBody>
      </p:sp>
      <p:pic>
        <p:nvPicPr>
          <p:cNvPr id="4" name="Picture 3">
            <a:extLst>
              <a:ext uri="{FF2B5EF4-FFF2-40B4-BE49-F238E27FC236}">
                <a16:creationId xmlns:a16="http://schemas.microsoft.com/office/drawing/2014/main" id="{96553D96-9ED3-FDA2-B0B6-32E98E833C92}"/>
              </a:ext>
            </a:extLst>
          </p:cNvPr>
          <p:cNvPicPr>
            <a:picLocks noChangeAspect="1"/>
          </p:cNvPicPr>
          <p:nvPr/>
        </p:nvPicPr>
        <p:blipFill>
          <a:blip r:embed="rId3"/>
          <a:stretch>
            <a:fillRect/>
          </a:stretch>
        </p:blipFill>
        <p:spPr>
          <a:xfrm>
            <a:off x="143179" y="1806765"/>
            <a:ext cx="4315478" cy="2249813"/>
          </a:xfrm>
          <a:prstGeom prst="rect">
            <a:avLst/>
          </a:prstGeom>
        </p:spPr>
      </p:pic>
      <p:sp>
        <p:nvSpPr>
          <p:cNvPr id="5" name="TextBox 4">
            <a:extLst>
              <a:ext uri="{FF2B5EF4-FFF2-40B4-BE49-F238E27FC236}">
                <a16:creationId xmlns:a16="http://schemas.microsoft.com/office/drawing/2014/main" id="{81F70E5E-D44A-694A-863F-84050019E51C}"/>
              </a:ext>
            </a:extLst>
          </p:cNvPr>
          <p:cNvSpPr txBox="1"/>
          <p:nvPr/>
        </p:nvSpPr>
        <p:spPr>
          <a:xfrm>
            <a:off x="261191" y="1260905"/>
            <a:ext cx="4079454" cy="369332"/>
          </a:xfrm>
          <a:prstGeom prst="rect">
            <a:avLst/>
          </a:prstGeom>
          <a:noFill/>
        </p:spPr>
        <p:txBody>
          <a:bodyPr wrap="square" rtlCol="0">
            <a:spAutoFit/>
          </a:bodyPr>
          <a:lstStyle/>
          <a:p>
            <a:pPr algn="ctr"/>
            <a:r>
              <a:rPr lang="en-US" b="1" i="1" dirty="0" err="1">
                <a:latin typeface="Times New Roman" panose="02020603050405020304" pitchFamily="18" charset="0"/>
                <a:cs typeface="Times New Roman" panose="02020603050405020304" pitchFamily="18" charset="0"/>
              </a:rPr>
              <a:t>Mnist</a:t>
            </a:r>
            <a:r>
              <a:rPr lang="en-US" b="1" i="1" dirty="0">
                <a:latin typeface="Times New Roman" panose="02020603050405020304" pitchFamily="18" charset="0"/>
                <a:cs typeface="Times New Roman" panose="02020603050405020304" pitchFamily="18" charset="0"/>
              </a:rPr>
              <a:t> Dataset</a:t>
            </a:r>
          </a:p>
        </p:txBody>
      </p:sp>
      <p:pic>
        <p:nvPicPr>
          <p:cNvPr id="6" name="Picture 5">
            <a:extLst>
              <a:ext uri="{FF2B5EF4-FFF2-40B4-BE49-F238E27FC236}">
                <a16:creationId xmlns:a16="http://schemas.microsoft.com/office/drawing/2014/main" id="{8CDE5629-9F09-772D-D7B1-DD63EEC123AB}"/>
              </a:ext>
            </a:extLst>
          </p:cNvPr>
          <p:cNvPicPr>
            <a:picLocks noChangeAspect="1"/>
          </p:cNvPicPr>
          <p:nvPr/>
        </p:nvPicPr>
        <p:blipFill>
          <a:blip r:embed="rId4"/>
          <a:stretch>
            <a:fillRect/>
          </a:stretch>
        </p:blipFill>
        <p:spPr>
          <a:xfrm>
            <a:off x="4584660" y="463752"/>
            <a:ext cx="7464161" cy="5492169"/>
          </a:xfrm>
          <a:prstGeom prst="rect">
            <a:avLst/>
          </a:prstGeom>
        </p:spPr>
      </p:pic>
      <p:sp>
        <p:nvSpPr>
          <p:cNvPr id="7" name="TextBox 6">
            <a:extLst>
              <a:ext uri="{FF2B5EF4-FFF2-40B4-BE49-F238E27FC236}">
                <a16:creationId xmlns:a16="http://schemas.microsoft.com/office/drawing/2014/main" id="{29B70618-53AD-EA72-1A9E-D1BED9D91790}"/>
              </a:ext>
            </a:extLst>
          </p:cNvPr>
          <p:cNvSpPr txBox="1"/>
          <p:nvPr/>
        </p:nvSpPr>
        <p:spPr>
          <a:xfrm>
            <a:off x="143178" y="89178"/>
            <a:ext cx="4441481" cy="374574"/>
          </a:xfrm>
          <a:prstGeom prst="rect">
            <a:avLst/>
          </a:prstGeom>
          <a:noFill/>
          <a:ln>
            <a:solidFill>
              <a:schemeClr val="accent1"/>
            </a:solidFill>
          </a:ln>
        </p:spPr>
        <p:txBody>
          <a:bodyPr wrap="square" rtlCol="0">
            <a:spAutoFit/>
          </a:bodyPr>
          <a:lstStyle/>
          <a:p>
            <a:pPr algn="ctr"/>
            <a:r>
              <a:rPr lang="en-US" dirty="0">
                <a:latin typeface="Times New Roman" panose="02020603050405020304" pitchFamily="18" charset="0"/>
                <a:cs typeface="Times New Roman" panose="02020603050405020304" pitchFamily="18" charset="0"/>
              </a:rPr>
              <a:t>Simple RNN using </a:t>
            </a:r>
            <a:r>
              <a:rPr lang="en-US" dirty="0" err="1">
                <a:latin typeface="Times New Roman" panose="02020603050405020304" pitchFamily="18" charset="0"/>
                <a:cs typeface="Times New Roman" panose="02020603050405020304" pitchFamily="18" charset="0"/>
              </a:rPr>
              <a:t>Keras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02941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3D35C60-7BC6-6B70-4B77-95ED8A0E6B53}"/>
              </a:ext>
            </a:extLst>
          </p:cNvPr>
          <p:cNvPicPr>
            <a:picLocks noChangeAspect="1"/>
          </p:cNvPicPr>
          <p:nvPr/>
        </p:nvPicPr>
        <p:blipFill>
          <a:blip r:embed="rId2"/>
          <a:stretch>
            <a:fillRect/>
          </a:stretch>
        </p:blipFill>
        <p:spPr>
          <a:xfrm>
            <a:off x="396527" y="234821"/>
            <a:ext cx="3977168" cy="4575978"/>
          </a:xfrm>
          <a:prstGeom prst="rect">
            <a:avLst/>
          </a:prstGeom>
          <a:ln w="28575">
            <a:solidFill>
              <a:schemeClr val="accent2"/>
            </a:solidFill>
          </a:ln>
        </p:spPr>
      </p:pic>
      <p:pic>
        <p:nvPicPr>
          <p:cNvPr id="3" name="Picture 2">
            <a:extLst>
              <a:ext uri="{FF2B5EF4-FFF2-40B4-BE49-F238E27FC236}">
                <a16:creationId xmlns:a16="http://schemas.microsoft.com/office/drawing/2014/main" id="{AFF42B11-33B0-4680-50D6-B5153F31D711}"/>
              </a:ext>
            </a:extLst>
          </p:cNvPr>
          <p:cNvPicPr>
            <a:picLocks noChangeAspect="1"/>
          </p:cNvPicPr>
          <p:nvPr/>
        </p:nvPicPr>
        <p:blipFill>
          <a:blip r:embed="rId3"/>
          <a:stretch>
            <a:fillRect/>
          </a:stretch>
        </p:blipFill>
        <p:spPr>
          <a:xfrm>
            <a:off x="5574537" y="234821"/>
            <a:ext cx="5929664" cy="6388358"/>
          </a:xfrm>
          <a:prstGeom prst="rect">
            <a:avLst/>
          </a:prstGeom>
          <a:ln w="28575">
            <a:solidFill>
              <a:schemeClr val="accent2"/>
            </a:solidFill>
          </a:ln>
        </p:spPr>
      </p:pic>
      <p:sp>
        <p:nvSpPr>
          <p:cNvPr id="4" name="Right Arrow 3">
            <a:extLst>
              <a:ext uri="{FF2B5EF4-FFF2-40B4-BE49-F238E27FC236}">
                <a16:creationId xmlns:a16="http://schemas.microsoft.com/office/drawing/2014/main" id="{B5372F34-E210-878C-890C-F86CBAA5E96D}"/>
              </a:ext>
            </a:extLst>
          </p:cNvPr>
          <p:cNvSpPr/>
          <p:nvPr/>
        </p:nvSpPr>
        <p:spPr>
          <a:xfrm>
            <a:off x="4627084" y="2010578"/>
            <a:ext cx="473726" cy="367076"/>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7D87848-91F8-8450-D247-ACA0D7C32558}"/>
              </a:ext>
            </a:extLst>
          </p:cNvPr>
          <p:cNvPicPr>
            <a:picLocks noChangeAspect="1"/>
          </p:cNvPicPr>
          <p:nvPr/>
        </p:nvPicPr>
        <p:blipFill>
          <a:blip r:embed="rId4"/>
          <a:stretch>
            <a:fillRect/>
          </a:stretch>
        </p:blipFill>
        <p:spPr>
          <a:xfrm>
            <a:off x="74340" y="5210978"/>
            <a:ext cx="5189393" cy="1546409"/>
          </a:xfrm>
          <a:prstGeom prst="rect">
            <a:avLst/>
          </a:prstGeom>
          <a:ln w="28575">
            <a:solidFill>
              <a:schemeClr val="accent2"/>
            </a:solidFill>
          </a:ln>
        </p:spPr>
      </p:pic>
    </p:spTree>
    <p:extLst>
      <p:ext uri="{BB962C8B-B14F-4D97-AF65-F5344CB8AC3E}">
        <p14:creationId xmlns:p14="http://schemas.microsoft.com/office/powerpoint/2010/main" val="28528512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9E0CA6-14E4-5E7E-2A0B-361496E024B1}"/>
            </a:ext>
          </a:extLst>
        </p:cNvPr>
        <p:cNvGrpSpPr/>
        <p:nvPr/>
      </p:nvGrpSpPr>
      <p:grpSpPr>
        <a:xfrm>
          <a:off x="0" y="0"/>
          <a:ext cx="0" cy="0"/>
          <a:chOff x="0" y="0"/>
          <a:chExt cx="0" cy="0"/>
        </a:xfrm>
      </p:grpSpPr>
      <p:pic>
        <p:nvPicPr>
          <p:cNvPr id="2" name="Picture 1" descr="A light bulb with a brain inside&#10;&#10;Description automatically generated">
            <a:extLst>
              <a:ext uri="{FF2B5EF4-FFF2-40B4-BE49-F238E27FC236}">
                <a16:creationId xmlns:a16="http://schemas.microsoft.com/office/drawing/2014/main" id="{D4D1A5A3-2535-DC27-312D-14584C1DA086}"/>
              </a:ext>
            </a:extLst>
          </p:cNvPr>
          <p:cNvPicPr>
            <a:picLocks noChangeAspect="1"/>
          </p:cNvPicPr>
          <p:nvPr/>
        </p:nvPicPr>
        <p:blipFill>
          <a:blip r:embed="rId2">
            <a:alphaModFix amt="50000"/>
          </a:blip>
          <a:srcRect t="15073" r="-1" b="-1"/>
          <a:stretch/>
        </p:blipFill>
        <p:spPr>
          <a:xfrm>
            <a:off x="20" y="10"/>
            <a:ext cx="12188930" cy="6857990"/>
          </a:xfrm>
          <a:prstGeom prst="rect">
            <a:avLst/>
          </a:prstGeom>
        </p:spPr>
      </p:pic>
      <p:sp>
        <p:nvSpPr>
          <p:cNvPr id="4" name="TextBox 3">
            <a:extLst>
              <a:ext uri="{FF2B5EF4-FFF2-40B4-BE49-F238E27FC236}">
                <a16:creationId xmlns:a16="http://schemas.microsoft.com/office/drawing/2014/main" id="{A5432D8D-78C0-C476-41C3-FB92AF7B3CF8}"/>
              </a:ext>
            </a:extLst>
          </p:cNvPr>
          <p:cNvSpPr txBox="1"/>
          <p:nvPr/>
        </p:nvSpPr>
        <p:spPr>
          <a:xfrm>
            <a:off x="-21771" y="1122363"/>
            <a:ext cx="12061371" cy="30632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r>
              <a:rPr lang="en-US" sz="4800" b="1" dirty="0">
                <a:solidFill>
                  <a:schemeClr val="bg1"/>
                </a:solidFill>
                <a:latin typeface="Times New Roman"/>
                <a:ea typeface="+mj-ea"/>
                <a:cs typeface="Times New Roman"/>
              </a:rPr>
              <a:t>Introduction to </a:t>
            </a:r>
            <a:r>
              <a:rPr lang="en-US" sz="4800" b="1" dirty="0">
                <a:solidFill>
                  <a:schemeClr val="bg1"/>
                </a:solidFill>
                <a:latin typeface="Times New Roman"/>
                <a:ea typeface="+mn-lt"/>
                <a:cs typeface="+mn-lt"/>
              </a:rPr>
              <a:t>Long Short Term Memory</a:t>
            </a:r>
            <a:endParaRPr lang="en-US" sz="4800" b="1" dirty="0">
              <a:solidFill>
                <a:schemeClr val="bg1"/>
              </a:solidFill>
              <a:latin typeface="Times New Roman"/>
              <a:ea typeface="+mj-ea"/>
              <a:cs typeface="Times New Roman"/>
            </a:endParaRPr>
          </a:p>
        </p:txBody>
      </p:sp>
    </p:spTree>
    <p:extLst>
      <p:ext uri="{BB962C8B-B14F-4D97-AF65-F5344CB8AC3E}">
        <p14:creationId xmlns:p14="http://schemas.microsoft.com/office/powerpoint/2010/main" val="7448721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B53331-46A0-5F3E-4E83-989D911F2DD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1B1560A-3269-14EF-34D6-E9BBA67F7CC0}"/>
              </a:ext>
            </a:extLst>
          </p:cNvPr>
          <p:cNvSpPr txBox="1"/>
          <p:nvPr/>
        </p:nvSpPr>
        <p:spPr>
          <a:xfrm>
            <a:off x="319489" y="121186"/>
            <a:ext cx="11721947"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Long Short-Term Memory</a:t>
            </a:r>
          </a:p>
        </p:txBody>
      </p:sp>
      <p:sp>
        <p:nvSpPr>
          <p:cNvPr id="4" name="TextBox 3">
            <a:extLst>
              <a:ext uri="{FF2B5EF4-FFF2-40B4-BE49-F238E27FC236}">
                <a16:creationId xmlns:a16="http://schemas.microsoft.com/office/drawing/2014/main" id="{830EBC3E-583C-D016-8375-A71560FBC1A0}"/>
              </a:ext>
            </a:extLst>
          </p:cNvPr>
          <p:cNvSpPr txBox="1"/>
          <p:nvPr/>
        </p:nvSpPr>
        <p:spPr>
          <a:xfrm>
            <a:off x="319488" y="1200303"/>
            <a:ext cx="11545677" cy="923330"/>
          </a:xfrm>
          <a:prstGeom prst="rect">
            <a:avLst/>
          </a:prstGeom>
          <a:noFill/>
        </p:spPr>
        <p:txBody>
          <a:bodyPr wrap="square">
            <a:spAutoFit/>
          </a:bodyPr>
          <a:lstStyle/>
          <a:p>
            <a:pPr marL="285750" indent="-285750" algn="just">
              <a:buFont typeface="Arial" panose="020B0604020202020204" pitchFamily="34" charset="0"/>
              <a:buChar char="•"/>
            </a:pPr>
            <a:r>
              <a:rPr lang="en-US" i="0" dirty="0">
                <a:solidFill>
                  <a:srgbClr val="001D35"/>
                </a:solidFill>
                <a:effectLst/>
                <a:latin typeface="Times New Roman" panose="02020603050405020304" pitchFamily="18" charset="0"/>
                <a:cs typeface="Times New Roman" panose="02020603050405020304" pitchFamily="18" charset="0"/>
              </a:rPr>
              <a:t>LSTM, or Long Short-Term Memory, is a type of recurrent neural network (RNN) architecture designed to address the vanishing gradient problem and excel at capturing long-term dependencies in sequential data, making it suitable for tasks like natural language processing and time series prediction. </a:t>
            </a:r>
            <a:endParaRPr lang="en-US" dirty="0">
              <a:latin typeface="Times New Roman" panose="02020603050405020304" pitchFamily="18" charset="0"/>
              <a:cs typeface="Times New Roman" panose="02020603050405020304" pitchFamily="18" charset="0"/>
            </a:endParaRPr>
          </a:p>
        </p:txBody>
      </p:sp>
      <p:pic>
        <p:nvPicPr>
          <p:cNvPr id="1026" name="Picture 2" descr="The Ultimate Guide to Building Your Own LSTM Models">
            <a:extLst>
              <a:ext uri="{FF2B5EF4-FFF2-40B4-BE49-F238E27FC236}">
                <a16:creationId xmlns:a16="http://schemas.microsoft.com/office/drawing/2014/main" id="{1733FEDC-C018-0791-21FC-B1F20EBA14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2352" y="2305279"/>
            <a:ext cx="6984694" cy="4190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4262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D444C-EF68-6C18-8767-CA5EF3EF2AC0}"/>
              </a:ext>
            </a:extLst>
          </p:cNvPr>
          <p:cNvSpPr>
            <a:spLocks noGrp="1"/>
          </p:cNvSpPr>
          <p:nvPr>
            <p:ph type="title"/>
          </p:nvPr>
        </p:nvSpPr>
        <p:spPr>
          <a:xfrm>
            <a:off x="838200" y="111125"/>
            <a:ext cx="10515600" cy="879475"/>
          </a:xfrm>
        </p:spPr>
        <p:txBody>
          <a:bodyPr/>
          <a:lstStyle/>
          <a:p>
            <a:pPr algn="ctr"/>
            <a:r>
              <a:rPr lang="en-US" b="1" dirty="0">
                <a:latin typeface="Times New Roman" panose="02020603050405020304" pitchFamily="18" charset="0"/>
                <a:cs typeface="Times New Roman" panose="02020603050405020304" pitchFamily="18" charset="0"/>
              </a:rPr>
              <a:t>Sequence Modeling</a:t>
            </a:r>
          </a:p>
        </p:txBody>
      </p:sp>
      <p:pic>
        <p:nvPicPr>
          <p:cNvPr id="5122" name="Picture 2">
            <a:extLst>
              <a:ext uri="{FF2B5EF4-FFF2-40B4-BE49-F238E27FC236}">
                <a16:creationId xmlns:a16="http://schemas.microsoft.com/office/drawing/2014/main" id="{D37DDE48-3A2F-5035-5D1D-E33220A960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4174" y="2516406"/>
            <a:ext cx="7970919" cy="387855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63D26E2-3A52-5E9E-CBB7-3DCB93616BDE}"/>
              </a:ext>
            </a:extLst>
          </p:cNvPr>
          <p:cNvSpPr txBox="1"/>
          <p:nvPr/>
        </p:nvSpPr>
        <p:spPr>
          <a:xfrm>
            <a:off x="265596" y="1232971"/>
            <a:ext cx="11868073" cy="646331"/>
          </a:xfrm>
          <a:prstGeom prst="rect">
            <a:avLst/>
          </a:prstGeom>
          <a:noFill/>
        </p:spPr>
        <p:txBody>
          <a:bodyPr wrap="square">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Sequential modeling is the process of building models that understand and generate data in a specific order or sequence, which is essential for tasks where the arrangement of elements (like words, time steps, or events) matters</a:t>
            </a:r>
            <a:r>
              <a:rPr lang="en-US" dirty="0"/>
              <a:t>.</a:t>
            </a:r>
          </a:p>
        </p:txBody>
      </p:sp>
    </p:spTree>
    <p:extLst>
      <p:ext uri="{BB962C8B-B14F-4D97-AF65-F5344CB8AC3E}">
        <p14:creationId xmlns:p14="http://schemas.microsoft.com/office/powerpoint/2010/main" val="27199667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B8711E2-0D26-E6F7-941D-A739E2D463C8}"/>
              </a:ext>
            </a:extLst>
          </p:cNvPr>
          <p:cNvPicPr>
            <a:picLocks noChangeAspect="1"/>
          </p:cNvPicPr>
          <p:nvPr/>
        </p:nvPicPr>
        <p:blipFill>
          <a:blip r:embed="rId2"/>
          <a:stretch>
            <a:fillRect/>
          </a:stretch>
        </p:blipFill>
        <p:spPr>
          <a:xfrm>
            <a:off x="457200" y="1483614"/>
            <a:ext cx="11277600" cy="3890771"/>
          </a:xfrm>
          <a:prstGeom prst="rect">
            <a:avLst/>
          </a:prstGeom>
        </p:spPr>
      </p:pic>
    </p:spTree>
    <p:extLst>
      <p:ext uri="{BB962C8B-B14F-4D97-AF65-F5344CB8AC3E}">
        <p14:creationId xmlns:p14="http://schemas.microsoft.com/office/powerpoint/2010/main" val="13161009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1E51DC-410F-9DAC-F42E-A246F5C1A5B3}"/>
              </a:ext>
            </a:extLst>
          </p:cNvPr>
          <p:cNvSpPr txBox="1"/>
          <p:nvPr/>
        </p:nvSpPr>
        <p:spPr>
          <a:xfrm>
            <a:off x="321783" y="289679"/>
            <a:ext cx="11598467" cy="2308324"/>
          </a:xfrm>
          <a:prstGeom prst="rect">
            <a:avLst/>
          </a:prstGeom>
          <a:noFill/>
          <a:ln>
            <a:solidFill>
              <a:schemeClr val="accent5"/>
            </a:solidFill>
          </a:ln>
        </p:spPr>
        <p:txBody>
          <a:bodyPr wrap="square">
            <a:spAutoFit/>
          </a:bodyPr>
          <a:lstStyle/>
          <a:p>
            <a:r>
              <a:rPr lang="en-US" dirty="0">
                <a:latin typeface="Times New Roman" panose="02020603050405020304" pitchFamily="18" charset="0"/>
                <a:cs typeface="Times New Roman" panose="02020603050405020304" pitchFamily="18" charset="0"/>
              </a:rPr>
              <a:t>The term “Long Short-Term Memory” comes from the fact that the LSTM network is designed to handle both short-term and long-term dependencies in sequential data. </a:t>
            </a:r>
          </a:p>
          <a:p>
            <a:endParaRPr lang="en-US"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Long-term memory</a:t>
            </a:r>
            <a:r>
              <a:rPr lang="en-US" dirty="0">
                <a:latin typeface="Times New Roman" panose="02020603050405020304" pitchFamily="18" charset="0"/>
                <a:cs typeface="Times New Roman" panose="02020603050405020304" pitchFamily="18" charset="0"/>
              </a:rPr>
              <a:t>: Refers to the ability of the LSTM to remember information for extended periods of time. It can retain useful data over many time steps, which is crucial for tasks that involve long-range dependencies.</a:t>
            </a:r>
          </a:p>
          <a:p>
            <a:pPr lvl="1"/>
            <a:endParaRPr lang="en-US"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Short-term memory</a:t>
            </a:r>
            <a:r>
              <a:rPr lang="en-US" dirty="0">
                <a:latin typeface="Times New Roman" panose="02020603050405020304" pitchFamily="18" charset="0"/>
                <a:cs typeface="Times New Roman" panose="02020603050405020304" pitchFamily="18" charset="0"/>
              </a:rPr>
              <a:t>: Refers to the LSTM’s ability to capture immediate or recent context, which is important for tasks that rely on more immediate information.</a:t>
            </a:r>
          </a:p>
        </p:txBody>
      </p:sp>
      <p:pic>
        <p:nvPicPr>
          <p:cNvPr id="3074" name="Picture 2" descr="lstm">
            <a:extLst>
              <a:ext uri="{FF2B5EF4-FFF2-40B4-BE49-F238E27FC236}">
                <a16:creationId xmlns:a16="http://schemas.microsoft.com/office/drawing/2014/main" id="{299FA460-E6EA-E19A-DC20-4A1BB2C288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7333" y="2725203"/>
            <a:ext cx="8044285" cy="4017120"/>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06811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97B0FA-AA90-6F69-BA68-2FBB3B318041}"/>
              </a:ext>
            </a:extLst>
          </p:cNvPr>
          <p:cNvSpPr txBox="1"/>
          <p:nvPr/>
        </p:nvSpPr>
        <p:spPr>
          <a:xfrm>
            <a:off x="228140" y="1380086"/>
            <a:ext cx="11735719" cy="4378314"/>
          </a:xfrm>
          <a:prstGeom prst="rect">
            <a:avLst/>
          </a:prstGeom>
          <a:noFill/>
          <a:ln>
            <a:solidFill>
              <a:schemeClr val="accent2"/>
            </a:solidFill>
          </a:ln>
        </p:spPr>
        <p:txBody>
          <a:bodyPr wrap="square">
            <a:spAutoFit/>
          </a:bodyPr>
          <a:lstStyle/>
          <a:p>
            <a:pPr marL="285750" indent="-285750" algn="just">
              <a:lnSpc>
                <a:spcPts val="2400"/>
              </a:lnSpc>
              <a:buFont typeface="Courier New" panose="02070309020205020404" pitchFamily="49" charset="0"/>
              <a:buChar char="o"/>
            </a:pPr>
            <a:r>
              <a:rPr lang="en-US" b="0" i="0" dirty="0">
                <a:solidFill>
                  <a:srgbClr val="242424"/>
                </a:solidFill>
                <a:effectLst/>
                <a:latin typeface="Times New Roman" panose="02020603050405020304" pitchFamily="18" charset="0"/>
                <a:cs typeface="Times New Roman" panose="02020603050405020304" pitchFamily="18" charset="0"/>
              </a:rPr>
              <a:t>LSTM networks introduce memory cells, which have the ability to retain information over long sequences. </a:t>
            </a:r>
          </a:p>
          <a:p>
            <a:pPr marL="285750" indent="-285750" algn="just">
              <a:lnSpc>
                <a:spcPts val="2400"/>
              </a:lnSpc>
              <a:buFont typeface="Courier New" panose="02070309020205020404" pitchFamily="49" charset="0"/>
              <a:buChar char="o"/>
            </a:pPr>
            <a:endParaRPr lang="en-US" dirty="0">
              <a:solidFill>
                <a:srgbClr val="242424"/>
              </a:solidFill>
              <a:latin typeface="Times New Roman" panose="02020603050405020304" pitchFamily="18" charset="0"/>
              <a:cs typeface="Times New Roman" panose="02020603050405020304" pitchFamily="18" charset="0"/>
            </a:endParaRPr>
          </a:p>
          <a:p>
            <a:pPr marL="285750" indent="-285750" algn="just">
              <a:lnSpc>
                <a:spcPts val="2400"/>
              </a:lnSpc>
              <a:buFont typeface="Courier New" panose="02070309020205020404" pitchFamily="49" charset="0"/>
              <a:buChar char="o"/>
            </a:pPr>
            <a:r>
              <a:rPr lang="en-US" b="0" i="0" dirty="0">
                <a:solidFill>
                  <a:srgbClr val="242424"/>
                </a:solidFill>
                <a:effectLst/>
                <a:latin typeface="Times New Roman" panose="02020603050405020304" pitchFamily="18" charset="0"/>
                <a:cs typeface="Times New Roman" panose="02020603050405020304" pitchFamily="18" charset="0"/>
              </a:rPr>
              <a:t>Each memory cell has three main components: </a:t>
            </a:r>
            <a:r>
              <a:rPr lang="en-US" b="0" i="0" dirty="0">
                <a:solidFill>
                  <a:srgbClr val="242424"/>
                </a:solidFill>
                <a:effectLst/>
                <a:highlight>
                  <a:srgbClr val="FFFF00"/>
                </a:highlight>
                <a:latin typeface="Times New Roman" panose="02020603050405020304" pitchFamily="18" charset="0"/>
                <a:cs typeface="Times New Roman" panose="02020603050405020304" pitchFamily="18" charset="0"/>
              </a:rPr>
              <a:t>an input gate, a forget gate, and an output gate</a:t>
            </a:r>
            <a:r>
              <a:rPr lang="en-US" b="0" i="0" dirty="0">
                <a:solidFill>
                  <a:srgbClr val="242424"/>
                </a:solidFill>
                <a:effectLst/>
                <a:latin typeface="Times New Roman" panose="02020603050405020304" pitchFamily="18" charset="0"/>
                <a:cs typeface="Times New Roman" panose="02020603050405020304" pitchFamily="18" charset="0"/>
              </a:rPr>
              <a:t>. </a:t>
            </a:r>
          </a:p>
          <a:p>
            <a:pPr algn="just">
              <a:lnSpc>
                <a:spcPts val="2400"/>
              </a:lnSpc>
              <a:buNone/>
            </a:pPr>
            <a:endParaRPr lang="en-US" b="0" i="0" dirty="0">
              <a:solidFill>
                <a:srgbClr val="242424"/>
              </a:solidFill>
              <a:effectLst/>
              <a:latin typeface="Times New Roman" panose="02020603050405020304" pitchFamily="18" charset="0"/>
              <a:cs typeface="Times New Roman" panose="02020603050405020304" pitchFamily="18" charset="0"/>
            </a:endParaRPr>
          </a:p>
          <a:p>
            <a:pPr marL="1200150" lvl="2" indent="-285750" algn="just">
              <a:lnSpc>
                <a:spcPts val="2400"/>
              </a:lnSpc>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The </a:t>
            </a:r>
            <a:r>
              <a:rPr lang="en-US" i="0" dirty="0">
                <a:solidFill>
                  <a:srgbClr val="242424"/>
                </a:solidFill>
                <a:effectLst/>
                <a:latin typeface="Times New Roman" panose="02020603050405020304" pitchFamily="18" charset="0"/>
                <a:cs typeface="Times New Roman" panose="02020603050405020304" pitchFamily="18" charset="0"/>
              </a:rPr>
              <a:t>input gate </a:t>
            </a:r>
            <a:r>
              <a:rPr lang="en-US" b="0" i="0" dirty="0">
                <a:solidFill>
                  <a:srgbClr val="242424"/>
                </a:solidFill>
                <a:effectLst/>
                <a:latin typeface="Times New Roman" panose="02020603050405020304" pitchFamily="18" charset="0"/>
                <a:cs typeface="Times New Roman" panose="02020603050405020304" pitchFamily="18" charset="0"/>
              </a:rPr>
              <a:t>determines how much of the new input should be stored in the memory cell. It takes the current input and the previous hidden state as inputs, and outputs a value between 0 and 1 for each element of the memory cell.</a:t>
            </a:r>
          </a:p>
          <a:p>
            <a:pPr marL="1200150" lvl="2" indent="-285750" algn="just">
              <a:lnSpc>
                <a:spcPts val="2400"/>
              </a:lnSpc>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The </a:t>
            </a:r>
            <a:r>
              <a:rPr lang="en-US" i="0" dirty="0">
                <a:solidFill>
                  <a:srgbClr val="242424"/>
                </a:solidFill>
                <a:effectLst/>
                <a:latin typeface="Times New Roman" panose="02020603050405020304" pitchFamily="18" charset="0"/>
                <a:cs typeface="Times New Roman" panose="02020603050405020304" pitchFamily="18" charset="0"/>
              </a:rPr>
              <a:t>forget gate </a:t>
            </a:r>
            <a:r>
              <a:rPr lang="en-US" b="0" i="0" dirty="0">
                <a:solidFill>
                  <a:srgbClr val="242424"/>
                </a:solidFill>
                <a:effectLst/>
                <a:latin typeface="Times New Roman" panose="02020603050405020304" pitchFamily="18" charset="0"/>
                <a:cs typeface="Times New Roman" panose="02020603050405020304" pitchFamily="18" charset="0"/>
              </a:rPr>
              <a:t>decides which information to discard from the memory cell. It takes the current input and the previous hidden state as inputs, and outputs a value between 0 and 1 for each element of the memory cell. A value of 0 means the information is ignored, while a value of 1 means it is retained.</a:t>
            </a:r>
          </a:p>
          <a:p>
            <a:pPr marL="1200150" lvl="2" indent="-285750" algn="just">
              <a:lnSpc>
                <a:spcPts val="2400"/>
              </a:lnSpc>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The </a:t>
            </a:r>
            <a:r>
              <a:rPr lang="en-US" i="0" dirty="0">
                <a:solidFill>
                  <a:srgbClr val="242424"/>
                </a:solidFill>
                <a:effectLst/>
                <a:latin typeface="Times New Roman" panose="02020603050405020304" pitchFamily="18" charset="0"/>
                <a:cs typeface="Times New Roman" panose="02020603050405020304" pitchFamily="18" charset="0"/>
              </a:rPr>
              <a:t>output gate </a:t>
            </a:r>
            <a:r>
              <a:rPr lang="en-US" b="0" i="0" dirty="0">
                <a:solidFill>
                  <a:srgbClr val="242424"/>
                </a:solidFill>
                <a:effectLst/>
                <a:latin typeface="Times New Roman" panose="02020603050405020304" pitchFamily="18" charset="0"/>
                <a:cs typeface="Times New Roman" panose="02020603050405020304" pitchFamily="18" charset="0"/>
              </a:rPr>
              <a:t>controls how much of the memory cell’s content should be used to compute the hidden state. It takes the current input and the previous hidden state as inputs, and outputs a value between 0 and 1 for each element of the memory cell.</a:t>
            </a:r>
          </a:p>
          <a:p>
            <a:pPr lvl="1" algn="just">
              <a:lnSpc>
                <a:spcPts val="2400"/>
              </a:lnSpc>
            </a:pPr>
            <a:endParaRPr lang="en-US" b="0" i="0" dirty="0">
              <a:solidFill>
                <a:srgbClr val="242424"/>
              </a:solidFill>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36A1CB3-41F9-E763-2C08-7874E9B0545F}"/>
              </a:ext>
            </a:extLst>
          </p:cNvPr>
          <p:cNvSpPr txBox="1"/>
          <p:nvPr/>
        </p:nvSpPr>
        <p:spPr>
          <a:xfrm>
            <a:off x="328670" y="0"/>
            <a:ext cx="11369407" cy="707886"/>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How LSTM Works?</a:t>
            </a:r>
          </a:p>
        </p:txBody>
      </p:sp>
    </p:spTree>
    <p:extLst>
      <p:ext uri="{BB962C8B-B14F-4D97-AF65-F5344CB8AC3E}">
        <p14:creationId xmlns:p14="http://schemas.microsoft.com/office/powerpoint/2010/main" val="39414684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63430F5-69B4-DD8F-C746-DA1B1A3B4204}"/>
              </a:ext>
            </a:extLst>
          </p:cNvPr>
          <p:cNvPicPr>
            <a:picLocks noChangeAspect="1"/>
          </p:cNvPicPr>
          <p:nvPr/>
        </p:nvPicPr>
        <p:blipFill>
          <a:blip r:embed="rId2"/>
          <a:stretch>
            <a:fillRect/>
          </a:stretch>
        </p:blipFill>
        <p:spPr>
          <a:xfrm>
            <a:off x="1073547" y="381305"/>
            <a:ext cx="9750143" cy="1789017"/>
          </a:xfrm>
          <a:prstGeom prst="rect">
            <a:avLst/>
          </a:prstGeom>
          <a:ln w="28575">
            <a:solidFill>
              <a:schemeClr val="accent3"/>
            </a:solidFill>
          </a:ln>
        </p:spPr>
      </p:pic>
      <p:pic>
        <p:nvPicPr>
          <p:cNvPr id="2050" name="Picture 2" descr="LSTM Networks">
            <a:extLst>
              <a:ext uri="{FF2B5EF4-FFF2-40B4-BE49-F238E27FC236}">
                <a16:creationId xmlns:a16="http://schemas.microsoft.com/office/drawing/2014/main" id="{B348C116-C421-C080-A1A1-26D99977FB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8611" y="2368625"/>
            <a:ext cx="7882980" cy="42965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83829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688D5E1-99A2-FE68-B3A0-419EE044289E}"/>
              </a:ext>
            </a:extLst>
          </p:cNvPr>
          <p:cNvSpPr txBox="1"/>
          <p:nvPr/>
        </p:nvSpPr>
        <p:spPr>
          <a:xfrm>
            <a:off x="125928" y="0"/>
            <a:ext cx="11680634" cy="3554819"/>
          </a:xfrm>
          <a:prstGeom prst="rect">
            <a:avLst/>
          </a:prstGeom>
          <a:noFill/>
        </p:spPr>
        <p:txBody>
          <a:bodyPr wrap="square">
            <a:spAutoFit/>
          </a:bodyPr>
          <a:lstStyle/>
          <a:p>
            <a:pPr marL="285750" indent="-285750" algn="just" fontAlgn="base">
              <a:spcBef>
                <a:spcPts val="1800"/>
              </a:spcBef>
              <a:spcAft>
                <a:spcPts val="1800"/>
              </a:spcAft>
              <a:buFont typeface="Wingdings" pitchFamily="2" charset="2"/>
              <a:buChar char="v"/>
            </a:pPr>
            <a:r>
              <a:rPr lang="en-US" b="1" i="0" dirty="0">
                <a:solidFill>
                  <a:srgbClr val="273239"/>
                </a:solidFill>
                <a:effectLst/>
                <a:latin typeface="Times New Roman" panose="02020603050405020304" pitchFamily="18" charset="0"/>
                <a:cs typeface="Times New Roman" panose="02020603050405020304" pitchFamily="18" charset="0"/>
              </a:rPr>
              <a:t>Input gate</a:t>
            </a:r>
          </a:p>
          <a:p>
            <a:pPr marL="295275" lvl="1" indent="161925" algn="just" fontAlgn="base">
              <a:spcBef>
                <a:spcPts val="1800"/>
              </a:spcBef>
              <a:spcAft>
                <a:spcPts val="1800"/>
              </a:spcAft>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The addition of useful information to the cell state is done by the input gate. </a:t>
            </a:r>
          </a:p>
          <a:p>
            <a:pPr marL="1371600" lvl="5" indent="-285750" algn="just" fontAlgn="base">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First, the information is regulated using the sigmoid function and filter the values to be remembered similar to the forget gate using inputs</a:t>
            </a:r>
            <a:r>
              <a:rPr lang="en-US" b="0" i="1" dirty="0">
                <a:solidFill>
                  <a:srgbClr val="273239"/>
                </a:solidFill>
                <a:effectLst/>
                <a:latin typeface="Times New Roman" panose="02020603050405020304" pitchFamily="18" charset="0"/>
                <a:cs typeface="Times New Roman" panose="02020603050405020304" pitchFamily="18" charset="0"/>
              </a:rPr>
              <a:t> h</a:t>
            </a:r>
            <a:r>
              <a:rPr lang="en-US" b="0" i="1" baseline="-25000" dirty="0">
                <a:solidFill>
                  <a:srgbClr val="273239"/>
                </a:solidFill>
                <a:effectLst/>
                <a:latin typeface="Times New Roman" panose="02020603050405020304" pitchFamily="18" charset="0"/>
                <a:cs typeface="Times New Roman" panose="02020603050405020304" pitchFamily="18" charset="0"/>
              </a:rPr>
              <a:t>t-1</a:t>
            </a:r>
            <a:r>
              <a:rPr lang="en-US" b="0" i="0" baseline="-25000" dirty="0">
                <a:solidFill>
                  <a:srgbClr val="273239"/>
                </a:solidFill>
                <a:effectLst/>
                <a:latin typeface="Times New Roman" panose="02020603050405020304" pitchFamily="18" charset="0"/>
                <a:cs typeface="Times New Roman" panose="02020603050405020304" pitchFamily="18" charset="0"/>
              </a:rPr>
              <a:t> </a:t>
            </a:r>
            <a:r>
              <a:rPr lang="en-US" b="0" i="0" dirty="0">
                <a:solidFill>
                  <a:srgbClr val="273239"/>
                </a:solidFill>
                <a:effectLst/>
                <a:latin typeface="Times New Roman" panose="02020603050405020304" pitchFamily="18" charset="0"/>
                <a:cs typeface="Times New Roman" panose="02020603050405020304" pitchFamily="18" charset="0"/>
              </a:rPr>
              <a:t>and </a:t>
            </a:r>
            <a:r>
              <a:rPr lang="en-US" b="0" i="1" dirty="0" err="1">
                <a:solidFill>
                  <a:srgbClr val="273239"/>
                </a:solidFill>
                <a:effectLst/>
                <a:latin typeface="Times New Roman" panose="02020603050405020304" pitchFamily="18" charset="0"/>
                <a:cs typeface="Times New Roman" panose="02020603050405020304" pitchFamily="18" charset="0"/>
              </a:rPr>
              <a:t>x</a:t>
            </a:r>
            <a:r>
              <a:rPr lang="en-US" b="0" i="1" baseline="-25000" dirty="0" err="1">
                <a:solidFill>
                  <a:srgbClr val="273239"/>
                </a:solidFill>
                <a:effectLst/>
                <a:latin typeface="Times New Roman" panose="02020603050405020304" pitchFamily="18" charset="0"/>
                <a:cs typeface="Times New Roman" panose="02020603050405020304" pitchFamily="18" charset="0"/>
              </a:rPr>
              <a:t>t</a:t>
            </a:r>
            <a:r>
              <a:rPr lang="en-US" b="0" i="0" baseline="-25000" dirty="0" err="1">
                <a:solidFill>
                  <a:srgbClr val="273239"/>
                </a:solidFill>
                <a:effectLst/>
                <a:latin typeface="Times New Roman" panose="02020603050405020304" pitchFamily="18" charset="0"/>
                <a:cs typeface="Times New Roman" panose="02020603050405020304" pitchFamily="18" charset="0"/>
              </a:rPr>
              <a:t>.</a:t>
            </a:r>
            <a:r>
              <a:rPr lang="en-US" b="0" i="0" baseline="-25000" dirty="0">
                <a:solidFill>
                  <a:srgbClr val="273239"/>
                </a:solidFill>
                <a:effectLst/>
                <a:latin typeface="Times New Roman" panose="02020603050405020304" pitchFamily="18" charset="0"/>
                <a:cs typeface="Times New Roman" panose="02020603050405020304" pitchFamily="18" charset="0"/>
              </a:rPr>
              <a:t> </a:t>
            </a:r>
            <a:r>
              <a:rPr lang="en-US" b="0" i="0" dirty="0">
                <a:solidFill>
                  <a:srgbClr val="273239"/>
                </a:solidFill>
                <a:effectLst/>
                <a:latin typeface="Times New Roman" panose="02020603050405020304" pitchFamily="18" charset="0"/>
                <a:cs typeface="Times New Roman" panose="02020603050405020304" pitchFamily="18" charset="0"/>
              </a:rPr>
              <a:t>. </a:t>
            </a:r>
          </a:p>
          <a:p>
            <a:pPr marL="1371600" lvl="5" algn="just" fontAlgn="base"/>
            <a:endParaRPr lang="en-US" b="0" i="0" dirty="0">
              <a:solidFill>
                <a:srgbClr val="273239"/>
              </a:solidFill>
              <a:effectLst/>
              <a:latin typeface="Times New Roman" panose="02020603050405020304" pitchFamily="18" charset="0"/>
              <a:cs typeface="Times New Roman" panose="02020603050405020304" pitchFamily="18" charset="0"/>
            </a:endParaRPr>
          </a:p>
          <a:p>
            <a:pPr marL="1371600" lvl="5" indent="-285750" algn="just" fontAlgn="base">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Then, a vector is created using</a:t>
            </a:r>
            <a:r>
              <a:rPr lang="en-US" b="0" i="1" dirty="0">
                <a:solidFill>
                  <a:srgbClr val="273239"/>
                </a:solidFill>
                <a:effectLst/>
                <a:latin typeface="Times New Roman" panose="02020603050405020304" pitchFamily="18" charset="0"/>
                <a:cs typeface="Times New Roman" panose="02020603050405020304" pitchFamily="18" charset="0"/>
              </a:rPr>
              <a:t> tanh </a:t>
            </a:r>
            <a:r>
              <a:rPr lang="en-US" b="0" i="0" dirty="0">
                <a:solidFill>
                  <a:srgbClr val="273239"/>
                </a:solidFill>
                <a:effectLst/>
                <a:latin typeface="Times New Roman" panose="02020603050405020304" pitchFamily="18" charset="0"/>
                <a:cs typeface="Times New Roman" panose="02020603050405020304" pitchFamily="18" charset="0"/>
              </a:rPr>
              <a:t>function that gives an output from -1 to +1, which contains all the possible values from h</a:t>
            </a:r>
            <a:r>
              <a:rPr lang="en-US" b="0" i="0" baseline="-25000" dirty="0">
                <a:solidFill>
                  <a:srgbClr val="273239"/>
                </a:solidFill>
                <a:effectLst/>
                <a:latin typeface="Times New Roman" panose="02020603050405020304" pitchFamily="18" charset="0"/>
                <a:cs typeface="Times New Roman" panose="02020603050405020304" pitchFamily="18" charset="0"/>
              </a:rPr>
              <a:t>t-1</a:t>
            </a:r>
            <a:r>
              <a:rPr lang="en-US" b="0" i="0" dirty="0">
                <a:solidFill>
                  <a:srgbClr val="273239"/>
                </a:solidFill>
                <a:effectLst/>
                <a:latin typeface="Times New Roman" panose="02020603050405020304" pitchFamily="18" charset="0"/>
                <a:cs typeface="Times New Roman" panose="02020603050405020304" pitchFamily="18" charset="0"/>
              </a:rPr>
              <a:t> and </a:t>
            </a:r>
            <a:r>
              <a:rPr lang="en-US" b="0" i="1" dirty="0" err="1">
                <a:solidFill>
                  <a:srgbClr val="273239"/>
                </a:solidFill>
                <a:effectLst/>
                <a:latin typeface="Times New Roman" panose="02020603050405020304" pitchFamily="18" charset="0"/>
                <a:cs typeface="Times New Roman" panose="02020603050405020304" pitchFamily="18" charset="0"/>
              </a:rPr>
              <a:t>x</a:t>
            </a:r>
            <a:r>
              <a:rPr lang="en-US" b="0" i="1" baseline="-25000" dirty="0" err="1">
                <a:solidFill>
                  <a:srgbClr val="273239"/>
                </a:solidFill>
                <a:effectLst/>
                <a:latin typeface="Times New Roman" panose="02020603050405020304" pitchFamily="18" charset="0"/>
                <a:cs typeface="Times New Roman" panose="02020603050405020304" pitchFamily="18" charset="0"/>
              </a:rPr>
              <a:t>t</a:t>
            </a:r>
            <a:r>
              <a:rPr lang="en-US" b="0" i="0" dirty="0" err="1">
                <a:solidFill>
                  <a:srgbClr val="273239"/>
                </a:solidFill>
                <a:effectLst/>
                <a:latin typeface="Times New Roman" panose="02020603050405020304" pitchFamily="18" charset="0"/>
                <a:cs typeface="Times New Roman" panose="02020603050405020304" pitchFamily="18" charset="0"/>
              </a:rPr>
              <a:t>.</a:t>
            </a:r>
            <a:endParaRPr lang="en-US" b="0" i="0" dirty="0">
              <a:solidFill>
                <a:srgbClr val="273239"/>
              </a:solidFill>
              <a:effectLst/>
              <a:latin typeface="Times New Roman" panose="02020603050405020304" pitchFamily="18" charset="0"/>
              <a:cs typeface="Times New Roman" panose="02020603050405020304" pitchFamily="18" charset="0"/>
            </a:endParaRPr>
          </a:p>
          <a:p>
            <a:pPr marL="1371600" lvl="5" indent="-285750" algn="just" fontAlgn="base">
              <a:buFont typeface="Arial" panose="020B0604020202020204" pitchFamily="34" charset="0"/>
              <a:buChar char="•"/>
            </a:pPr>
            <a:endParaRPr lang="en-US" b="0" i="0" dirty="0">
              <a:solidFill>
                <a:srgbClr val="273239"/>
              </a:solidFill>
              <a:effectLst/>
              <a:latin typeface="Times New Roman" panose="02020603050405020304" pitchFamily="18" charset="0"/>
              <a:cs typeface="Times New Roman" panose="02020603050405020304" pitchFamily="18" charset="0"/>
            </a:endParaRPr>
          </a:p>
          <a:p>
            <a:pPr marL="1371600" lvl="5" indent="-285750" algn="just" fontAlgn="base">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 At last, the values of the vector and the regulated values are multiplied to obtain the useful information. The equation for the input gate is:</a:t>
            </a:r>
          </a:p>
        </p:txBody>
      </p:sp>
      <p:pic>
        <p:nvPicPr>
          <p:cNvPr id="4" name="Picture 3">
            <a:extLst>
              <a:ext uri="{FF2B5EF4-FFF2-40B4-BE49-F238E27FC236}">
                <a16:creationId xmlns:a16="http://schemas.microsoft.com/office/drawing/2014/main" id="{9546EB47-31B4-4F99-16BA-762849A31401}"/>
              </a:ext>
            </a:extLst>
          </p:cNvPr>
          <p:cNvPicPr>
            <a:picLocks noChangeAspect="1"/>
          </p:cNvPicPr>
          <p:nvPr/>
        </p:nvPicPr>
        <p:blipFill>
          <a:blip r:embed="rId2"/>
          <a:stretch>
            <a:fillRect/>
          </a:stretch>
        </p:blipFill>
        <p:spPr>
          <a:xfrm>
            <a:off x="6840905" y="4107087"/>
            <a:ext cx="4965657" cy="1579982"/>
          </a:xfrm>
          <a:prstGeom prst="rect">
            <a:avLst/>
          </a:prstGeom>
          <a:ln>
            <a:solidFill>
              <a:schemeClr val="tx2"/>
            </a:solidFill>
          </a:ln>
        </p:spPr>
      </p:pic>
      <p:pic>
        <p:nvPicPr>
          <p:cNvPr id="5122" name="Picture 2" descr="bruh">
            <a:extLst>
              <a:ext uri="{FF2B5EF4-FFF2-40B4-BE49-F238E27FC236}">
                <a16:creationId xmlns:a16="http://schemas.microsoft.com/office/drawing/2014/main" id="{1516B636-F24D-E8E5-61E8-734D5467CA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408" y="3806668"/>
            <a:ext cx="4714185" cy="2357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61013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5A5A9F-29CF-A297-0B73-83CB4D1113B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3A99F27-0347-FF87-D791-E7BDCE56FAE7}"/>
              </a:ext>
            </a:extLst>
          </p:cNvPr>
          <p:cNvSpPr txBox="1"/>
          <p:nvPr/>
        </p:nvSpPr>
        <p:spPr>
          <a:xfrm>
            <a:off x="0" y="721331"/>
            <a:ext cx="11680633" cy="1200329"/>
          </a:xfrm>
          <a:prstGeom prst="rect">
            <a:avLst/>
          </a:prstGeom>
          <a:noFill/>
        </p:spPr>
        <p:txBody>
          <a:bodyPr wrap="square">
            <a:spAutoFit/>
          </a:bodyPr>
          <a:lstStyle/>
          <a:p>
            <a:pPr marL="742950" lvl="1" indent="-285750">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We multiply the previous state by f</a:t>
            </a:r>
            <a:r>
              <a:rPr lang="en-US" b="0" i="0" baseline="-25000" dirty="0">
                <a:solidFill>
                  <a:srgbClr val="273239"/>
                </a:solidFill>
                <a:effectLst/>
                <a:latin typeface="Times New Roman" panose="02020603050405020304" pitchFamily="18" charset="0"/>
                <a:cs typeface="Times New Roman" panose="02020603050405020304" pitchFamily="18" charset="0"/>
              </a:rPr>
              <a:t>t</a:t>
            </a:r>
            <a:r>
              <a:rPr lang="en-US" b="0" i="0" dirty="0">
                <a:solidFill>
                  <a:srgbClr val="273239"/>
                </a:solidFill>
                <a:effectLst/>
                <a:latin typeface="Times New Roman" panose="02020603050405020304" pitchFamily="18" charset="0"/>
                <a:cs typeface="Times New Roman" panose="02020603050405020304" pitchFamily="18" charset="0"/>
              </a:rPr>
              <a:t>, disregarding the information we had previously chosen to ignore. </a:t>
            </a:r>
          </a:p>
          <a:p>
            <a:pPr marL="742950" lvl="1" indent="-285750">
              <a:buFont typeface="Arial" panose="020B0604020202020204" pitchFamily="34" charset="0"/>
              <a:buChar char="•"/>
            </a:pPr>
            <a:endParaRPr lang="en-US" dirty="0">
              <a:solidFill>
                <a:srgbClr val="273239"/>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Next, we include </a:t>
            </a:r>
            <a:r>
              <a:rPr lang="en-US" b="0" i="0" dirty="0" err="1">
                <a:solidFill>
                  <a:srgbClr val="273239"/>
                </a:solidFill>
                <a:effectLst/>
                <a:latin typeface="Times New Roman" panose="02020603050405020304" pitchFamily="18" charset="0"/>
                <a:cs typeface="Times New Roman" panose="02020603050405020304" pitchFamily="18" charset="0"/>
              </a:rPr>
              <a:t>i</a:t>
            </a:r>
            <a:r>
              <a:rPr lang="en-US" b="0" i="0" baseline="-25000" dirty="0" err="1">
                <a:solidFill>
                  <a:srgbClr val="273239"/>
                </a:solidFill>
                <a:effectLst/>
                <a:latin typeface="Times New Roman" panose="02020603050405020304" pitchFamily="18" charset="0"/>
                <a:cs typeface="Times New Roman" panose="02020603050405020304" pitchFamily="18" charset="0"/>
              </a:rPr>
              <a:t>t</a:t>
            </a:r>
            <a:r>
              <a:rPr lang="en-US" b="0" i="0" dirty="0" err="1">
                <a:solidFill>
                  <a:srgbClr val="273239"/>
                </a:solidFill>
                <a:effectLst/>
                <a:latin typeface="Times New Roman" panose="02020603050405020304" pitchFamily="18" charset="0"/>
                <a:cs typeface="Times New Roman" panose="02020603050405020304" pitchFamily="18" charset="0"/>
              </a:rPr>
              <a:t>∗C</a:t>
            </a:r>
            <a:r>
              <a:rPr lang="en-US" b="0" i="0" baseline="-25000" dirty="0" err="1">
                <a:solidFill>
                  <a:srgbClr val="273239"/>
                </a:solidFill>
                <a:effectLst/>
                <a:latin typeface="Times New Roman" panose="02020603050405020304" pitchFamily="18" charset="0"/>
                <a:cs typeface="Times New Roman" panose="02020603050405020304" pitchFamily="18" charset="0"/>
              </a:rPr>
              <a:t>t</a:t>
            </a:r>
            <a:r>
              <a:rPr lang="en-US" b="0" i="0" dirty="0">
                <a:solidFill>
                  <a:srgbClr val="273239"/>
                </a:solidFill>
                <a:effectLst/>
                <a:latin typeface="Times New Roman" panose="02020603050405020304" pitchFamily="18" charset="0"/>
                <a:cs typeface="Times New Roman" panose="02020603050405020304" pitchFamily="18" charset="0"/>
              </a:rPr>
              <a:t>. This represents the updated candidate values, adjusted for the amount that we chose to update each state value.</a:t>
            </a:r>
            <a:endParaRPr lang="en-US"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89DE18C3-9808-16E6-E40B-F98264885D44}"/>
              </a:ext>
            </a:extLst>
          </p:cNvPr>
          <p:cNvPicPr>
            <a:picLocks noChangeAspect="1"/>
          </p:cNvPicPr>
          <p:nvPr/>
        </p:nvPicPr>
        <p:blipFill>
          <a:blip r:embed="rId2"/>
          <a:stretch>
            <a:fillRect/>
          </a:stretch>
        </p:blipFill>
        <p:spPr>
          <a:xfrm>
            <a:off x="6384098" y="3092362"/>
            <a:ext cx="5562705" cy="2268777"/>
          </a:xfrm>
          <a:prstGeom prst="rect">
            <a:avLst/>
          </a:prstGeom>
          <a:ln>
            <a:solidFill>
              <a:schemeClr val="tx1"/>
            </a:solidFill>
          </a:ln>
        </p:spPr>
      </p:pic>
      <p:pic>
        <p:nvPicPr>
          <p:cNvPr id="5122" name="Picture 2" descr="bruh">
            <a:extLst>
              <a:ext uri="{FF2B5EF4-FFF2-40B4-BE49-F238E27FC236}">
                <a16:creationId xmlns:a16="http://schemas.microsoft.com/office/drawing/2014/main" id="{A34A5BD8-0A30-BD3B-4120-FD4BA99DC0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91994"/>
            <a:ext cx="5689019" cy="2844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96343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67F191-B03E-5B19-3145-9430E9D517D7}"/>
              </a:ext>
            </a:extLst>
          </p:cNvPr>
          <p:cNvSpPr txBox="1"/>
          <p:nvPr/>
        </p:nvSpPr>
        <p:spPr>
          <a:xfrm>
            <a:off x="146671" y="122980"/>
            <a:ext cx="11898658" cy="4411464"/>
          </a:xfrm>
          <a:prstGeom prst="rect">
            <a:avLst/>
          </a:prstGeom>
          <a:noFill/>
        </p:spPr>
        <p:txBody>
          <a:bodyPr wrap="square">
            <a:spAutoFit/>
          </a:bodyPr>
          <a:lstStyle/>
          <a:p>
            <a:endParaRPr lang="en-US" dirty="0">
              <a:solidFill>
                <a:srgbClr val="273239"/>
              </a:solidFill>
              <a:latin typeface="Times New Roman" panose="02020603050405020304" pitchFamily="18" charset="0"/>
              <a:cs typeface="Times New Roman" panose="02020603050405020304" pitchFamily="18" charset="0"/>
            </a:endParaRPr>
          </a:p>
          <a:p>
            <a:pPr marL="285750" indent="-285750">
              <a:buFont typeface="Wingdings" pitchFamily="2" charset="2"/>
              <a:buChar char="v"/>
            </a:pPr>
            <a:r>
              <a:rPr lang="en-US" b="1" i="0" dirty="0">
                <a:solidFill>
                  <a:srgbClr val="273239"/>
                </a:solidFill>
                <a:effectLst/>
                <a:latin typeface="Times New Roman" panose="02020603050405020304" pitchFamily="18" charset="0"/>
                <a:cs typeface="Times New Roman" panose="02020603050405020304" pitchFamily="18" charset="0"/>
              </a:rPr>
              <a:t>Forget Gate</a:t>
            </a:r>
          </a:p>
          <a:p>
            <a:pPr marL="742950" lvl="1" indent="-285750" fontAlgn="base">
              <a:spcAft>
                <a:spcPts val="750"/>
              </a:spcAft>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The information that is no longer useful in the cell state is removed with the forget gate. </a:t>
            </a:r>
          </a:p>
          <a:p>
            <a:pPr marL="742950" lvl="1" indent="-285750" fontAlgn="base">
              <a:spcAft>
                <a:spcPts val="750"/>
              </a:spcAft>
              <a:buFont typeface="Arial" panose="020B0604020202020204" pitchFamily="34" charset="0"/>
              <a:buChar char="•"/>
            </a:pPr>
            <a:endParaRPr lang="en-US" b="0" i="0" dirty="0">
              <a:solidFill>
                <a:srgbClr val="273239"/>
              </a:solidFill>
              <a:effectLst/>
              <a:latin typeface="Times New Roman" panose="02020603050405020304" pitchFamily="18" charset="0"/>
              <a:cs typeface="Times New Roman" panose="02020603050405020304" pitchFamily="18" charset="0"/>
            </a:endParaRPr>
          </a:p>
          <a:p>
            <a:pPr marL="742950" lvl="1" indent="-285750" fontAlgn="base">
              <a:spcAft>
                <a:spcPts val="750"/>
              </a:spcAft>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Two inputs </a:t>
            </a:r>
            <a:r>
              <a:rPr lang="en-US" b="0" i="1" dirty="0" err="1">
                <a:solidFill>
                  <a:srgbClr val="273239"/>
                </a:solidFill>
                <a:effectLst/>
                <a:latin typeface="Times New Roman" panose="02020603050405020304" pitchFamily="18" charset="0"/>
                <a:cs typeface="Times New Roman" panose="02020603050405020304" pitchFamily="18" charset="0"/>
              </a:rPr>
              <a:t>x</a:t>
            </a:r>
            <a:r>
              <a:rPr lang="en-US" b="0" i="1" baseline="-25000" dirty="0" err="1">
                <a:solidFill>
                  <a:srgbClr val="273239"/>
                </a:solidFill>
                <a:effectLst/>
                <a:latin typeface="Times New Roman" panose="02020603050405020304" pitchFamily="18" charset="0"/>
                <a:cs typeface="Times New Roman" panose="02020603050405020304" pitchFamily="18" charset="0"/>
              </a:rPr>
              <a:t>t</a:t>
            </a:r>
            <a:r>
              <a:rPr lang="en-US" b="0" i="0" dirty="0">
                <a:solidFill>
                  <a:srgbClr val="273239"/>
                </a:solidFill>
                <a:effectLst/>
                <a:latin typeface="Times New Roman" panose="02020603050405020304" pitchFamily="18" charset="0"/>
                <a:cs typeface="Times New Roman" panose="02020603050405020304" pitchFamily="18" charset="0"/>
              </a:rPr>
              <a:t> (input at the particular time) and </a:t>
            </a:r>
            <a:r>
              <a:rPr lang="en-US" b="0" i="1" dirty="0">
                <a:solidFill>
                  <a:srgbClr val="273239"/>
                </a:solidFill>
                <a:effectLst/>
                <a:latin typeface="Times New Roman" panose="02020603050405020304" pitchFamily="18" charset="0"/>
                <a:cs typeface="Times New Roman" panose="02020603050405020304" pitchFamily="18" charset="0"/>
              </a:rPr>
              <a:t>h</a:t>
            </a:r>
            <a:r>
              <a:rPr lang="en-US" b="0" i="1" baseline="-25000" dirty="0">
                <a:solidFill>
                  <a:srgbClr val="273239"/>
                </a:solidFill>
                <a:effectLst/>
                <a:latin typeface="Times New Roman" panose="02020603050405020304" pitchFamily="18" charset="0"/>
                <a:cs typeface="Times New Roman" panose="02020603050405020304" pitchFamily="18" charset="0"/>
              </a:rPr>
              <a:t>t-1</a:t>
            </a:r>
            <a:r>
              <a:rPr lang="en-US" b="0" i="0" dirty="0">
                <a:solidFill>
                  <a:srgbClr val="273239"/>
                </a:solidFill>
                <a:effectLst/>
                <a:latin typeface="Times New Roman" panose="02020603050405020304" pitchFamily="18" charset="0"/>
                <a:cs typeface="Times New Roman" panose="02020603050405020304" pitchFamily="18" charset="0"/>
              </a:rPr>
              <a:t> (previous cell output) are fed to the gate and multiplied with weight matrices followed by the addition of bias. </a:t>
            </a:r>
          </a:p>
          <a:p>
            <a:pPr marL="742950" lvl="1" indent="-285750" fontAlgn="base">
              <a:spcAft>
                <a:spcPts val="750"/>
              </a:spcAft>
              <a:buFont typeface="Arial" panose="020B0604020202020204" pitchFamily="34" charset="0"/>
              <a:buChar char="•"/>
            </a:pPr>
            <a:endParaRPr lang="en-US" b="0" i="0" dirty="0">
              <a:solidFill>
                <a:srgbClr val="273239"/>
              </a:solidFill>
              <a:effectLst/>
              <a:latin typeface="Times New Roman" panose="02020603050405020304" pitchFamily="18" charset="0"/>
              <a:cs typeface="Times New Roman" panose="02020603050405020304" pitchFamily="18" charset="0"/>
            </a:endParaRPr>
          </a:p>
          <a:p>
            <a:pPr marL="742950" lvl="1" indent="-285750" fontAlgn="base">
              <a:spcAft>
                <a:spcPts val="750"/>
              </a:spcAft>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The result is passed through an activation function which gives a binary output. If for a particular cell state the output is 0, the piece of information is forgotten and for output 1, the information is retained for future use. </a:t>
            </a:r>
          </a:p>
          <a:p>
            <a:pPr marL="742950" lvl="1" indent="-285750" fontAlgn="base">
              <a:spcAft>
                <a:spcPts val="750"/>
              </a:spcAft>
              <a:buFont typeface="Arial" panose="020B0604020202020204" pitchFamily="34" charset="0"/>
              <a:buChar char="•"/>
            </a:pPr>
            <a:endParaRPr lang="en-US" b="0" i="0" dirty="0">
              <a:solidFill>
                <a:srgbClr val="273239"/>
              </a:solidFill>
              <a:effectLst/>
              <a:latin typeface="Times New Roman" panose="02020603050405020304" pitchFamily="18" charset="0"/>
              <a:cs typeface="Times New Roman" panose="02020603050405020304" pitchFamily="18" charset="0"/>
            </a:endParaRPr>
          </a:p>
          <a:p>
            <a:pPr marL="742950" lvl="1" indent="-285750" fontAlgn="base">
              <a:spcAft>
                <a:spcPts val="750"/>
              </a:spcAft>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The equation for the forget gate is:</a:t>
            </a:r>
          </a:p>
          <a:p>
            <a:br>
              <a:rPr lang="en-US" dirty="0">
                <a:effectLst/>
              </a:rPr>
            </a:br>
            <a:endParaRPr lang="en-US" dirty="0">
              <a:effectLst/>
            </a:endParaRPr>
          </a:p>
        </p:txBody>
      </p:sp>
      <p:pic>
        <p:nvPicPr>
          <p:cNvPr id="4" name="Picture 3">
            <a:extLst>
              <a:ext uri="{FF2B5EF4-FFF2-40B4-BE49-F238E27FC236}">
                <a16:creationId xmlns:a16="http://schemas.microsoft.com/office/drawing/2014/main" id="{7017810D-286F-140B-4F71-1A973BC6E03C}"/>
              </a:ext>
            </a:extLst>
          </p:cNvPr>
          <p:cNvPicPr>
            <a:picLocks noChangeAspect="1"/>
          </p:cNvPicPr>
          <p:nvPr/>
        </p:nvPicPr>
        <p:blipFill>
          <a:blip r:embed="rId2"/>
          <a:stretch>
            <a:fillRect/>
          </a:stretch>
        </p:blipFill>
        <p:spPr>
          <a:xfrm>
            <a:off x="546747" y="4256938"/>
            <a:ext cx="8035391" cy="1967591"/>
          </a:xfrm>
          <a:prstGeom prst="rect">
            <a:avLst/>
          </a:prstGeom>
          <a:ln>
            <a:solidFill>
              <a:schemeClr val="tx1"/>
            </a:solidFill>
          </a:ln>
        </p:spPr>
      </p:pic>
      <p:pic>
        <p:nvPicPr>
          <p:cNvPr id="4098" name="Picture 2" descr="Architecture of LSTM">
            <a:extLst>
              <a:ext uri="{FF2B5EF4-FFF2-40B4-BE49-F238E27FC236}">
                <a16:creationId xmlns:a16="http://schemas.microsoft.com/office/drawing/2014/main" id="{ADA863F8-2A49-6BF4-1FB1-0840877964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05861" y="3424451"/>
            <a:ext cx="2043817" cy="3310569"/>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14811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CB2BA1-5E47-2320-5486-8628B34297DB}"/>
              </a:ext>
            </a:extLst>
          </p:cNvPr>
          <p:cNvSpPr txBox="1"/>
          <p:nvPr/>
        </p:nvSpPr>
        <p:spPr>
          <a:xfrm>
            <a:off x="140465" y="122478"/>
            <a:ext cx="11889954" cy="2949525"/>
          </a:xfrm>
          <a:prstGeom prst="rect">
            <a:avLst/>
          </a:prstGeom>
          <a:noFill/>
        </p:spPr>
        <p:txBody>
          <a:bodyPr wrap="square">
            <a:spAutoFit/>
          </a:bodyPr>
          <a:lstStyle/>
          <a:p>
            <a:pPr marL="285750" indent="-285750" algn="l" fontAlgn="base">
              <a:spcBef>
                <a:spcPts val="1800"/>
              </a:spcBef>
              <a:spcAft>
                <a:spcPts val="1800"/>
              </a:spcAft>
              <a:buFont typeface="Wingdings" pitchFamily="2" charset="2"/>
              <a:buChar char="v"/>
            </a:pPr>
            <a:r>
              <a:rPr lang="en-US" b="1" i="0" dirty="0">
                <a:solidFill>
                  <a:srgbClr val="273239"/>
                </a:solidFill>
                <a:effectLst/>
                <a:latin typeface="Times New Roman" panose="02020603050405020304" pitchFamily="18" charset="0"/>
                <a:cs typeface="Times New Roman" panose="02020603050405020304" pitchFamily="18" charset="0"/>
              </a:rPr>
              <a:t>Output gate</a:t>
            </a:r>
          </a:p>
          <a:p>
            <a:pPr marL="742950" lvl="1" indent="-285750" fontAlgn="base">
              <a:spcAft>
                <a:spcPts val="750"/>
              </a:spcAft>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The task of extracting useful information from the current cell state to be presented as output is done by the output gate.</a:t>
            </a:r>
          </a:p>
          <a:p>
            <a:pPr marL="742950" lvl="1" indent="-285750" fontAlgn="base">
              <a:spcAft>
                <a:spcPts val="750"/>
              </a:spcAft>
              <a:buFont typeface="Arial" panose="020B0604020202020204" pitchFamily="34" charset="0"/>
              <a:buChar char="•"/>
            </a:pPr>
            <a:endParaRPr lang="en-US" b="0" i="0" dirty="0">
              <a:solidFill>
                <a:srgbClr val="273239"/>
              </a:solidFill>
              <a:effectLst/>
              <a:latin typeface="Times New Roman" panose="02020603050405020304" pitchFamily="18" charset="0"/>
              <a:cs typeface="Times New Roman" panose="02020603050405020304" pitchFamily="18" charset="0"/>
            </a:endParaRPr>
          </a:p>
          <a:p>
            <a:pPr marL="742950" lvl="1" indent="-285750" fontAlgn="base">
              <a:spcAft>
                <a:spcPts val="750"/>
              </a:spcAft>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 First, a vector is generated by applying tanh function on the cell. Then, the information is regulated using the sigmoid function and filter by the values to be remembered using inputs</a:t>
            </a:r>
            <a:r>
              <a:rPr lang="en-US" b="0" i="1" dirty="0">
                <a:solidFill>
                  <a:srgbClr val="273239"/>
                </a:solidFill>
                <a:effectLst/>
                <a:latin typeface="Times New Roman" panose="02020603050405020304" pitchFamily="18" charset="0"/>
                <a:cs typeface="Times New Roman" panose="02020603050405020304" pitchFamily="18" charset="0"/>
              </a:rPr>
              <a:t> ht−1</a:t>
            </a:r>
            <a:r>
              <a:rPr lang="en-US" i="1" dirty="0">
                <a:solidFill>
                  <a:srgbClr val="273239"/>
                </a:solidFill>
                <a:latin typeface="Times New Roman" panose="02020603050405020304" pitchFamily="18" charset="0"/>
                <a:cs typeface="Times New Roman" panose="02020603050405020304" pitchFamily="18" charset="0"/>
              </a:rPr>
              <a:t> </a:t>
            </a:r>
            <a:r>
              <a:rPr lang="en-US" b="0" i="0" dirty="0">
                <a:solidFill>
                  <a:srgbClr val="273239"/>
                </a:solidFill>
                <a:effectLst/>
                <a:latin typeface="Times New Roman" panose="02020603050405020304" pitchFamily="18" charset="0"/>
                <a:cs typeface="Times New Roman" panose="02020603050405020304" pitchFamily="18" charset="0"/>
              </a:rPr>
              <a:t>and </a:t>
            </a:r>
            <a:r>
              <a:rPr lang="en-US" b="0" i="1" dirty="0" err="1">
                <a:solidFill>
                  <a:srgbClr val="273239"/>
                </a:solidFill>
                <a:effectLst/>
                <a:latin typeface="Times New Roman" panose="02020603050405020304" pitchFamily="18" charset="0"/>
                <a:cs typeface="Times New Roman" panose="02020603050405020304" pitchFamily="18" charset="0"/>
              </a:rPr>
              <a:t>xt</a:t>
            </a:r>
            <a:r>
              <a:rPr lang="en-US" b="0" i="1" dirty="0">
                <a:solidFill>
                  <a:srgbClr val="273239"/>
                </a:solidFill>
                <a:effectLst/>
                <a:latin typeface="Times New Roman" panose="02020603050405020304" pitchFamily="18" charset="0"/>
                <a:cs typeface="Times New Roman" panose="02020603050405020304" pitchFamily="18" charset="0"/>
              </a:rPr>
              <a:t>​</a:t>
            </a:r>
            <a:r>
              <a:rPr lang="en-US" b="0" i="0" dirty="0">
                <a:solidFill>
                  <a:srgbClr val="273239"/>
                </a:solidFill>
                <a:effectLst/>
                <a:latin typeface="Times New Roman" panose="02020603050405020304" pitchFamily="18" charset="0"/>
                <a:cs typeface="Times New Roman" panose="02020603050405020304" pitchFamily="18" charset="0"/>
              </a:rPr>
              <a:t>. </a:t>
            </a:r>
          </a:p>
          <a:p>
            <a:pPr marL="742950" lvl="1" indent="-285750" fontAlgn="base">
              <a:spcAft>
                <a:spcPts val="750"/>
              </a:spcAft>
              <a:buFont typeface="Arial" panose="020B0604020202020204" pitchFamily="34" charset="0"/>
              <a:buChar char="•"/>
            </a:pPr>
            <a:endParaRPr lang="en-US" b="0" i="0" dirty="0">
              <a:solidFill>
                <a:srgbClr val="273239"/>
              </a:solidFill>
              <a:effectLst/>
              <a:latin typeface="Times New Roman" panose="02020603050405020304" pitchFamily="18" charset="0"/>
              <a:cs typeface="Times New Roman" panose="02020603050405020304" pitchFamily="18" charset="0"/>
            </a:endParaRPr>
          </a:p>
          <a:p>
            <a:pPr marL="742950" lvl="1" indent="-285750" fontAlgn="base">
              <a:spcAft>
                <a:spcPts val="750"/>
              </a:spcAft>
              <a:buFont typeface="Arial" panose="020B0604020202020204" pitchFamily="34" charset="0"/>
              <a:buChar char="•"/>
            </a:pPr>
            <a:r>
              <a:rPr lang="en-US" b="0" i="0" dirty="0">
                <a:solidFill>
                  <a:srgbClr val="273239"/>
                </a:solidFill>
                <a:effectLst/>
                <a:latin typeface="Times New Roman" panose="02020603050405020304" pitchFamily="18" charset="0"/>
                <a:cs typeface="Times New Roman" panose="02020603050405020304" pitchFamily="18" charset="0"/>
              </a:rPr>
              <a:t>At last, the values of the vector and the regulated values are multiplied to be sent as an output and input to the next cell. The equation for the output gate is:</a:t>
            </a:r>
          </a:p>
        </p:txBody>
      </p:sp>
      <p:pic>
        <p:nvPicPr>
          <p:cNvPr id="4" name="Picture 3">
            <a:extLst>
              <a:ext uri="{FF2B5EF4-FFF2-40B4-BE49-F238E27FC236}">
                <a16:creationId xmlns:a16="http://schemas.microsoft.com/office/drawing/2014/main" id="{AA38C5BE-32A8-E848-82EF-36A6A01B9B59}"/>
              </a:ext>
            </a:extLst>
          </p:cNvPr>
          <p:cNvPicPr>
            <a:picLocks noChangeAspect="1"/>
          </p:cNvPicPr>
          <p:nvPr/>
        </p:nvPicPr>
        <p:blipFill>
          <a:blip r:embed="rId2"/>
          <a:stretch>
            <a:fillRect/>
          </a:stretch>
        </p:blipFill>
        <p:spPr>
          <a:xfrm>
            <a:off x="7337235" y="4233074"/>
            <a:ext cx="4595688" cy="957435"/>
          </a:xfrm>
          <a:prstGeom prst="rect">
            <a:avLst/>
          </a:prstGeom>
          <a:ln>
            <a:solidFill>
              <a:schemeClr val="tx1"/>
            </a:solidFill>
          </a:ln>
        </p:spPr>
      </p:pic>
      <p:pic>
        <p:nvPicPr>
          <p:cNvPr id="6146" name="Picture 2" descr="The LSTM unit contain a forget gate, output gate and input gate. The yellow circle represents the sigmoid activation function while the pink circle represents a tanh activation function. Additionally, the &quot;x&quot; and &quot;+&quot; symbols are the element-wise multiplication and addition operator.">
            <a:extLst>
              <a:ext uri="{FF2B5EF4-FFF2-40B4-BE49-F238E27FC236}">
                <a16:creationId xmlns:a16="http://schemas.microsoft.com/office/drawing/2014/main" id="{FB905344-7658-6AD6-3C1E-BCA7AD7744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077" y="3078840"/>
            <a:ext cx="6475374" cy="3656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07479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E224F2F-AF8D-5BCA-82E1-0E3A6F74B945}"/>
              </a:ext>
            </a:extLst>
          </p:cNvPr>
          <p:cNvPicPr>
            <a:picLocks noChangeAspect="1"/>
          </p:cNvPicPr>
          <p:nvPr/>
        </p:nvPicPr>
        <p:blipFill>
          <a:blip r:embed="rId2"/>
          <a:stretch>
            <a:fillRect/>
          </a:stretch>
        </p:blipFill>
        <p:spPr>
          <a:xfrm>
            <a:off x="5783856" y="325552"/>
            <a:ext cx="5979329" cy="6568103"/>
          </a:xfrm>
          <a:prstGeom prst="rect">
            <a:avLst/>
          </a:prstGeom>
        </p:spPr>
      </p:pic>
      <p:sp>
        <p:nvSpPr>
          <p:cNvPr id="3" name="Right Arrow 2">
            <a:extLst>
              <a:ext uri="{FF2B5EF4-FFF2-40B4-BE49-F238E27FC236}">
                <a16:creationId xmlns:a16="http://schemas.microsoft.com/office/drawing/2014/main" id="{7BCEC06A-C2BD-EB03-85F2-E3F646C6118C}"/>
              </a:ext>
            </a:extLst>
          </p:cNvPr>
          <p:cNvSpPr/>
          <p:nvPr/>
        </p:nvSpPr>
        <p:spPr>
          <a:xfrm>
            <a:off x="4417764" y="589402"/>
            <a:ext cx="1366092" cy="49575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ight Arrow 3">
            <a:extLst>
              <a:ext uri="{FF2B5EF4-FFF2-40B4-BE49-F238E27FC236}">
                <a16:creationId xmlns:a16="http://schemas.microsoft.com/office/drawing/2014/main" id="{6967EB13-BB68-F61C-C4B6-E1F1B8E00D64}"/>
              </a:ext>
            </a:extLst>
          </p:cNvPr>
          <p:cNvSpPr/>
          <p:nvPr/>
        </p:nvSpPr>
        <p:spPr>
          <a:xfrm>
            <a:off x="4395730" y="1694761"/>
            <a:ext cx="1366092" cy="49575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ight Arrow 4">
            <a:extLst>
              <a:ext uri="{FF2B5EF4-FFF2-40B4-BE49-F238E27FC236}">
                <a16:creationId xmlns:a16="http://schemas.microsoft.com/office/drawing/2014/main" id="{32E1A407-44EB-56DE-FBEE-EE56E2738A67}"/>
              </a:ext>
            </a:extLst>
          </p:cNvPr>
          <p:cNvSpPr/>
          <p:nvPr/>
        </p:nvSpPr>
        <p:spPr>
          <a:xfrm>
            <a:off x="4406747" y="2805628"/>
            <a:ext cx="1366092" cy="49575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25BDF90B-4244-D061-2989-281DC055B802}"/>
              </a:ext>
            </a:extLst>
          </p:cNvPr>
          <p:cNvSpPr/>
          <p:nvPr/>
        </p:nvSpPr>
        <p:spPr>
          <a:xfrm>
            <a:off x="4329628" y="3916495"/>
            <a:ext cx="1366092" cy="49575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a:extLst>
              <a:ext uri="{FF2B5EF4-FFF2-40B4-BE49-F238E27FC236}">
                <a16:creationId xmlns:a16="http://schemas.microsoft.com/office/drawing/2014/main" id="{24DD6049-F479-966A-B8B3-32C584C0AE32}"/>
              </a:ext>
            </a:extLst>
          </p:cNvPr>
          <p:cNvSpPr/>
          <p:nvPr/>
        </p:nvSpPr>
        <p:spPr>
          <a:xfrm>
            <a:off x="4307594" y="5027362"/>
            <a:ext cx="1366092" cy="49575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a:extLst>
              <a:ext uri="{FF2B5EF4-FFF2-40B4-BE49-F238E27FC236}">
                <a16:creationId xmlns:a16="http://schemas.microsoft.com/office/drawing/2014/main" id="{24B7F449-3364-B84C-E092-CB6503567C97}"/>
              </a:ext>
            </a:extLst>
          </p:cNvPr>
          <p:cNvSpPr/>
          <p:nvPr/>
        </p:nvSpPr>
        <p:spPr>
          <a:xfrm>
            <a:off x="4395730" y="5890349"/>
            <a:ext cx="1366092" cy="49575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780E426-26E8-DBD9-6873-D5774C1BEEF9}"/>
              </a:ext>
            </a:extLst>
          </p:cNvPr>
          <p:cNvSpPr txBox="1"/>
          <p:nvPr/>
        </p:nvSpPr>
        <p:spPr>
          <a:xfrm>
            <a:off x="2599981" y="652615"/>
            <a:ext cx="177371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Import Library</a:t>
            </a:r>
          </a:p>
        </p:txBody>
      </p:sp>
      <p:sp>
        <p:nvSpPr>
          <p:cNvPr id="10" name="TextBox 9">
            <a:extLst>
              <a:ext uri="{FF2B5EF4-FFF2-40B4-BE49-F238E27FC236}">
                <a16:creationId xmlns:a16="http://schemas.microsoft.com/office/drawing/2014/main" id="{AF134FB2-BD37-433F-4764-501FBADB60F4}"/>
              </a:ext>
            </a:extLst>
          </p:cNvPr>
          <p:cNvSpPr txBox="1"/>
          <p:nvPr/>
        </p:nvSpPr>
        <p:spPr>
          <a:xfrm>
            <a:off x="3112263" y="1768927"/>
            <a:ext cx="177371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Load Data</a:t>
            </a:r>
          </a:p>
        </p:txBody>
      </p:sp>
      <p:sp>
        <p:nvSpPr>
          <p:cNvPr id="11" name="TextBox 10">
            <a:extLst>
              <a:ext uri="{FF2B5EF4-FFF2-40B4-BE49-F238E27FC236}">
                <a16:creationId xmlns:a16="http://schemas.microsoft.com/office/drawing/2014/main" id="{78273FF0-3042-6653-53A3-5B41ED92158B}"/>
              </a:ext>
            </a:extLst>
          </p:cNvPr>
          <p:cNvSpPr txBox="1"/>
          <p:nvPr/>
        </p:nvSpPr>
        <p:spPr>
          <a:xfrm>
            <a:off x="2542142" y="2867136"/>
            <a:ext cx="2168487"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Reshape the Data</a:t>
            </a:r>
          </a:p>
        </p:txBody>
      </p:sp>
      <p:sp>
        <p:nvSpPr>
          <p:cNvPr id="12" name="TextBox 11">
            <a:extLst>
              <a:ext uri="{FF2B5EF4-FFF2-40B4-BE49-F238E27FC236}">
                <a16:creationId xmlns:a16="http://schemas.microsoft.com/office/drawing/2014/main" id="{98891749-29BD-E5FB-A4D7-20D8DE164A3A}"/>
              </a:ext>
            </a:extLst>
          </p:cNvPr>
          <p:cNvSpPr txBox="1"/>
          <p:nvPr/>
        </p:nvSpPr>
        <p:spPr>
          <a:xfrm>
            <a:off x="2245605" y="3991315"/>
            <a:ext cx="228049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Build </a:t>
            </a:r>
            <a:r>
              <a:rPr lang="en-US" dirty="0" err="1">
                <a:latin typeface="Times New Roman" panose="02020603050405020304" pitchFamily="18" charset="0"/>
                <a:cs typeface="Times New Roman" panose="02020603050405020304" pitchFamily="18" charset="0"/>
              </a:rPr>
              <a:t>Keras</a:t>
            </a:r>
            <a:r>
              <a:rPr lang="en-US" dirty="0">
                <a:latin typeface="Times New Roman" panose="02020603050405020304" pitchFamily="18" charset="0"/>
                <a:cs typeface="Times New Roman" panose="02020603050405020304" pitchFamily="18" charset="0"/>
              </a:rPr>
              <a:t> Model</a:t>
            </a:r>
          </a:p>
        </p:txBody>
      </p:sp>
      <p:sp>
        <p:nvSpPr>
          <p:cNvPr id="13" name="TextBox 12">
            <a:extLst>
              <a:ext uri="{FF2B5EF4-FFF2-40B4-BE49-F238E27FC236}">
                <a16:creationId xmlns:a16="http://schemas.microsoft.com/office/drawing/2014/main" id="{3CC1FB76-39E6-19B6-7539-04D76300B98A}"/>
              </a:ext>
            </a:extLst>
          </p:cNvPr>
          <p:cNvSpPr txBox="1"/>
          <p:nvPr/>
        </p:nvSpPr>
        <p:spPr>
          <a:xfrm>
            <a:off x="2035365" y="5126704"/>
            <a:ext cx="228049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Compile  </a:t>
            </a:r>
            <a:r>
              <a:rPr lang="en-US" dirty="0" err="1">
                <a:latin typeface="Times New Roman" panose="02020603050405020304" pitchFamily="18" charset="0"/>
                <a:cs typeface="Times New Roman" panose="02020603050405020304" pitchFamily="18" charset="0"/>
              </a:rPr>
              <a:t>Keras</a:t>
            </a:r>
            <a:r>
              <a:rPr lang="en-US" dirty="0">
                <a:latin typeface="Times New Roman" panose="02020603050405020304" pitchFamily="18" charset="0"/>
                <a:cs typeface="Times New Roman" panose="02020603050405020304" pitchFamily="18" charset="0"/>
              </a:rPr>
              <a:t> Model</a:t>
            </a:r>
          </a:p>
        </p:txBody>
      </p:sp>
      <p:sp>
        <p:nvSpPr>
          <p:cNvPr id="14" name="TextBox 13">
            <a:extLst>
              <a:ext uri="{FF2B5EF4-FFF2-40B4-BE49-F238E27FC236}">
                <a16:creationId xmlns:a16="http://schemas.microsoft.com/office/drawing/2014/main" id="{9EF9A54C-3CB7-2B7E-6672-5BE3F19F62E9}"/>
              </a:ext>
            </a:extLst>
          </p:cNvPr>
          <p:cNvSpPr txBox="1"/>
          <p:nvPr/>
        </p:nvSpPr>
        <p:spPr>
          <a:xfrm>
            <a:off x="2199702" y="5923285"/>
            <a:ext cx="228049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Fit and Train Model</a:t>
            </a:r>
          </a:p>
        </p:txBody>
      </p:sp>
      <p:sp>
        <p:nvSpPr>
          <p:cNvPr id="16" name="TextBox 15">
            <a:extLst>
              <a:ext uri="{FF2B5EF4-FFF2-40B4-BE49-F238E27FC236}">
                <a16:creationId xmlns:a16="http://schemas.microsoft.com/office/drawing/2014/main" id="{1C5E7B40-D800-6EFF-1CBD-5DFCE636C339}"/>
              </a:ext>
            </a:extLst>
          </p:cNvPr>
          <p:cNvSpPr txBox="1"/>
          <p:nvPr/>
        </p:nvSpPr>
        <p:spPr>
          <a:xfrm>
            <a:off x="0" y="6541928"/>
            <a:ext cx="9117375"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Please Refer </a:t>
            </a:r>
            <a:r>
              <a:rPr lang="en-US" dirty="0" err="1">
                <a:highlight>
                  <a:srgbClr val="FFFF00"/>
                </a:highlight>
                <a:latin typeface="Times New Roman" panose="02020603050405020304" pitchFamily="18" charset="0"/>
                <a:cs typeface="Times New Roman" panose="02020603050405020304" pitchFamily="18" charset="0"/>
              </a:rPr>
              <a:t>thttps</a:t>
            </a:r>
            <a:r>
              <a:rPr lang="en-US" dirty="0">
                <a:highlight>
                  <a:srgbClr val="FFFF00"/>
                </a:highlight>
                <a:latin typeface="Times New Roman" panose="02020603050405020304" pitchFamily="18" charset="0"/>
                <a:cs typeface="Times New Roman" panose="02020603050405020304" pitchFamily="18" charset="0"/>
              </a:rPr>
              <a:t>://</a:t>
            </a:r>
            <a:r>
              <a:rPr lang="en-US" dirty="0" err="1">
                <a:highlight>
                  <a:srgbClr val="FFFF00"/>
                </a:highlight>
                <a:latin typeface="Times New Roman" panose="02020603050405020304" pitchFamily="18" charset="0"/>
                <a:cs typeface="Times New Roman" panose="02020603050405020304" pitchFamily="18" charset="0"/>
              </a:rPr>
              <a:t>keras.io</a:t>
            </a:r>
            <a:r>
              <a:rPr lang="en-US" dirty="0">
                <a:highlight>
                  <a:srgbClr val="FFFF00"/>
                </a:highlight>
                <a:latin typeface="Times New Roman" panose="02020603050405020304" pitchFamily="18" charset="0"/>
                <a:cs typeface="Times New Roman" panose="02020603050405020304" pitchFamily="18" charset="0"/>
              </a:rPr>
              <a:t>/</a:t>
            </a:r>
            <a:r>
              <a:rPr lang="en-US" dirty="0" err="1">
                <a:highlight>
                  <a:srgbClr val="FFFF00"/>
                </a:highlight>
                <a:latin typeface="Times New Roman" panose="02020603050405020304" pitchFamily="18" charset="0"/>
                <a:cs typeface="Times New Roman" panose="02020603050405020304" pitchFamily="18" charset="0"/>
              </a:rPr>
              <a:t>api</a:t>
            </a:r>
            <a:r>
              <a:rPr lang="en-US" dirty="0">
                <a:highlight>
                  <a:srgbClr val="FFFF00"/>
                </a:highlight>
                <a:latin typeface="Times New Roman" panose="02020603050405020304" pitchFamily="18" charset="0"/>
                <a:cs typeface="Times New Roman" panose="02020603050405020304" pitchFamily="18" charset="0"/>
              </a:rPr>
              <a:t>/layers/</a:t>
            </a:r>
            <a:r>
              <a:rPr lang="en-US" dirty="0" err="1">
                <a:highlight>
                  <a:srgbClr val="FFFF00"/>
                </a:highlight>
                <a:latin typeface="Times New Roman" panose="02020603050405020304" pitchFamily="18" charset="0"/>
                <a:cs typeface="Times New Roman" panose="02020603050405020304" pitchFamily="18" charset="0"/>
              </a:rPr>
              <a:t>recurrent_layers</a:t>
            </a:r>
            <a:r>
              <a:rPr lang="en-US" dirty="0">
                <a:highlight>
                  <a:srgbClr val="FFFF00"/>
                </a:highlight>
                <a:latin typeface="Times New Roman" panose="02020603050405020304" pitchFamily="18" charset="0"/>
                <a:cs typeface="Times New Roman" panose="02020603050405020304" pitchFamily="18" charset="0"/>
              </a:rPr>
              <a:t>/</a:t>
            </a:r>
            <a:r>
              <a:rPr lang="en-US" dirty="0" err="1">
                <a:highlight>
                  <a:srgbClr val="FFFF00"/>
                </a:highlight>
                <a:latin typeface="Times New Roman" panose="02020603050405020304" pitchFamily="18" charset="0"/>
                <a:cs typeface="Times New Roman" panose="02020603050405020304" pitchFamily="18" charset="0"/>
              </a:rPr>
              <a:t>lstm</a:t>
            </a:r>
            <a:r>
              <a:rPr lang="en-US" dirty="0">
                <a:highlight>
                  <a:srgbClr val="FFFF00"/>
                </a:highlight>
                <a:latin typeface="Times New Roman" panose="02020603050405020304" pitchFamily="18" charset="0"/>
                <a:cs typeface="Times New Roman" panose="02020603050405020304" pitchFamily="18" charset="0"/>
              </a:rPr>
              <a:t>/</a:t>
            </a:r>
          </a:p>
        </p:txBody>
      </p:sp>
      <p:sp>
        <p:nvSpPr>
          <p:cNvPr id="17" name="TextBox 16">
            <a:extLst>
              <a:ext uri="{FF2B5EF4-FFF2-40B4-BE49-F238E27FC236}">
                <a16:creationId xmlns:a16="http://schemas.microsoft.com/office/drawing/2014/main" id="{D181CBC7-DF7E-A8A1-50E1-F98A324F73E2}"/>
              </a:ext>
            </a:extLst>
          </p:cNvPr>
          <p:cNvSpPr txBox="1"/>
          <p:nvPr/>
        </p:nvSpPr>
        <p:spPr>
          <a:xfrm>
            <a:off x="143178" y="89178"/>
            <a:ext cx="4441481" cy="374574"/>
          </a:xfrm>
          <a:prstGeom prst="rect">
            <a:avLst/>
          </a:prstGeom>
          <a:noFill/>
          <a:ln>
            <a:solidFill>
              <a:schemeClr val="accent1"/>
            </a:solidFill>
          </a:ln>
        </p:spPr>
        <p:txBody>
          <a:bodyPr wrap="square" rtlCol="0">
            <a:spAutoFit/>
          </a:bodyPr>
          <a:lstStyle/>
          <a:p>
            <a:pPr algn="ctr"/>
            <a:r>
              <a:rPr lang="en-US" dirty="0">
                <a:latin typeface="Times New Roman" panose="02020603050405020304" pitchFamily="18" charset="0"/>
                <a:cs typeface="Times New Roman" panose="02020603050405020304" pitchFamily="18" charset="0"/>
              </a:rPr>
              <a:t>LSTM using </a:t>
            </a:r>
            <a:r>
              <a:rPr lang="en-US" dirty="0" err="1">
                <a:latin typeface="Times New Roman" panose="02020603050405020304" pitchFamily="18" charset="0"/>
                <a:cs typeface="Times New Roman" panose="02020603050405020304" pitchFamily="18" charset="0"/>
              </a:rPr>
              <a:t>Keras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74589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C5DA50-B4A2-41C0-7F5E-EC19BEF7A5C3}"/>
            </a:ext>
          </a:extLst>
        </p:cNvPr>
        <p:cNvGrpSpPr/>
        <p:nvPr/>
      </p:nvGrpSpPr>
      <p:grpSpPr>
        <a:xfrm>
          <a:off x="0" y="0"/>
          <a:ext cx="0" cy="0"/>
          <a:chOff x="0" y="0"/>
          <a:chExt cx="0" cy="0"/>
        </a:xfrm>
      </p:grpSpPr>
      <p:pic>
        <p:nvPicPr>
          <p:cNvPr id="2" name="Picture 1" descr="A light bulb with a brain inside&#10;&#10;Description automatically generated">
            <a:extLst>
              <a:ext uri="{FF2B5EF4-FFF2-40B4-BE49-F238E27FC236}">
                <a16:creationId xmlns:a16="http://schemas.microsoft.com/office/drawing/2014/main" id="{6AD90E8F-E6CF-6776-39D0-E84485785495}"/>
              </a:ext>
            </a:extLst>
          </p:cNvPr>
          <p:cNvPicPr>
            <a:picLocks noChangeAspect="1"/>
          </p:cNvPicPr>
          <p:nvPr/>
        </p:nvPicPr>
        <p:blipFill>
          <a:blip r:embed="rId2">
            <a:alphaModFix amt="50000"/>
          </a:blip>
          <a:srcRect t="15073" r="-1" b="-1"/>
          <a:stretch/>
        </p:blipFill>
        <p:spPr>
          <a:xfrm>
            <a:off x="20" y="10"/>
            <a:ext cx="12188930" cy="6857990"/>
          </a:xfrm>
          <a:prstGeom prst="rect">
            <a:avLst/>
          </a:prstGeom>
        </p:spPr>
      </p:pic>
      <p:sp>
        <p:nvSpPr>
          <p:cNvPr id="4" name="TextBox 3">
            <a:extLst>
              <a:ext uri="{FF2B5EF4-FFF2-40B4-BE49-F238E27FC236}">
                <a16:creationId xmlns:a16="http://schemas.microsoft.com/office/drawing/2014/main" id="{57F8C163-6F10-2EA9-EEDB-73FD95AD5742}"/>
              </a:ext>
            </a:extLst>
          </p:cNvPr>
          <p:cNvSpPr txBox="1"/>
          <p:nvPr/>
        </p:nvSpPr>
        <p:spPr>
          <a:xfrm>
            <a:off x="-21771" y="1122363"/>
            <a:ext cx="12061371" cy="30632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r>
              <a:rPr lang="en-US" sz="4800" b="1" dirty="0">
                <a:solidFill>
                  <a:schemeClr val="bg1"/>
                </a:solidFill>
                <a:latin typeface="Times New Roman"/>
                <a:ea typeface="+mj-ea"/>
                <a:cs typeface="Times New Roman"/>
              </a:rPr>
              <a:t>Introduction to </a:t>
            </a:r>
            <a:r>
              <a:rPr lang="en-US" sz="4800" b="1" dirty="0">
                <a:solidFill>
                  <a:schemeClr val="bg1"/>
                </a:solidFill>
                <a:latin typeface="Times New Roman"/>
                <a:ea typeface="+mn-lt"/>
                <a:cs typeface="+mn-lt"/>
              </a:rPr>
              <a:t>Gated Recurrent Unit</a:t>
            </a:r>
            <a:endParaRPr lang="en-US" sz="4800" b="1" dirty="0">
              <a:solidFill>
                <a:schemeClr val="bg1"/>
              </a:solidFill>
              <a:latin typeface="Times New Roman"/>
              <a:ea typeface="+mj-ea"/>
              <a:cs typeface="Times New Roman"/>
            </a:endParaRPr>
          </a:p>
        </p:txBody>
      </p:sp>
    </p:spTree>
    <p:extLst>
      <p:ext uri="{BB962C8B-B14F-4D97-AF65-F5344CB8AC3E}">
        <p14:creationId xmlns:p14="http://schemas.microsoft.com/office/powerpoint/2010/main" val="846508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A5722B3-7573-E9B9-14BC-4D1AD2CEA751}"/>
              </a:ext>
            </a:extLst>
          </p:cNvPr>
          <p:cNvSpPr txBox="1"/>
          <p:nvPr/>
        </p:nvSpPr>
        <p:spPr>
          <a:xfrm>
            <a:off x="228600" y="455925"/>
            <a:ext cx="11834870" cy="1815882"/>
          </a:xfrm>
          <a:prstGeom prst="rect">
            <a:avLst/>
          </a:prstGeom>
          <a:noFill/>
        </p:spPr>
        <p:txBody>
          <a:bodyPr wrap="square">
            <a:spAutoFit/>
          </a:bodyPr>
          <a:lstStyle/>
          <a:p>
            <a:pPr algn="ctr">
              <a:buNone/>
            </a:pPr>
            <a:r>
              <a:rPr lang="en-US" sz="4000" b="1" i="0" dirty="0">
                <a:effectLst/>
                <a:latin typeface="Times New Roman" panose="02020603050405020304" pitchFamily="18" charset="0"/>
                <a:cs typeface="Times New Roman" panose="02020603050405020304" pitchFamily="18" charset="0"/>
              </a:rPr>
              <a:t>Sequence data</a:t>
            </a:r>
          </a:p>
          <a:p>
            <a:pPr algn="l" fontAlgn="base">
              <a:buNone/>
            </a:pPr>
            <a:endParaRPr lang="en-US" b="0" i="0" dirty="0">
              <a:solidFill>
                <a:srgbClr val="222222"/>
              </a:solidFill>
              <a:effectLst/>
              <a:latin typeface="Times New Roman" panose="02020603050405020304" pitchFamily="18" charset="0"/>
              <a:cs typeface="Times New Roman" panose="02020603050405020304" pitchFamily="18" charset="0"/>
            </a:endParaRPr>
          </a:p>
          <a:p>
            <a:pPr algn="l" fontAlgn="base"/>
            <a:r>
              <a:rPr lang="en-US" b="0" i="0" dirty="0">
                <a:effectLst/>
                <a:latin typeface="Times New Roman" panose="02020603050405020304" pitchFamily="18" charset="0"/>
                <a:cs typeface="Times New Roman" panose="02020603050405020304" pitchFamily="18" charset="0"/>
              </a:rPr>
              <a:t>Some applications includes:</a:t>
            </a:r>
          </a:p>
          <a:p>
            <a:pPr algn="l" fontAlgn="base"/>
            <a:endParaRPr lang="en-US" b="0"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Image Captioning:</a:t>
            </a:r>
            <a:r>
              <a:rPr lang="en-US" b="0" i="0" dirty="0">
                <a:effectLst/>
                <a:latin typeface="Times New Roman" panose="02020603050405020304" pitchFamily="18" charset="0"/>
                <a:cs typeface="Times New Roman" panose="02020603050405020304" pitchFamily="18" charset="0"/>
              </a:rPr>
              <a:t> caption an image by analyzing the present action.</a:t>
            </a:r>
          </a:p>
        </p:txBody>
      </p:sp>
      <p:pic>
        <p:nvPicPr>
          <p:cNvPr id="6146" name="Picture 2">
            <a:extLst>
              <a:ext uri="{FF2B5EF4-FFF2-40B4-BE49-F238E27FC236}">
                <a16:creationId xmlns:a16="http://schemas.microsoft.com/office/drawing/2014/main" id="{0D6A0E5F-7644-8772-C071-B67CD06317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7535" y="2688218"/>
            <a:ext cx="11557000" cy="2780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26079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4A73C2-2955-470A-797D-2D668F1B6B4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23C2590-B4EE-04E5-6C38-A2E7C90DA862}"/>
              </a:ext>
            </a:extLst>
          </p:cNvPr>
          <p:cNvSpPr txBox="1"/>
          <p:nvPr/>
        </p:nvSpPr>
        <p:spPr>
          <a:xfrm>
            <a:off x="330506" y="0"/>
            <a:ext cx="11721947"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Gated Recurrent Unit</a:t>
            </a:r>
          </a:p>
        </p:txBody>
      </p:sp>
      <p:pic>
        <p:nvPicPr>
          <p:cNvPr id="7170" name="Picture 2" descr="RNN, LSTM and GRU architecture development Initialize the initial hidden state and cell state values for each LSTM layer. í µí°» 0 í µí°¿í µí±í µí±í µí± í µí± = 0, í µí° ¶ 0 í µí°¿í µí±í µí±í µí± í µí± = 0 í µí±í µí±í µí± í µí±í µí±í µí±ℎ í µí± and GRU layer í µí°» 0 í µí°ºí µí± í µí± í µí± = 0 í µí±í µí±í µí± í µí±í µí±í µí±ℎ í µí±. Iterate through each time step t (usually from t =1 to T, where T is the length of the input sequence). For each LSTM layer i, calculate the hidden state í µí°» í µí±¡ í µí°¿í µí±í µí±í µí± í µí± and cell state í µí° ¶ í µí±¡ í µí°¿í µí±í µí±í µí± í µí±">
            <a:extLst>
              <a:ext uri="{FF2B5EF4-FFF2-40B4-BE49-F238E27FC236}">
                <a16:creationId xmlns:a16="http://schemas.microsoft.com/office/drawing/2014/main" id="{08ABEFD6-89E8-4A95-80E2-C15235FDC3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7956" y="3117773"/>
            <a:ext cx="8856087" cy="3585989"/>
          </a:xfrm>
          <a:prstGeom prst="rect">
            <a:avLst/>
          </a:prstGeom>
          <a:noFill/>
          <a:ln>
            <a:solidFill>
              <a:schemeClr val="accent4"/>
            </a:solidFill>
          </a:ln>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6392135-6A82-0651-BFB0-172F5086CE43}"/>
              </a:ext>
            </a:extLst>
          </p:cNvPr>
          <p:cNvSpPr txBox="1"/>
          <p:nvPr/>
        </p:nvSpPr>
        <p:spPr>
          <a:xfrm>
            <a:off x="330506" y="769441"/>
            <a:ext cx="11721946" cy="2223879"/>
          </a:xfrm>
          <a:prstGeom prst="rect">
            <a:avLst/>
          </a:prstGeom>
          <a:noFill/>
        </p:spPr>
        <p:txBody>
          <a:bodyPr wrap="square">
            <a:spAutoFit/>
          </a:bodyPr>
          <a:lstStyle/>
          <a:p>
            <a:pPr marL="285750" indent="-285750" algn="just">
              <a:lnSpc>
                <a:spcPts val="2400"/>
              </a:lnSpc>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GRU stands for Gated Recurrent Unit, which is a type of recurrent neural network (RNN) architecture that is similar to LSTM (Long Short-Term Memory). </a:t>
            </a:r>
          </a:p>
          <a:p>
            <a:pPr marL="285750" indent="-285750" algn="just">
              <a:lnSpc>
                <a:spcPts val="2400"/>
              </a:lnSpc>
              <a:buFont typeface="Arial" panose="020B0604020202020204" pitchFamily="34" charset="0"/>
              <a:buChar char="•"/>
            </a:pPr>
            <a:endParaRPr lang="en-US" dirty="0">
              <a:solidFill>
                <a:srgbClr val="242424"/>
              </a:solidFill>
              <a:latin typeface="Times New Roman" panose="02020603050405020304" pitchFamily="18" charset="0"/>
              <a:cs typeface="Times New Roman" panose="02020603050405020304" pitchFamily="18" charset="0"/>
            </a:endParaRPr>
          </a:p>
          <a:p>
            <a:pPr marL="285750" indent="-285750" algn="just">
              <a:lnSpc>
                <a:spcPts val="2400"/>
              </a:lnSpc>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Like LSTM, GRU is designed to model sequential data by allowing information to be selectively remembered or forgotten over time. </a:t>
            </a:r>
          </a:p>
          <a:p>
            <a:pPr marL="285750" indent="-285750" algn="just">
              <a:lnSpc>
                <a:spcPts val="2400"/>
              </a:lnSpc>
              <a:buFont typeface="Arial" panose="020B0604020202020204" pitchFamily="34" charset="0"/>
              <a:buChar char="•"/>
            </a:pPr>
            <a:r>
              <a:rPr lang="en-US" b="0" i="0" dirty="0">
                <a:solidFill>
                  <a:srgbClr val="242424"/>
                </a:solidFill>
                <a:effectLst/>
                <a:latin typeface="Times New Roman" panose="02020603050405020304" pitchFamily="18" charset="0"/>
                <a:cs typeface="Times New Roman" panose="02020603050405020304" pitchFamily="18" charset="0"/>
              </a:rPr>
              <a:t>However, GRU has a simpler architecture than LSTM, with fewer parameters, which can make it easier to train and more computationally efficient.</a:t>
            </a:r>
          </a:p>
        </p:txBody>
      </p:sp>
    </p:spTree>
    <p:extLst>
      <p:ext uri="{BB962C8B-B14F-4D97-AF65-F5344CB8AC3E}">
        <p14:creationId xmlns:p14="http://schemas.microsoft.com/office/powerpoint/2010/main" val="23310275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C540E712-DB84-8ADE-9743-C15D00FD24E7}"/>
              </a:ext>
            </a:extLst>
          </p:cNvPr>
          <p:cNvPicPr>
            <a:picLocks noChangeAspect="1"/>
          </p:cNvPicPr>
          <p:nvPr/>
        </p:nvPicPr>
        <p:blipFill>
          <a:blip r:embed="rId2"/>
          <a:stretch>
            <a:fillRect/>
          </a:stretch>
        </p:blipFill>
        <p:spPr>
          <a:xfrm>
            <a:off x="457200" y="1229868"/>
            <a:ext cx="11277600" cy="4398263"/>
          </a:xfrm>
          <a:prstGeom prst="rect">
            <a:avLst/>
          </a:prstGeom>
        </p:spPr>
      </p:pic>
    </p:spTree>
    <p:extLst>
      <p:ext uri="{BB962C8B-B14F-4D97-AF65-F5344CB8AC3E}">
        <p14:creationId xmlns:p14="http://schemas.microsoft.com/office/powerpoint/2010/main" val="15590409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AA72FCC8-90FB-9A93-0E73-FF749DEC33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2881" y="2765234"/>
            <a:ext cx="4878090" cy="3851730"/>
          </a:xfrm>
          <a:prstGeom prst="rect">
            <a:avLst/>
          </a:prstGeom>
          <a:noFill/>
          <a:ln>
            <a:solidFill>
              <a:schemeClr val="accent2"/>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2959247-F917-7FA0-993D-D455550BB581}"/>
              </a:ext>
            </a:extLst>
          </p:cNvPr>
          <p:cNvSpPr txBox="1"/>
          <p:nvPr/>
        </p:nvSpPr>
        <p:spPr>
          <a:xfrm>
            <a:off x="317904" y="279420"/>
            <a:ext cx="11778615" cy="2318583"/>
          </a:xfrm>
          <a:prstGeom prst="rect">
            <a:avLst/>
          </a:prstGeom>
          <a:noFill/>
          <a:ln w="28575">
            <a:solidFill>
              <a:schemeClr val="accent2"/>
            </a:solidFill>
          </a:ln>
        </p:spPr>
        <p:txBody>
          <a:bodyPr wrap="square">
            <a:spAutoFit/>
          </a:bodyPr>
          <a:lstStyle/>
          <a:p>
            <a:pPr algn="l" rtl="0" fontAlgn="base">
              <a:spcAft>
                <a:spcPts val="750"/>
              </a:spcAft>
              <a:buNone/>
            </a:pPr>
            <a:r>
              <a:rPr lang="en-US" b="0" i="0" dirty="0">
                <a:solidFill>
                  <a:srgbClr val="273239"/>
                </a:solidFill>
                <a:effectLst/>
                <a:latin typeface="Times New Roman" panose="02020603050405020304" pitchFamily="18" charset="0"/>
                <a:cs typeface="Times New Roman" panose="02020603050405020304" pitchFamily="18" charset="0"/>
              </a:rPr>
              <a:t>The GRU consists of </a:t>
            </a:r>
            <a:r>
              <a:rPr lang="en-US" b="1" i="0" dirty="0">
                <a:solidFill>
                  <a:srgbClr val="273239"/>
                </a:solidFill>
                <a:effectLst/>
                <a:latin typeface="Times New Roman" panose="02020603050405020304" pitchFamily="18" charset="0"/>
                <a:cs typeface="Times New Roman" panose="02020603050405020304" pitchFamily="18" charset="0"/>
              </a:rPr>
              <a:t>two main gates</a:t>
            </a:r>
            <a:r>
              <a:rPr lang="en-US" b="0" i="0" dirty="0">
                <a:solidFill>
                  <a:srgbClr val="273239"/>
                </a:solidFill>
                <a:effectLst/>
                <a:latin typeface="Times New Roman" panose="02020603050405020304" pitchFamily="18" charset="0"/>
                <a:cs typeface="Times New Roman" panose="02020603050405020304" pitchFamily="18" charset="0"/>
              </a:rPr>
              <a:t>:</a:t>
            </a:r>
          </a:p>
          <a:p>
            <a:pPr marL="800100" lvl="1" indent="-342900" fontAlgn="base">
              <a:spcAft>
                <a:spcPts val="1800"/>
              </a:spcAft>
              <a:buFont typeface="+mj-lt"/>
              <a:buAutoNum type="arabicPeriod"/>
            </a:pPr>
            <a:r>
              <a:rPr lang="en-US" b="1" i="0" dirty="0">
                <a:solidFill>
                  <a:srgbClr val="273239"/>
                </a:solidFill>
                <a:effectLst/>
                <a:latin typeface="Times New Roman" panose="02020603050405020304" pitchFamily="18" charset="0"/>
                <a:cs typeface="Times New Roman" panose="02020603050405020304" pitchFamily="18" charset="0"/>
              </a:rPr>
              <a:t>Update Gate</a:t>
            </a:r>
            <a:r>
              <a:rPr lang="en-US" b="0" i="0" dirty="0">
                <a:solidFill>
                  <a:srgbClr val="273239"/>
                </a:solidFill>
                <a:effectLst/>
                <a:latin typeface="Times New Roman" panose="02020603050405020304" pitchFamily="18" charset="0"/>
                <a:cs typeface="Times New Roman" panose="02020603050405020304" pitchFamily="18" charset="0"/>
              </a:rPr>
              <a:t> (</a:t>
            </a:r>
            <a:r>
              <a:rPr lang="en-US" b="0" i="1" dirty="0" err="1">
                <a:solidFill>
                  <a:srgbClr val="273239"/>
                </a:solidFill>
                <a:effectLst/>
                <a:latin typeface="Times New Roman" panose="02020603050405020304" pitchFamily="18" charset="0"/>
                <a:cs typeface="Times New Roman" panose="02020603050405020304" pitchFamily="18" charset="0"/>
              </a:rPr>
              <a:t>zt</a:t>
            </a:r>
            <a:r>
              <a:rPr lang="en-US" b="0" i="0" dirty="0">
                <a:solidFill>
                  <a:srgbClr val="273239"/>
                </a:solidFill>
                <a:effectLst/>
                <a:latin typeface="Times New Roman" panose="02020603050405020304" pitchFamily="18" charset="0"/>
                <a:cs typeface="Times New Roman" panose="02020603050405020304" pitchFamily="18" charset="0"/>
              </a:rPr>
              <a:t>​): This gate decides how much information from previous hidden state should be retained for the next time step.</a:t>
            </a:r>
          </a:p>
          <a:p>
            <a:pPr marL="800100" lvl="1" indent="-342900" fontAlgn="base">
              <a:spcAft>
                <a:spcPts val="1800"/>
              </a:spcAft>
              <a:buFont typeface="+mj-lt"/>
              <a:buAutoNum type="arabicPeriod"/>
            </a:pPr>
            <a:r>
              <a:rPr lang="en-US" b="1" i="0" dirty="0">
                <a:solidFill>
                  <a:srgbClr val="273239"/>
                </a:solidFill>
                <a:effectLst/>
                <a:latin typeface="Times New Roman" panose="02020603050405020304" pitchFamily="18" charset="0"/>
                <a:cs typeface="Times New Roman" panose="02020603050405020304" pitchFamily="18" charset="0"/>
              </a:rPr>
              <a:t>Reset Gate</a:t>
            </a:r>
            <a:r>
              <a:rPr lang="en-US" b="0" i="0" dirty="0">
                <a:solidFill>
                  <a:srgbClr val="273239"/>
                </a:solidFill>
                <a:effectLst/>
                <a:latin typeface="Times New Roman" panose="02020603050405020304" pitchFamily="18" charset="0"/>
                <a:cs typeface="Times New Roman" panose="02020603050405020304" pitchFamily="18" charset="0"/>
              </a:rPr>
              <a:t> (</a:t>
            </a:r>
            <a:r>
              <a:rPr lang="en-US" b="0" i="1" dirty="0">
                <a:solidFill>
                  <a:srgbClr val="273239"/>
                </a:solidFill>
                <a:effectLst/>
                <a:latin typeface="Times New Roman" panose="02020603050405020304" pitchFamily="18" charset="0"/>
                <a:cs typeface="Times New Roman" panose="02020603050405020304" pitchFamily="18" charset="0"/>
              </a:rPr>
              <a:t>rt</a:t>
            </a:r>
            <a:r>
              <a:rPr lang="en-US" b="0" i="0" dirty="0">
                <a:solidFill>
                  <a:srgbClr val="273239"/>
                </a:solidFill>
                <a:effectLst/>
                <a:latin typeface="Times New Roman" panose="02020603050405020304" pitchFamily="18" charset="0"/>
                <a:cs typeface="Times New Roman" panose="02020603050405020304" pitchFamily="18" charset="0"/>
              </a:rPr>
              <a:t>​): This gate determines how much of the past hidden state should be forgotten.</a:t>
            </a:r>
          </a:p>
          <a:p>
            <a:pPr algn="l" rtl="0" fontAlgn="base">
              <a:spcAft>
                <a:spcPts val="750"/>
              </a:spcAft>
            </a:pPr>
            <a:r>
              <a:rPr lang="en-US" b="0" i="0" dirty="0">
                <a:solidFill>
                  <a:srgbClr val="273239"/>
                </a:solidFill>
                <a:effectLst/>
                <a:latin typeface="Times New Roman" panose="02020603050405020304" pitchFamily="18" charset="0"/>
                <a:cs typeface="Times New Roman" panose="02020603050405020304" pitchFamily="18" charset="0"/>
              </a:rPr>
              <a:t>These gates allow GRU to control the flow of information in a more efficient manner compared to traditional RNNs which solely rely on hidden state.</a:t>
            </a:r>
          </a:p>
        </p:txBody>
      </p:sp>
    </p:spTree>
    <p:extLst>
      <p:ext uri="{BB962C8B-B14F-4D97-AF65-F5344CB8AC3E}">
        <p14:creationId xmlns:p14="http://schemas.microsoft.com/office/powerpoint/2010/main" val="37356990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139BCE-61CE-E0F1-03E8-A3120D48FDAC}"/>
              </a:ext>
            </a:extLst>
          </p:cNvPr>
          <p:cNvSpPr txBox="1"/>
          <p:nvPr/>
        </p:nvSpPr>
        <p:spPr>
          <a:xfrm>
            <a:off x="134497" y="369332"/>
            <a:ext cx="11746735" cy="4247317"/>
          </a:xfrm>
          <a:prstGeom prst="rect">
            <a:avLst/>
          </a:prstGeom>
          <a:noFill/>
        </p:spPr>
        <p:txBody>
          <a:bodyPr wrap="square">
            <a:spAutoFit/>
          </a:bodyPr>
          <a:lstStyle/>
          <a:p>
            <a:pPr marL="285750" indent="-285750"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A GRU cell keeps track of the important information maintained throughout the network. A GRU network achieves this with the following two gates:</a:t>
            </a:r>
          </a:p>
          <a:p>
            <a:pPr algn="l"/>
            <a:endParaRPr lang="en-US" b="0" i="0" dirty="0">
              <a:effectLst/>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Reset Gate</a:t>
            </a:r>
          </a:p>
          <a:p>
            <a:pPr marL="742950" lvl="1" indent="-285750">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Update Gate</a:t>
            </a:r>
          </a:p>
          <a:p>
            <a:pPr lvl="1"/>
            <a:endParaRPr lang="en-US" b="0"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Given below is the simplest architectural form of a GRU cell. As shown below, a GRU cell takes two inputs:</a:t>
            </a:r>
          </a:p>
          <a:p>
            <a:pPr algn="l"/>
            <a:endParaRPr lang="en-US" b="0" i="0" dirty="0">
              <a:effectLst/>
              <a:latin typeface="Times New Roman" panose="02020603050405020304" pitchFamily="18" charset="0"/>
              <a:cs typeface="Times New Roman" panose="02020603050405020304" pitchFamily="18" charset="0"/>
            </a:endParaRPr>
          </a:p>
          <a:p>
            <a:pPr marL="800100" lvl="1" indent="-342900">
              <a:buFont typeface="+mj-lt"/>
              <a:buAutoNum type="arabicPeriod"/>
            </a:pPr>
            <a:r>
              <a:rPr lang="en-US" b="0" i="0" dirty="0">
                <a:effectLst/>
                <a:latin typeface="Times New Roman" panose="02020603050405020304" pitchFamily="18" charset="0"/>
                <a:cs typeface="Times New Roman" panose="02020603050405020304" pitchFamily="18" charset="0"/>
              </a:rPr>
              <a:t>The previous hidden state</a:t>
            </a:r>
          </a:p>
          <a:p>
            <a:pPr marL="800100" lvl="1" indent="-342900">
              <a:buFont typeface="+mj-lt"/>
              <a:buAutoNum type="arabicPeriod"/>
            </a:pPr>
            <a:r>
              <a:rPr lang="en-US" b="0" i="0" dirty="0">
                <a:effectLst/>
                <a:latin typeface="Times New Roman" panose="02020603050405020304" pitchFamily="18" charset="0"/>
                <a:cs typeface="Times New Roman" panose="02020603050405020304" pitchFamily="18" charset="0"/>
              </a:rPr>
              <a:t>The input in the current timestamp.</a:t>
            </a:r>
          </a:p>
          <a:p>
            <a:pPr lvl="1"/>
            <a:endParaRPr lang="en-US" b="0"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The cell combines these and passes them through the update and reset gates. </a:t>
            </a:r>
          </a:p>
          <a:p>
            <a:pPr marL="285750" indent="-285750"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To get the output in the current timestep, we must pass this hidden state through a dense layer with </a:t>
            </a:r>
            <a:r>
              <a:rPr lang="en-US" b="0" i="0" dirty="0" err="1">
                <a:effectLst/>
                <a:latin typeface="Times New Roman" panose="02020603050405020304" pitchFamily="18" charset="0"/>
                <a:cs typeface="Times New Roman" panose="02020603050405020304" pitchFamily="18" charset="0"/>
              </a:rPr>
              <a:t>Softmax</a:t>
            </a:r>
            <a:r>
              <a:rPr lang="en-US" b="0" i="0" dirty="0">
                <a:effectLst/>
                <a:latin typeface="Times New Roman" panose="02020603050405020304" pitchFamily="18" charset="0"/>
                <a:cs typeface="Times New Roman" panose="02020603050405020304" pitchFamily="18" charset="0"/>
              </a:rPr>
              <a:t> activation to predict the output. </a:t>
            </a:r>
            <a:endParaRPr lang="en-US"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Doing so, a new hidden state is obtained and then passed on to the next time step.</a:t>
            </a:r>
          </a:p>
        </p:txBody>
      </p:sp>
      <p:pic>
        <p:nvPicPr>
          <p:cNvPr id="10242" name="Picture 2" descr="Architecture of GRU">
            <a:extLst>
              <a:ext uri="{FF2B5EF4-FFF2-40B4-BE49-F238E27FC236}">
                <a16:creationId xmlns:a16="http://schemas.microsoft.com/office/drawing/2014/main" id="{6CD1751D-5555-8364-E1CB-473A37F924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79204" y="4689185"/>
            <a:ext cx="4390222" cy="216881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805E9D8-771C-4A10-CBCF-121A96FA80E8}"/>
              </a:ext>
            </a:extLst>
          </p:cNvPr>
          <p:cNvSpPr txBox="1"/>
          <p:nvPr/>
        </p:nvSpPr>
        <p:spPr>
          <a:xfrm>
            <a:off x="0" y="0"/>
            <a:ext cx="3161841" cy="369332"/>
          </a:xfrm>
          <a:prstGeom prst="rect">
            <a:avLst/>
          </a:prstGeom>
          <a:noFill/>
        </p:spPr>
        <p:txBody>
          <a:bodyPr wrap="square" rtlCol="0">
            <a:spAutoFit/>
          </a:bodyPr>
          <a:lstStyle/>
          <a:p>
            <a:r>
              <a:rPr lang="en-US" b="1" i="1" dirty="0">
                <a:solidFill>
                  <a:srgbClr val="FF0000"/>
                </a:solidFill>
                <a:latin typeface="Times New Roman" panose="02020603050405020304" pitchFamily="18" charset="0"/>
                <a:cs typeface="Times New Roman" panose="02020603050405020304" pitchFamily="18" charset="0"/>
              </a:rPr>
              <a:t>Note….</a:t>
            </a:r>
          </a:p>
        </p:txBody>
      </p:sp>
    </p:spTree>
    <p:extLst>
      <p:ext uri="{BB962C8B-B14F-4D97-AF65-F5344CB8AC3E}">
        <p14:creationId xmlns:p14="http://schemas.microsoft.com/office/powerpoint/2010/main" val="34363312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D43457-A1A7-86DC-2843-2912B438390E}"/>
              </a:ext>
            </a:extLst>
          </p:cNvPr>
          <p:cNvSpPr txBox="1"/>
          <p:nvPr/>
        </p:nvSpPr>
        <p:spPr>
          <a:xfrm>
            <a:off x="140464" y="77361"/>
            <a:ext cx="11911989" cy="3693319"/>
          </a:xfrm>
          <a:prstGeom prst="rect">
            <a:avLst/>
          </a:prstGeom>
          <a:noFill/>
        </p:spPr>
        <p:txBody>
          <a:bodyPr wrap="square">
            <a:spAutoFit/>
          </a:bodyPr>
          <a:lstStyle/>
          <a:p>
            <a:pPr algn="l">
              <a:buNone/>
            </a:pPr>
            <a:r>
              <a:rPr lang="en-US" b="1" i="0" dirty="0">
                <a:effectLst/>
                <a:latin typeface="Times New Roman" panose="02020603050405020304" pitchFamily="18" charset="0"/>
                <a:cs typeface="Times New Roman" panose="02020603050405020304" pitchFamily="18" charset="0"/>
              </a:rPr>
              <a:t>Update gate</a:t>
            </a:r>
          </a:p>
          <a:p>
            <a:pPr algn="l">
              <a:buNone/>
            </a:pPr>
            <a:endParaRPr lang="en-US" b="1" dirty="0">
              <a:latin typeface="Times New Roman" panose="02020603050405020304" pitchFamily="18" charset="0"/>
              <a:cs typeface="Times New Roman" panose="02020603050405020304" pitchFamily="18" charset="0"/>
            </a:endParaRPr>
          </a:p>
          <a:p>
            <a:pPr algn="l">
              <a:buNone/>
            </a:pPr>
            <a:endParaRPr lang="en-US" b="1"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An update gate determines what current GRU cell will pass information to the next GRU cell. It helps in keeping track of the most important information.</a:t>
            </a:r>
          </a:p>
          <a:p>
            <a:pPr marL="285750" indent="-285750" algn="l">
              <a:buFont typeface="Arial" panose="020B0604020202020204" pitchFamily="34" charset="0"/>
              <a:buChar char="•"/>
            </a:pPr>
            <a:endParaRPr lang="en-US"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Let us see how the output of the Update Gate is obtained in a GRU cell. </a:t>
            </a:r>
          </a:p>
          <a:p>
            <a:pPr marL="285750" indent="-285750" algn="l">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The input to the update gate is the hidden layer at the previous timestep (h(t−1)​) and the current input (</a:t>
            </a:r>
            <a:r>
              <a:rPr lang="en-US" i="0" dirty="0" err="1">
                <a:effectLst/>
                <a:latin typeface="Times New Roman" panose="02020603050405020304" pitchFamily="18" charset="0"/>
                <a:cs typeface="Times New Roman" panose="02020603050405020304" pitchFamily="18" charset="0"/>
              </a:rPr>
              <a:t>xt</a:t>
            </a:r>
            <a:r>
              <a:rPr lang="en-US" i="0" dirty="0">
                <a:effectLst/>
                <a:latin typeface="Times New Roman" panose="02020603050405020304" pitchFamily="18" charset="0"/>
                <a:cs typeface="Times New Roman" panose="02020603050405020304" pitchFamily="18" charset="0"/>
              </a:rPr>
              <a:t>). </a:t>
            </a:r>
          </a:p>
          <a:p>
            <a:pPr marL="285750" indent="-285750" algn="l">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Both have their weights associated with them which are learned during the training process.</a:t>
            </a:r>
          </a:p>
          <a:p>
            <a:pPr marL="285750" indent="-285750" algn="l">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 Let us say that the weights associated with h(t−1)</a:t>
            </a:r>
            <a:r>
              <a:rPr lang="en-US" i="1" dirty="0">
                <a:effectLst/>
                <a:latin typeface="Times New Roman" panose="02020603050405020304" pitchFamily="18" charset="0"/>
                <a:cs typeface="Times New Roman" panose="02020603050405020304" pitchFamily="18" charset="0"/>
              </a:rPr>
              <a:t> </a:t>
            </a:r>
            <a:r>
              <a:rPr lang="en-US" i="0" dirty="0">
                <a:effectLst/>
                <a:latin typeface="Times New Roman" panose="02020603050405020304" pitchFamily="18" charset="0"/>
                <a:cs typeface="Times New Roman" panose="02020603050405020304" pitchFamily="18" charset="0"/>
              </a:rPr>
              <a:t>is U(z), and that of </a:t>
            </a:r>
            <a:r>
              <a:rPr lang="en-US" i="0" dirty="0" err="1">
                <a:effectLst/>
                <a:latin typeface="Times New Roman" panose="02020603050405020304" pitchFamily="18" charset="0"/>
                <a:cs typeface="Times New Roman" panose="02020603050405020304" pitchFamily="18" charset="0"/>
              </a:rPr>
              <a:t>xt</a:t>
            </a:r>
            <a:r>
              <a:rPr lang="en-US" i="0" dirty="0">
                <a:effectLst/>
                <a:latin typeface="Times New Roman" panose="02020603050405020304" pitchFamily="18" charset="0"/>
                <a:cs typeface="Times New Roman" panose="02020603050405020304" pitchFamily="18" charset="0"/>
              </a:rPr>
              <a:t>​ is </a:t>
            </a:r>
            <a:r>
              <a:rPr lang="en-US" i="0" dirty="0" err="1">
                <a:effectLst/>
                <a:latin typeface="Times New Roman" panose="02020603050405020304" pitchFamily="18" charset="0"/>
                <a:cs typeface="Times New Roman" panose="02020603050405020304" pitchFamily="18" charset="0"/>
              </a:rPr>
              <a:t>Wz</a:t>
            </a:r>
            <a:r>
              <a:rPr lang="en-US" i="0" dirty="0">
                <a:effectLst/>
                <a:latin typeface="Times New Roman" panose="02020603050405020304" pitchFamily="18" charset="0"/>
                <a:cs typeface="Times New Roman" panose="02020603050405020304" pitchFamily="18" charset="0"/>
              </a:rPr>
              <a:t>​. The output of the update gate </a:t>
            </a:r>
            <a:r>
              <a:rPr lang="en-US" i="0" dirty="0" err="1">
                <a:effectLst/>
                <a:latin typeface="Times New Roman" panose="02020603050405020304" pitchFamily="18" charset="0"/>
                <a:cs typeface="Times New Roman" panose="02020603050405020304" pitchFamily="18" charset="0"/>
              </a:rPr>
              <a:t>Zt</a:t>
            </a:r>
            <a:r>
              <a:rPr lang="en-US" i="0" dirty="0">
                <a:effectLst/>
                <a:latin typeface="Times New Roman" panose="02020603050405020304" pitchFamily="18" charset="0"/>
                <a:cs typeface="Times New Roman" panose="02020603050405020304" pitchFamily="18" charset="0"/>
              </a:rPr>
              <a:t>​ is given by:</a:t>
            </a:r>
          </a:p>
        </p:txBody>
      </p:sp>
      <p:pic>
        <p:nvPicPr>
          <p:cNvPr id="4" name="Picture 3">
            <a:extLst>
              <a:ext uri="{FF2B5EF4-FFF2-40B4-BE49-F238E27FC236}">
                <a16:creationId xmlns:a16="http://schemas.microsoft.com/office/drawing/2014/main" id="{B1285EC6-AA83-0CFB-151E-1884D99D547A}"/>
              </a:ext>
            </a:extLst>
          </p:cNvPr>
          <p:cNvPicPr>
            <a:picLocks noChangeAspect="1"/>
          </p:cNvPicPr>
          <p:nvPr/>
        </p:nvPicPr>
        <p:blipFill>
          <a:blip r:embed="rId2"/>
          <a:stretch>
            <a:fillRect/>
          </a:stretch>
        </p:blipFill>
        <p:spPr>
          <a:xfrm>
            <a:off x="3590055" y="4505210"/>
            <a:ext cx="5808940" cy="1311696"/>
          </a:xfrm>
          <a:prstGeom prst="rect">
            <a:avLst/>
          </a:prstGeom>
          <a:ln>
            <a:solidFill>
              <a:schemeClr val="tx1"/>
            </a:solidFill>
          </a:ln>
        </p:spPr>
      </p:pic>
    </p:spTree>
    <p:extLst>
      <p:ext uri="{BB962C8B-B14F-4D97-AF65-F5344CB8AC3E}">
        <p14:creationId xmlns:p14="http://schemas.microsoft.com/office/powerpoint/2010/main" val="114528611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3AFE54-70BA-1C60-77AA-4FEBB0DDDFEE}"/>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F55B42C-3436-8AFB-4235-A50A869C027C}"/>
              </a:ext>
            </a:extLst>
          </p:cNvPr>
          <p:cNvSpPr txBox="1"/>
          <p:nvPr/>
        </p:nvSpPr>
        <p:spPr>
          <a:xfrm>
            <a:off x="349326" y="246546"/>
            <a:ext cx="11493347" cy="3693319"/>
          </a:xfrm>
          <a:prstGeom prst="rect">
            <a:avLst/>
          </a:prstGeom>
          <a:noFill/>
        </p:spPr>
        <p:txBody>
          <a:bodyPr wrap="square">
            <a:spAutoFit/>
          </a:bodyPr>
          <a:lstStyle/>
          <a:p>
            <a:pPr algn="l">
              <a:buNone/>
            </a:pPr>
            <a:r>
              <a:rPr lang="en-US" b="1" i="0" dirty="0">
                <a:effectLst/>
                <a:latin typeface="Times New Roman" panose="02020603050405020304" pitchFamily="18" charset="0"/>
                <a:cs typeface="Times New Roman" panose="02020603050405020304" pitchFamily="18" charset="0"/>
              </a:rPr>
              <a:t>Reset gate</a:t>
            </a:r>
          </a:p>
          <a:p>
            <a:pPr algn="l">
              <a:buNone/>
            </a:pPr>
            <a:endParaRPr lang="en-US" b="1" i="0" dirty="0">
              <a:effectLs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A reset gate identifies the unnecessary information and decides what information to be laid off from the GRU network. </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Simply put, it decides what information to delete at the specific timestamp. </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Let see how the output of the Reset Gate is obtained in a GRU cell. The input to the reset gate is the hidden layer at the previous timestep h(t−1)</a:t>
            </a:r>
            <a:r>
              <a:rPr lang="en-US" i="1" dirty="0">
                <a:effectLst/>
                <a:latin typeface="Times New Roman" panose="02020603050405020304" pitchFamily="18" charset="0"/>
                <a:cs typeface="Times New Roman" panose="02020603050405020304" pitchFamily="18" charset="0"/>
              </a:rPr>
              <a:t> </a:t>
            </a:r>
            <a:r>
              <a:rPr lang="en-US" i="0" dirty="0">
                <a:effectLst/>
                <a:latin typeface="Times New Roman" panose="02020603050405020304" pitchFamily="18" charset="0"/>
                <a:cs typeface="Times New Roman" panose="02020603050405020304" pitchFamily="18" charset="0"/>
              </a:rPr>
              <a:t>and the current input </a:t>
            </a:r>
            <a:r>
              <a:rPr lang="en-US" i="0" dirty="0" err="1">
                <a:effectLst/>
                <a:latin typeface="Times New Roman" panose="02020603050405020304" pitchFamily="18" charset="0"/>
                <a:cs typeface="Times New Roman" panose="02020603050405020304" pitchFamily="18" charset="0"/>
              </a:rPr>
              <a:t>xt</a:t>
            </a:r>
            <a:r>
              <a:rPr lang="en-US" i="0" dirty="0">
                <a:effectLst/>
                <a:latin typeface="Times New Roman" panose="02020603050405020304" pitchFamily="18" charset="0"/>
                <a:cs typeface="Times New Roman" panose="02020603050405020304" pitchFamily="18" charset="0"/>
              </a:rPr>
              <a:t>​. </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Both have their weights associated with them which are learned during the training process. </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Let us say that the weights associated with h(t−1)</a:t>
            </a:r>
            <a:r>
              <a:rPr lang="en-US" i="1" dirty="0">
                <a:effectLst/>
                <a:latin typeface="Times New Roman" panose="02020603050405020304" pitchFamily="18" charset="0"/>
                <a:cs typeface="Times New Roman" panose="02020603050405020304" pitchFamily="18" charset="0"/>
              </a:rPr>
              <a:t> </a:t>
            </a:r>
            <a:r>
              <a:rPr lang="en-US" i="0" dirty="0">
                <a:effectLst/>
                <a:latin typeface="Times New Roman" panose="02020603050405020304" pitchFamily="18" charset="0"/>
                <a:cs typeface="Times New Roman" panose="02020603050405020304" pitchFamily="18" charset="0"/>
              </a:rPr>
              <a:t> is Ur​, and that of </a:t>
            </a:r>
            <a:r>
              <a:rPr lang="en-US" i="0" dirty="0" err="1">
                <a:effectLst/>
                <a:latin typeface="Times New Roman" panose="02020603050405020304" pitchFamily="18" charset="0"/>
                <a:cs typeface="Times New Roman" panose="02020603050405020304" pitchFamily="18" charset="0"/>
              </a:rPr>
              <a:t>xt</a:t>
            </a:r>
            <a:r>
              <a:rPr lang="en-US" i="0" dirty="0">
                <a:effectLst/>
                <a:latin typeface="Times New Roman" panose="02020603050405020304" pitchFamily="18" charset="0"/>
                <a:cs typeface="Times New Roman" panose="02020603050405020304" pitchFamily="18" charset="0"/>
              </a:rPr>
              <a:t>​ is </a:t>
            </a:r>
            <a:r>
              <a:rPr lang="en-US" i="0" dirty="0" err="1">
                <a:effectLst/>
                <a:latin typeface="Times New Roman" panose="02020603050405020304" pitchFamily="18" charset="0"/>
                <a:cs typeface="Times New Roman" panose="02020603050405020304" pitchFamily="18" charset="0"/>
              </a:rPr>
              <a:t>Wr</a:t>
            </a:r>
            <a:r>
              <a:rPr lang="en-US" i="0" dirty="0">
                <a:effectLst/>
                <a:latin typeface="Times New Roman" panose="02020603050405020304" pitchFamily="18" charset="0"/>
                <a:cs typeface="Times New Roman" panose="02020603050405020304" pitchFamily="18" charset="0"/>
              </a:rPr>
              <a:t>​. The output of the update gate rt​ is given by,</a:t>
            </a:r>
          </a:p>
        </p:txBody>
      </p:sp>
      <p:pic>
        <p:nvPicPr>
          <p:cNvPr id="8" name="Picture 7">
            <a:extLst>
              <a:ext uri="{FF2B5EF4-FFF2-40B4-BE49-F238E27FC236}">
                <a16:creationId xmlns:a16="http://schemas.microsoft.com/office/drawing/2014/main" id="{09677914-AEB8-B2C4-6E0A-AFECF7933113}"/>
              </a:ext>
            </a:extLst>
          </p:cNvPr>
          <p:cNvPicPr>
            <a:picLocks noChangeAspect="1"/>
          </p:cNvPicPr>
          <p:nvPr/>
        </p:nvPicPr>
        <p:blipFill>
          <a:blip r:embed="rId2"/>
          <a:stretch>
            <a:fillRect/>
          </a:stretch>
        </p:blipFill>
        <p:spPr>
          <a:xfrm>
            <a:off x="3321699" y="4340169"/>
            <a:ext cx="7281693" cy="1575889"/>
          </a:xfrm>
          <a:prstGeom prst="rect">
            <a:avLst/>
          </a:prstGeom>
          <a:ln>
            <a:solidFill>
              <a:schemeClr val="tx1"/>
            </a:solidFill>
          </a:ln>
        </p:spPr>
      </p:pic>
    </p:spTree>
    <p:extLst>
      <p:ext uri="{BB962C8B-B14F-4D97-AF65-F5344CB8AC3E}">
        <p14:creationId xmlns:p14="http://schemas.microsoft.com/office/powerpoint/2010/main" val="22249991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EBE34F-17A4-46D3-6548-BD6AA6FDCAF5}"/>
            </a:ext>
          </a:extLst>
        </p:cNvPr>
        <p:cNvGrpSpPr/>
        <p:nvPr/>
      </p:nvGrpSpPr>
      <p:grpSpPr>
        <a:xfrm>
          <a:off x="0" y="0"/>
          <a:ext cx="0" cy="0"/>
          <a:chOff x="0" y="0"/>
          <a:chExt cx="0" cy="0"/>
        </a:xfrm>
      </p:grpSpPr>
      <p:pic>
        <p:nvPicPr>
          <p:cNvPr id="2" name="Picture 1" descr="A light bulb with a brain inside&#10;&#10;Description automatically generated">
            <a:extLst>
              <a:ext uri="{FF2B5EF4-FFF2-40B4-BE49-F238E27FC236}">
                <a16:creationId xmlns:a16="http://schemas.microsoft.com/office/drawing/2014/main" id="{80B7E23A-8FBC-C0FC-2FD8-F69949B90ADB}"/>
              </a:ext>
            </a:extLst>
          </p:cNvPr>
          <p:cNvPicPr>
            <a:picLocks noChangeAspect="1"/>
          </p:cNvPicPr>
          <p:nvPr/>
        </p:nvPicPr>
        <p:blipFill>
          <a:blip r:embed="rId2">
            <a:alphaModFix amt="50000"/>
          </a:blip>
          <a:srcRect t="15073" r="-1" b="-1"/>
          <a:stretch/>
        </p:blipFill>
        <p:spPr>
          <a:xfrm>
            <a:off x="-21771" y="10"/>
            <a:ext cx="12188930" cy="6857990"/>
          </a:xfrm>
          <a:prstGeom prst="rect">
            <a:avLst/>
          </a:prstGeom>
        </p:spPr>
      </p:pic>
      <p:sp>
        <p:nvSpPr>
          <p:cNvPr id="4" name="TextBox 3">
            <a:extLst>
              <a:ext uri="{FF2B5EF4-FFF2-40B4-BE49-F238E27FC236}">
                <a16:creationId xmlns:a16="http://schemas.microsoft.com/office/drawing/2014/main" id="{58FE86E4-D387-CD9A-D11D-A4D3B7C072B7}"/>
              </a:ext>
            </a:extLst>
          </p:cNvPr>
          <p:cNvSpPr txBox="1"/>
          <p:nvPr/>
        </p:nvSpPr>
        <p:spPr>
          <a:xfrm>
            <a:off x="-21771" y="1122363"/>
            <a:ext cx="12061371" cy="30632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r>
              <a:rPr lang="en-US" sz="4800" b="1" dirty="0">
                <a:solidFill>
                  <a:schemeClr val="bg1"/>
                </a:solidFill>
                <a:latin typeface="Times New Roman"/>
                <a:ea typeface="+mj-ea"/>
                <a:cs typeface="Times New Roman"/>
              </a:rPr>
              <a:t>Introduction to </a:t>
            </a:r>
            <a:r>
              <a:rPr lang="en-US" sz="4800" b="1" dirty="0">
                <a:solidFill>
                  <a:schemeClr val="bg1"/>
                </a:solidFill>
                <a:latin typeface="Times New Roman"/>
                <a:ea typeface="+mn-lt"/>
                <a:cs typeface="+mn-lt"/>
              </a:rPr>
              <a:t>Unsupervised Learning in Deep 	Learning</a:t>
            </a:r>
            <a:endParaRPr lang="en-US" sz="4800" b="1" dirty="0">
              <a:solidFill>
                <a:schemeClr val="bg1"/>
              </a:solidFill>
              <a:latin typeface="Times New Roman"/>
              <a:ea typeface="+mj-ea"/>
              <a:cs typeface="Times New Roman"/>
            </a:endParaRPr>
          </a:p>
        </p:txBody>
      </p:sp>
    </p:spTree>
    <p:extLst>
      <p:ext uri="{BB962C8B-B14F-4D97-AF65-F5344CB8AC3E}">
        <p14:creationId xmlns:p14="http://schemas.microsoft.com/office/powerpoint/2010/main" val="126466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B3A2D1A-45FC-4F95-B150-1C13EF2F6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39C3C864-C625-4883-B868-9A4C470F4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291" y="3296652"/>
            <a:ext cx="12202113" cy="3561346"/>
          </a:xfrm>
          <a:custGeom>
            <a:avLst/>
            <a:gdLst>
              <a:gd name="connsiteX0" fmla="*/ 0 w 12202113"/>
              <a:gd name="connsiteY0" fmla="*/ 3188466 h 3188466"/>
              <a:gd name="connsiteX1" fmla="*/ 10116 w 12202113"/>
              <a:gd name="connsiteY1" fmla="*/ 2657641 h 3188466"/>
              <a:gd name="connsiteX2" fmla="*/ 10116 w 12202113"/>
              <a:gd name="connsiteY2" fmla="*/ 0 h 3188466"/>
              <a:gd name="connsiteX3" fmla="*/ 12202113 w 12202113"/>
              <a:gd name="connsiteY3" fmla="*/ 0 h 3188466"/>
              <a:gd name="connsiteX4" fmla="*/ 12202113 w 12202113"/>
              <a:gd name="connsiteY4" fmla="*/ 2879832 h 3188466"/>
              <a:gd name="connsiteX5" fmla="*/ 12198167 w 12202113"/>
              <a:gd name="connsiteY5" fmla="*/ 2880360 h 3188466"/>
              <a:gd name="connsiteX6" fmla="*/ 12122128 w 12202113"/>
              <a:gd name="connsiteY6" fmla="*/ 2887194 h 3188466"/>
              <a:gd name="connsiteX7" fmla="*/ 12028868 w 12202113"/>
              <a:gd name="connsiteY7" fmla="*/ 2911786 h 3188466"/>
              <a:gd name="connsiteX8" fmla="*/ 11995238 w 12202113"/>
              <a:gd name="connsiteY8" fmla="*/ 2914090 h 3188466"/>
              <a:gd name="connsiteX9" fmla="*/ 11996460 w 12202113"/>
              <a:gd name="connsiteY9" fmla="*/ 2918442 h 3188466"/>
              <a:gd name="connsiteX10" fmla="*/ 11983968 w 12202113"/>
              <a:gd name="connsiteY10" fmla="*/ 2918762 h 3188466"/>
              <a:gd name="connsiteX11" fmla="*/ 11956084 w 12202113"/>
              <a:gd name="connsiteY11" fmla="*/ 2918868 h 3188466"/>
              <a:gd name="connsiteX12" fmla="*/ 11872586 w 12202113"/>
              <a:gd name="connsiteY12" fmla="*/ 2920076 h 3188466"/>
              <a:gd name="connsiteX13" fmla="*/ 11849804 w 12202113"/>
              <a:gd name="connsiteY13" fmla="*/ 2928420 h 3188466"/>
              <a:gd name="connsiteX14" fmla="*/ 11828254 w 12202113"/>
              <a:gd name="connsiteY14" fmla="*/ 2928551 h 3188466"/>
              <a:gd name="connsiteX15" fmla="*/ 11703277 w 12202113"/>
              <a:gd name="connsiteY15" fmla="*/ 2939735 h 3188466"/>
              <a:gd name="connsiteX16" fmla="*/ 11686094 w 12202113"/>
              <a:gd name="connsiteY16" fmla="*/ 2940570 h 3188466"/>
              <a:gd name="connsiteX17" fmla="*/ 11676788 w 12202113"/>
              <a:gd name="connsiteY17" fmla="*/ 2944321 h 3188466"/>
              <a:gd name="connsiteX18" fmla="*/ 11643464 w 12202113"/>
              <a:gd name="connsiteY18" fmla="*/ 2945066 h 3188466"/>
              <a:gd name="connsiteX19" fmla="*/ 11641922 w 12202113"/>
              <a:gd name="connsiteY19" fmla="*/ 2947200 h 3188466"/>
              <a:gd name="connsiteX20" fmla="*/ 11532386 w 12202113"/>
              <a:gd name="connsiteY20" fmla="*/ 2965529 h 3188466"/>
              <a:gd name="connsiteX21" fmla="*/ 11513619 w 12202113"/>
              <a:gd name="connsiteY21" fmla="*/ 2968556 h 3188466"/>
              <a:gd name="connsiteX22" fmla="*/ 11497404 w 12202113"/>
              <a:gd name="connsiteY22" fmla="*/ 2967639 h 3188466"/>
              <a:gd name="connsiteX23" fmla="*/ 11407630 w 12202113"/>
              <a:gd name="connsiteY23" fmla="*/ 2970255 h 3188466"/>
              <a:gd name="connsiteX24" fmla="*/ 11386276 w 12202113"/>
              <a:gd name="connsiteY24" fmla="*/ 2968648 h 3188466"/>
              <a:gd name="connsiteX25" fmla="*/ 11377296 w 12202113"/>
              <a:gd name="connsiteY25" fmla="*/ 2965257 h 3188466"/>
              <a:gd name="connsiteX26" fmla="*/ 11342536 w 12202113"/>
              <a:gd name="connsiteY26" fmla="*/ 2971666 h 3188466"/>
              <a:gd name="connsiteX27" fmla="*/ 11288902 w 12202113"/>
              <a:gd name="connsiteY27" fmla="*/ 2976058 h 3188466"/>
              <a:gd name="connsiteX28" fmla="*/ 11263411 w 12202113"/>
              <a:gd name="connsiteY28" fmla="*/ 2979228 h 3188466"/>
              <a:gd name="connsiteX29" fmla="*/ 11242843 w 12202113"/>
              <a:gd name="connsiteY29" fmla="*/ 2977303 h 3188466"/>
              <a:gd name="connsiteX30" fmla="*/ 11125798 w 12202113"/>
              <a:gd name="connsiteY30" fmla="*/ 2976816 h 3188466"/>
              <a:gd name="connsiteX31" fmla="*/ 11098884 w 12202113"/>
              <a:gd name="connsiteY31" fmla="*/ 2973758 h 3188466"/>
              <a:gd name="connsiteX32" fmla="*/ 11086128 w 12202113"/>
              <a:gd name="connsiteY32" fmla="*/ 2967663 h 3188466"/>
              <a:gd name="connsiteX33" fmla="*/ 11076132 w 12202113"/>
              <a:gd name="connsiteY33" fmla="*/ 2969836 h 3188466"/>
              <a:gd name="connsiteX34" fmla="*/ 11005337 w 12202113"/>
              <a:gd name="connsiteY34" fmla="*/ 2970053 h 3188466"/>
              <a:gd name="connsiteX35" fmla="*/ 10959154 w 12202113"/>
              <a:gd name="connsiteY35" fmla="*/ 2970750 h 3188466"/>
              <a:gd name="connsiteX36" fmla="*/ 10956347 w 12202113"/>
              <a:gd name="connsiteY36" fmla="*/ 2979118 h 3188466"/>
              <a:gd name="connsiteX37" fmla="*/ 10915223 w 12202113"/>
              <a:gd name="connsiteY37" fmla="*/ 2982099 h 3188466"/>
              <a:gd name="connsiteX38" fmla="*/ 10871398 w 12202113"/>
              <a:gd name="connsiteY38" fmla="*/ 2976728 h 3188466"/>
              <a:gd name="connsiteX39" fmla="*/ 10819743 w 12202113"/>
              <a:gd name="connsiteY39" fmla="*/ 2977481 h 3188466"/>
              <a:gd name="connsiteX40" fmla="*/ 10788834 w 12202113"/>
              <a:gd name="connsiteY40" fmla="*/ 2977840 h 3188466"/>
              <a:gd name="connsiteX41" fmla="*/ 10707711 w 12202113"/>
              <a:gd name="connsiteY41" fmla="*/ 2985644 h 3188466"/>
              <a:gd name="connsiteX42" fmla="*/ 10576086 w 12202113"/>
              <a:gd name="connsiteY42" fmla="*/ 3015319 h 3188466"/>
              <a:gd name="connsiteX43" fmla="*/ 10534761 w 12202113"/>
              <a:gd name="connsiteY43" fmla="*/ 3019524 h 3188466"/>
              <a:gd name="connsiteX44" fmla="*/ 10527537 w 12202113"/>
              <a:gd name="connsiteY44" fmla="*/ 3017814 h 3188466"/>
              <a:gd name="connsiteX45" fmla="*/ 10321799 w 12202113"/>
              <a:gd name="connsiteY45" fmla="*/ 3035635 h 3188466"/>
              <a:gd name="connsiteX46" fmla="*/ 10284989 w 12202113"/>
              <a:gd name="connsiteY46" fmla="*/ 3036679 h 3188466"/>
              <a:gd name="connsiteX47" fmla="*/ 10257423 w 12202113"/>
              <a:gd name="connsiteY47" fmla="*/ 3036027 h 3188466"/>
              <a:gd name="connsiteX48" fmla="*/ 10191450 w 12202113"/>
              <a:gd name="connsiteY48" fmla="*/ 3041963 h 3188466"/>
              <a:gd name="connsiteX49" fmla="*/ 10083845 w 12202113"/>
              <a:gd name="connsiteY49" fmla="*/ 3054978 h 3188466"/>
              <a:gd name="connsiteX50" fmla="*/ 10060611 w 12202113"/>
              <a:gd name="connsiteY50" fmla="*/ 3057035 h 3188466"/>
              <a:gd name="connsiteX51" fmla="*/ 10039363 w 12202113"/>
              <a:gd name="connsiteY51" fmla="*/ 3055961 h 3188466"/>
              <a:gd name="connsiteX52" fmla="*/ 10033322 w 12202113"/>
              <a:gd name="connsiteY52" fmla="*/ 3053238 h 3188466"/>
              <a:gd name="connsiteX53" fmla="*/ 10020337 w 12202113"/>
              <a:gd name="connsiteY53" fmla="*/ 3053912 h 3188466"/>
              <a:gd name="connsiteX54" fmla="*/ 10016616 w 12202113"/>
              <a:gd name="connsiteY54" fmla="*/ 3053498 h 3188466"/>
              <a:gd name="connsiteX55" fmla="*/ 9995549 w 12202113"/>
              <a:gd name="connsiteY55" fmla="*/ 3051719 h 3188466"/>
              <a:gd name="connsiteX56" fmla="*/ 9957212 w 12202113"/>
              <a:gd name="connsiteY56" fmla="*/ 3062663 h 3188466"/>
              <a:gd name="connsiteX57" fmla="*/ 9904584 w 12202113"/>
              <a:gd name="connsiteY57" fmla="*/ 3063999 h 3188466"/>
              <a:gd name="connsiteX58" fmla="*/ 9713857 w 12202113"/>
              <a:gd name="connsiteY58" fmla="*/ 3087955 h 3188466"/>
              <a:gd name="connsiteX59" fmla="*/ 9678879 w 12202113"/>
              <a:gd name="connsiteY59" fmla="*/ 3079676 h 3188466"/>
              <a:gd name="connsiteX60" fmla="*/ 9598760 w 12202113"/>
              <a:gd name="connsiteY60" fmla="*/ 3085228 h 3188466"/>
              <a:gd name="connsiteX61" fmla="*/ 9488796 w 12202113"/>
              <a:gd name="connsiteY61" fmla="*/ 3115384 h 3188466"/>
              <a:gd name="connsiteX62" fmla="*/ 9341972 w 12202113"/>
              <a:gd name="connsiteY62" fmla="*/ 3126583 h 3188466"/>
              <a:gd name="connsiteX63" fmla="*/ 9333795 w 12202113"/>
              <a:gd name="connsiteY63" fmla="*/ 3132083 h 3188466"/>
              <a:gd name="connsiteX64" fmla="*/ 9321736 w 12202113"/>
              <a:gd name="connsiteY64" fmla="*/ 3135834 h 3188466"/>
              <a:gd name="connsiteX65" fmla="*/ 9319405 w 12202113"/>
              <a:gd name="connsiteY65" fmla="*/ 3135561 h 3188466"/>
              <a:gd name="connsiteX66" fmla="*/ 9302847 w 12202113"/>
              <a:gd name="connsiteY66" fmla="*/ 3137746 h 3188466"/>
              <a:gd name="connsiteX67" fmla="*/ 9300930 w 12202113"/>
              <a:gd name="connsiteY67" fmla="*/ 3139687 h 3188466"/>
              <a:gd name="connsiteX68" fmla="*/ 9290106 w 12202113"/>
              <a:gd name="connsiteY68" fmla="*/ 3141645 h 3188466"/>
              <a:gd name="connsiteX69" fmla="*/ 9270220 w 12202113"/>
              <a:gd name="connsiteY69" fmla="*/ 3146737 h 3188466"/>
              <a:gd name="connsiteX70" fmla="*/ 9265150 w 12202113"/>
              <a:gd name="connsiteY70" fmla="*/ 3146531 h 3188466"/>
              <a:gd name="connsiteX71" fmla="*/ 9233057 w 12202113"/>
              <a:gd name="connsiteY71" fmla="*/ 3152408 h 3188466"/>
              <a:gd name="connsiteX72" fmla="*/ 9231974 w 12202113"/>
              <a:gd name="connsiteY72" fmla="*/ 3151938 h 3188466"/>
              <a:gd name="connsiteX73" fmla="*/ 9220130 w 12202113"/>
              <a:gd name="connsiteY73" fmla="*/ 3151189 h 3188466"/>
              <a:gd name="connsiteX74" fmla="*/ 9198955 w 12202113"/>
              <a:gd name="connsiteY74" fmla="*/ 3151015 h 3188466"/>
              <a:gd name="connsiteX75" fmla="*/ 9142196 w 12202113"/>
              <a:gd name="connsiteY75" fmla="*/ 3143802 h 3188466"/>
              <a:gd name="connsiteX76" fmla="*/ 9108665 w 12202113"/>
              <a:gd name="connsiteY76" fmla="*/ 3149868 h 3188466"/>
              <a:gd name="connsiteX77" fmla="*/ 9014086 w 12202113"/>
              <a:gd name="connsiteY77" fmla="*/ 3150791 h 3188466"/>
              <a:gd name="connsiteX78" fmla="*/ 8915037 w 12202113"/>
              <a:gd name="connsiteY78" fmla="*/ 3140020 h 3188466"/>
              <a:gd name="connsiteX79" fmla="*/ 8815667 w 12202113"/>
              <a:gd name="connsiteY79" fmla="*/ 3138606 h 3188466"/>
              <a:gd name="connsiteX80" fmla="*/ 8779688 w 12202113"/>
              <a:gd name="connsiteY80" fmla="*/ 3138895 h 3188466"/>
              <a:gd name="connsiteX81" fmla="*/ 8715556 w 12202113"/>
              <a:gd name="connsiteY81" fmla="*/ 3135878 h 3188466"/>
              <a:gd name="connsiteX82" fmla="*/ 8686183 w 12202113"/>
              <a:gd name="connsiteY82" fmla="*/ 3132307 h 3188466"/>
              <a:gd name="connsiteX83" fmla="*/ 8684895 w 12202113"/>
              <a:gd name="connsiteY83" fmla="*/ 3132527 h 3188466"/>
              <a:gd name="connsiteX84" fmla="*/ 8682270 w 12202113"/>
              <a:gd name="connsiteY84" fmla="*/ 3130989 h 3188466"/>
              <a:gd name="connsiteX85" fmla="*/ 8676836 w 12202113"/>
              <a:gd name="connsiteY85" fmla="*/ 3130278 h 3188466"/>
              <a:gd name="connsiteX86" fmla="*/ 8662002 w 12202113"/>
              <a:gd name="connsiteY86" fmla="*/ 3130735 h 3188466"/>
              <a:gd name="connsiteX87" fmla="*/ 8656423 w 12202113"/>
              <a:gd name="connsiteY87" fmla="*/ 3131304 h 3188466"/>
              <a:gd name="connsiteX88" fmla="*/ 8648261 w 12202113"/>
              <a:gd name="connsiteY88" fmla="*/ 3131294 h 3188466"/>
              <a:gd name="connsiteX89" fmla="*/ 8648057 w 12202113"/>
              <a:gd name="connsiteY89" fmla="*/ 3131167 h 3188466"/>
              <a:gd name="connsiteX90" fmla="*/ 8640412 w 12202113"/>
              <a:gd name="connsiteY90" fmla="*/ 3131403 h 3188466"/>
              <a:gd name="connsiteX91" fmla="*/ 8603003 w 12202113"/>
              <a:gd name="connsiteY91" fmla="*/ 3134155 h 3188466"/>
              <a:gd name="connsiteX92" fmla="*/ 8553571 w 12202113"/>
              <a:gd name="connsiteY92" fmla="*/ 3122125 h 3188466"/>
              <a:gd name="connsiteX93" fmla="*/ 8533128 w 12202113"/>
              <a:gd name="connsiteY93" fmla="*/ 3120039 h 3188466"/>
              <a:gd name="connsiteX94" fmla="*/ 8522209 w 12202113"/>
              <a:gd name="connsiteY94" fmla="*/ 3118252 h 3188466"/>
              <a:gd name="connsiteX95" fmla="*/ 8521532 w 12202113"/>
              <a:gd name="connsiteY95" fmla="*/ 3117705 h 3188466"/>
              <a:gd name="connsiteX96" fmla="*/ 8485667 w 12202113"/>
              <a:gd name="connsiteY96" fmla="*/ 3120406 h 3188466"/>
              <a:gd name="connsiteX97" fmla="*/ 8480905 w 12202113"/>
              <a:gd name="connsiteY97" fmla="*/ 3119749 h 3188466"/>
              <a:gd name="connsiteX98" fmla="*/ 8457530 w 12202113"/>
              <a:gd name="connsiteY98" fmla="*/ 3122810 h 3188466"/>
              <a:gd name="connsiteX99" fmla="*/ 8445451 w 12202113"/>
              <a:gd name="connsiteY99" fmla="*/ 3123697 h 3188466"/>
              <a:gd name="connsiteX100" fmla="*/ 8442039 w 12202113"/>
              <a:gd name="connsiteY100" fmla="*/ 3125378 h 3188466"/>
              <a:gd name="connsiteX101" fmla="*/ 8424215 w 12202113"/>
              <a:gd name="connsiteY101" fmla="*/ 3125963 h 3188466"/>
              <a:gd name="connsiteX102" fmla="*/ 8422165 w 12202113"/>
              <a:gd name="connsiteY102" fmla="*/ 3125491 h 3188466"/>
              <a:gd name="connsiteX103" fmla="*/ 8407465 w 12202113"/>
              <a:gd name="connsiteY103" fmla="*/ 3127979 h 3188466"/>
              <a:gd name="connsiteX104" fmla="*/ 8395146 w 12202113"/>
              <a:gd name="connsiteY104" fmla="*/ 3132488 h 3188466"/>
              <a:gd name="connsiteX105" fmla="*/ 8243538 w 12202113"/>
              <a:gd name="connsiteY105" fmla="*/ 3129873 h 3188466"/>
              <a:gd name="connsiteX106" fmla="*/ 8112685 w 12202113"/>
              <a:gd name="connsiteY106" fmla="*/ 3148698 h 3188466"/>
              <a:gd name="connsiteX107" fmla="*/ 8026741 w 12202113"/>
              <a:gd name="connsiteY107" fmla="*/ 3154015 h 3188466"/>
              <a:gd name="connsiteX108" fmla="*/ 8030400 w 12202113"/>
              <a:gd name="connsiteY108" fmla="*/ 3146736 h 3188466"/>
              <a:gd name="connsiteX109" fmla="*/ 8002987 w 12202113"/>
              <a:gd name="connsiteY109" fmla="*/ 3135663 h 3188466"/>
              <a:gd name="connsiteX110" fmla="*/ 7798568 w 12202113"/>
              <a:gd name="connsiteY110" fmla="*/ 3141249 h 3188466"/>
              <a:gd name="connsiteX111" fmla="*/ 7746353 w 12202113"/>
              <a:gd name="connsiteY111" fmla="*/ 3137755 h 3188466"/>
              <a:gd name="connsiteX112" fmla="*/ 7700395 w 12202113"/>
              <a:gd name="connsiteY112" fmla="*/ 3144729 h 3188466"/>
              <a:gd name="connsiteX113" fmla="*/ 7681335 w 12202113"/>
              <a:gd name="connsiteY113" fmla="*/ 3141120 h 3188466"/>
              <a:gd name="connsiteX114" fmla="*/ 7678044 w 12202113"/>
              <a:gd name="connsiteY114" fmla="*/ 3140387 h 3188466"/>
              <a:gd name="connsiteX115" fmla="*/ 7664890 w 12202113"/>
              <a:gd name="connsiteY115" fmla="*/ 3139855 h 3188466"/>
              <a:gd name="connsiteX116" fmla="*/ 7661183 w 12202113"/>
              <a:gd name="connsiteY116" fmla="*/ 3136706 h 3188466"/>
              <a:gd name="connsiteX117" fmla="*/ 7641383 w 12202113"/>
              <a:gd name="connsiteY117" fmla="*/ 3133755 h 3188466"/>
              <a:gd name="connsiteX118" fmla="*/ 7617169 w 12202113"/>
              <a:gd name="connsiteY118" fmla="*/ 3133614 h 3188466"/>
              <a:gd name="connsiteX119" fmla="*/ 7531143 w 12202113"/>
              <a:gd name="connsiteY119" fmla="*/ 3132781 h 3188466"/>
              <a:gd name="connsiteX120" fmla="*/ 7517113 w 12202113"/>
              <a:gd name="connsiteY120" fmla="*/ 3134483 h 3188466"/>
              <a:gd name="connsiteX121" fmla="*/ 7471320 w 12202113"/>
              <a:gd name="connsiteY121" fmla="*/ 3131645 h 3188466"/>
              <a:gd name="connsiteX122" fmla="*/ 7430512 w 12202113"/>
              <a:gd name="connsiteY122" fmla="*/ 3131007 h 3188466"/>
              <a:gd name="connsiteX123" fmla="*/ 7404071 w 12202113"/>
              <a:gd name="connsiteY123" fmla="*/ 3132361 h 3188466"/>
              <a:gd name="connsiteX124" fmla="*/ 7397140 w 12202113"/>
              <a:gd name="connsiteY124" fmla="*/ 3131239 h 3188466"/>
              <a:gd name="connsiteX125" fmla="*/ 7370514 w 12202113"/>
              <a:gd name="connsiteY125" fmla="*/ 3130516 h 3188466"/>
              <a:gd name="connsiteX126" fmla="*/ 7356953 w 12202113"/>
              <a:gd name="connsiteY126" fmla="*/ 3132179 h 3188466"/>
              <a:gd name="connsiteX127" fmla="*/ 7343567 w 12202113"/>
              <a:gd name="connsiteY127" fmla="*/ 3128350 h 3188466"/>
              <a:gd name="connsiteX128" fmla="*/ 7340295 w 12202113"/>
              <a:gd name="connsiteY128" fmla="*/ 3125545 h 3188466"/>
              <a:gd name="connsiteX129" fmla="*/ 7321348 w 12202113"/>
              <a:gd name="connsiteY129" fmla="*/ 3126804 h 3188466"/>
              <a:gd name="connsiteX130" fmla="*/ 7305815 w 12202113"/>
              <a:gd name="connsiteY130" fmla="*/ 3124063 h 3188466"/>
              <a:gd name="connsiteX131" fmla="*/ 7292274 w 12202113"/>
              <a:gd name="connsiteY131" fmla="*/ 3125855 h 3188466"/>
              <a:gd name="connsiteX132" fmla="*/ 7286654 w 12202113"/>
              <a:gd name="connsiteY132" fmla="*/ 3125451 h 3188466"/>
              <a:gd name="connsiteX133" fmla="*/ 7272685 w 12202113"/>
              <a:gd name="connsiteY133" fmla="*/ 3124094 h 3188466"/>
              <a:gd name="connsiteX134" fmla="*/ 7248584 w 12202113"/>
              <a:gd name="connsiteY134" fmla="*/ 3121080 h 3188466"/>
              <a:gd name="connsiteX135" fmla="*/ 7241065 w 12202113"/>
              <a:gd name="connsiteY135" fmla="*/ 3120661 h 3188466"/>
              <a:gd name="connsiteX136" fmla="*/ 7224696 w 12202113"/>
              <a:gd name="connsiteY136" fmla="*/ 3116051 h 3188466"/>
              <a:gd name="connsiteX137" fmla="*/ 7193009 w 12202113"/>
              <a:gd name="connsiteY137" fmla="*/ 3112108 h 3188466"/>
              <a:gd name="connsiteX138" fmla="*/ 7137220 w 12202113"/>
              <a:gd name="connsiteY138" fmla="*/ 3098354 h 3188466"/>
              <a:gd name="connsiteX139" fmla="*/ 7104427 w 12202113"/>
              <a:gd name="connsiteY139" fmla="*/ 3091790 h 3188466"/>
              <a:gd name="connsiteX140" fmla="*/ 7082240 w 12202113"/>
              <a:gd name="connsiteY140" fmla="*/ 3085740 h 3188466"/>
              <a:gd name="connsiteX141" fmla="*/ 7016754 w 12202113"/>
              <a:gd name="connsiteY141" fmla="*/ 3077196 h 3188466"/>
              <a:gd name="connsiteX142" fmla="*/ 6904436 w 12202113"/>
              <a:gd name="connsiteY142" fmla="*/ 3065900 h 3188466"/>
              <a:gd name="connsiteX143" fmla="*/ 6881434 w 12202113"/>
              <a:gd name="connsiteY143" fmla="*/ 3062865 h 3188466"/>
              <a:gd name="connsiteX144" fmla="*/ 6865273 w 12202113"/>
              <a:gd name="connsiteY144" fmla="*/ 3057749 h 3188466"/>
              <a:gd name="connsiteX145" fmla="*/ 6864671 w 12202113"/>
              <a:gd name="connsiteY145" fmla="*/ 3054378 h 3188466"/>
              <a:gd name="connsiteX146" fmla="*/ 6852599 w 12202113"/>
              <a:gd name="connsiteY146" fmla="*/ 3052306 h 3188466"/>
              <a:gd name="connsiteX147" fmla="*/ 6850143 w 12202113"/>
              <a:gd name="connsiteY147" fmla="*/ 3051232 h 3188466"/>
              <a:gd name="connsiteX148" fmla="*/ 6835301 w 12202113"/>
              <a:gd name="connsiteY148" fmla="*/ 3045593 h 3188466"/>
              <a:gd name="connsiteX149" fmla="*/ 6784871 w 12202113"/>
              <a:gd name="connsiteY149" fmla="*/ 3046562 h 3188466"/>
              <a:gd name="connsiteX150" fmla="*/ 6738245 w 12202113"/>
              <a:gd name="connsiteY150" fmla="*/ 3037055 h 3188466"/>
              <a:gd name="connsiteX151" fmla="*/ 6537703 w 12202113"/>
              <a:gd name="connsiteY151" fmla="*/ 3017736 h 3188466"/>
              <a:gd name="connsiteX152" fmla="*/ 6521858 w 12202113"/>
              <a:gd name="connsiteY152" fmla="*/ 3004158 h 3188466"/>
              <a:gd name="connsiteX153" fmla="*/ 6445069 w 12202113"/>
              <a:gd name="connsiteY153" fmla="*/ 2992470 h 3188466"/>
              <a:gd name="connsiteX154" fmla="*/ 6302447 w 12202113"/>
              <a:gd name="connsiteY154" fmla="*/ 2994274 h 3188466"/>
              <a:gd name="connsiteX155" fmla="*/ 6160029 w 12202113"/>
              <a:gd name="connsiteY155" fmla="*/ 2973666 h 3188466"/>
              <a:gd name="connsiteX156" fmla="*/ 6144046 w 12202113"/>
              <a:gd name="connsiteY156" fmla="*/ 2976380 h 3188466"/>
              <a:gd name="connsiteX157" fmla="*/ 6127670 w 12202113"/>
              <a:gd name="connsiteY157" fmla="*/ 2976929 h 3188466"/>
              <a:gd name="connsiteX158" fmla="*/ 6126155 w 12202113"/>
              <a:gd name="connsiteY158" fmla="*/ 2976245 h 3188466"/>
              <a:gd name="connsiteX159" fmla="*/ 6108575 w 12202113"/>
              <a:gd name="connsiteY159" fmla="*/ 2974651 h 3188466"/>
              <a:gd name="connsiteX160" fmla="*/ 6103746 w 12202113"/>
              <a:gd name="connsiteY160" fmla="*/ 2975803 h 3188466"/>
              <a:gd name="connsiteX161" fmla="*/ 6091377 w 12202113"/>
              <a:gd name="connsiteY161" fmla="*/ 2975180 h 3188466"/>
              <a:gd name="connsiteX162" fmla="*/ 6066183 w 12202113"/>
              <a:gd name="connsiteY162" fmla="*/ 2975222 h 3188466"/>
              <a:gd name="connsiteX163" fmla="*/ 6063287 w 12202113"/>
              <a:gd name="connsiteY163" fmla="*/ 2974353 h 3188466"/>
              <a:gd name="connsiteX164" fmla="*/ 6054813 w 12202113"/>
              <a:gd name="connsiteY164" fmla="*/ 2974911 h 3188466"/>
              <a:gd name="connsiteX165" fmla="*/ 6050809 w 12202113"/>
              <a:gd name="connsiteY165" fmla="*/ 2973985 h 3188466"/>
              <a:gd name="connsiteX166" fmla="*/ 6013979 w 12202113"/>
              <a:gd name="connsiteY166" fmla="*/ 2974553 h 3188466"/>
              <a:gd name="connsiteX167" fmla="*/ 6013800 w 12202113"/>
              <a:gd name="connsiteY167" fmla="*/ 2973973 h 3188466"/>
              <a:gd name="connsiteX168" fmla="*/ 6004866 w 12202113"/>
              <a:gd name="connsiteY168" fmla="*/ 2971570 h 3188466"/>
              <a:gd name="connsiteX169" fmla="*/ 5987036 w 12202113"/>
              <a:gd name="connsiteY169" fmla="*/ 2968315 h 3188466"/>
              <a:gd name="connsiteX170" fmla="*/ 5950027 w 12202113"/>
              <a:gd name="connsiteY170" fmla="*/ 2953546 h 3188466"/>
              <a:gd name="connsiteX171" fmla="*/ 5911668 w 12202113"/>
              <a:gd name="connsiteY171" fmla="*/ 2954074 h 3188466"/>
              <a:gd name="connsiteX172" fmla="*/ 5904110 w 12202113"/>
              <a:gd name="connsiteY172" fmla="*/ 2953861 h 3188466"/>
              <a:gd name="connsiteX173" fmla="*/ 5904026 w 12202113"/>
              <a:gd name="connsiteY173" fmla="*/ 2953724 h 3188466"/>
              <a:gd name="connsiteX174" fmla="*/ 5896189 w 12202113"/>
              <a:gd name="connsiteY174" fmla="*/ 2953236 h 3188466"/>
              <a:gd name="connsiteX175" fmla="*/ 5890331 w 12202113"/>
              <a:gd name="connsiteY175" fmla="*/ 2953471 h 3188466"/>
              <a:gd name="connsiteX176" fmla="*/ 5875672 w 12202113"/>
              <a:gd name="connsiteY176" fmla="*/ 2953056 h 3188466"/>
              <a:gd name="connsiteX177" fmla="*/ 5871070 w 12202113"/>
              <a:gd name="connsiteY177" fmla="*/ 2952035 h 3188466"/>
              <a:gd name="connsiteX178" fmla="*/ 5869888 w 12202113"/>
              <a:gd name="connsiteY178" fmla="*/ 2950364 h 3188466"/>
              <a:gd name="connsiteX179" fmla="*/ 5868461 w 12202113"/>
              <a:gd name="connsiteY179" fmla="*/ 2950506 h 3188466"/>
              <a:gd name="connsiteX180" fmla="*/ 5843343 w 12202113"/>
              <a:gd name="connsiteY180" fmla="*/ 2945262 h 3188466"/>
              <a:gd name="connsiteX181" fmla="*/ 5784331 w 12202113"/>
              <a:gd name="connsiteY181" fmla="*/ 2938531 h 3188466"/>
              <a:gd name="connsiteX182" fmla="*/ 5749498 w 12202113"/>
              <a:gd name="connsiteY182" fmla="*/ 2936713 h 3188466"/>
              <a:gd name="connsiteX183" fmla="*/ 5655214 w 12202113"/>
              <a:gd name="connsiteY183" fmla="*/ 2929503 h 3188466"/>
              <a:gd name="connsiteX184" fmla="*/ 5561446 w 12202113"/>
              <a:gd name="connsiteY184" fmla="*/ 2920575 h 3188466"/>
              <a:gd name="connsiteX185" fmla="*/ 5519456 w 12202113"/>
              <a:gd name="connsiteY185" fmla="*/ 2906631 h 3188466"/>
              <a:gd name="connsiteX186" fmla="*/ 5514099 w 12202113"/>
              <a:gd name="connsiteY186" fmla="*/ 2906097 h 3188466"/>
              <a:gd name="connsiteX187" fmla="*/ 5499273 w 12202113"/>
              <a:gd name="connsiteY187" fmla="*/ 2907057 h 3188466"/>
              <a:gd name="connsiteX188" fmla="*/ 5493664 w 12202113"/>
              <a:gd name="connsiteY188" fmla="*/ 2907817 h 3188466"/>
              <a:gd name="connsiteX189" fmla="*/ 5485530 w 12202113"/>
              <a:gd name="connsiteY189" fmla="*/ 2908080 h 3188466"/>
              <a:gd name="connsiteX190" fmla="*/ 5485337 w 12202113"/>
              <a:gd name="connsiteY190" fmla="*/ 2907959 h 3188466"/>
              <a:gd name="connsiteX191" fmla="*/ 5477696 w 12202113"/>
              <a:gd name="connsiteY191" fmla="*/ 2908455 h 3188466"/>
              <a:gd name="connsiteX192" fmla="*/ 5440170 w 12202113"/>
              <a:gd name="connsiteY192" fmla="*/ 2912482 h 3188466"/>
              <a:gd name="connsiteX193" fmla="*/ 5391911 w 12202113"/>
              <a:gd name="connsiteY193" fmla="*/ 2902040 h 3188466"/>
              <a:gd name="connsiteX194" fmla="*/ 5371708 w 12202113"/>
              <a:gd name="connsiteY194" fmla="*/ 2900629 h 3188466"/>
              <a:gd name="connsiteX195" fmla="*/ 5360976 w 12202113"/>
              <a:gd name="connsiteY195" fmla="*/ 2899197 h 3188466"/>
              <a:gd name="connsiteX196" fmla="*/ 5360345 w 12202113"/>
              <a:gd name="connsiteY196" fmla="*/ 2898671 h 3188466"/>
              <a:gd name="connsiteX197" fmla="*/ 5324367 w 12202113"/>
              <a:gd name="connsiteY197" fmla="*/ 2902593 h 3188466"/>
              <a:gd name="connsiteX198" fmla="*/ 5319673 w 12202113"/>
              <a:gd name="connsiteY198" fmla="*/ 2902094 h 3188466"/>
              <a:gd name="connsiteX199" fmla="*/ 5296114 w 12202113"/>
              <a:gd name="connsiteY199" fmla="*/ 2905958 h 3188466"/>
              <a:gd name="connsiteX200" fmla="*/ 5283999 w 12202113"/>
              <a:gd name="connsiteY200" fmla="*/ 2907258 h 3188466"/>
              <a:gd name="connsiteX201" fmla="*/ 5280460 w 12202113"/>
              <a:gd name="connsiteY201" fmla="*/ 2909063 h 3188466"/>
              <a:gd name="connsiteX202" fmla="*/ 5262637 w 12202113"/>
              <a:gd name="connsiteY202" fmla="*/ 2910250 h 3188466"/>
              <a:gd name="connsiteX203" fmla="*/ 5260635 w 12202113"/>
              <a:gd name="connsiteY203" fmla="*/ 2909845 h 3188466"/>
              <a:gd name="connsiteX204" fmla="*/ 5245770 w 12202113"/>
              <a:gd name="connsiteY204" fmla="*/ 2912842 h 3188466"/>
              <a:gd name="connsiteX205" fmla="*/ 5233108 w 12202113"/>
              <a:gd name="connsiteY205" fmla="*/ 2917794 h 3188466"/>
              <a:gd name="connsiteX206" fmla="*/ 5082201 w 12202113"/>
              <a:gd name="connsiteY206" fmla="*/ 2920260 h 3188466"/>
              <a:gd name="connsiteX207" fmla="*/ 4939211 w 12202113"/>
              <a:gd name="connsiteY207" fmla="*/ 2931760 h 3188466"/>
              <a:gd name="connsiteX208" fmla="*/ 4794309 w 12202113"/>
              <a:gd name="connsiteY208" fmla="*/ 2937227 h 3188466"/>
              <a:gd name="connsiteX209" fmla="*/ 4637676 w 12202113"/>
              <a:gd name="connsiteY209" fmla="*/ 2946666 h 3188466"/>
              <a:gd name="connsiteX210" fmla="*/ 4585922 w 12202113"/>
              <a:gd name="connsiteY210" fmla="*/ 2944906 h 3188466"/>
              <a:gd name="connsiteX211" fmla="*/ 4539516 w 12202113"/>
              <a:gd name="connsiteY211" fmla="*/ 2953466 h 3188466"/>
              <a:gd name="connsiteX212" fmla="*/ 4520819 w 12202113"/>
              <a:gd name="connsiteY212" fmla="*/ 2950477 h 3188466"/>
              <a:gd name="connsiteX213" fmla="*/ 4517604 w 12202113"/>
              <a:gd name="connsiteY213" fmla="*/ 2949852 h 3188466"/>
              <a:gd name="connsiteX214" fmla="*/ 4504537 w 12202113"/>
              <a:gd name="connsiteY214" fmla="*/ 2949759 h 3188466"/>
              <a:gd name="connsiteX215" fmla="*/ 4501104 w 12202113"/>
              <a:gd name="connsiteY215" fmla="*/ 2946715 h 3188466"/>
              <a:gd name="connsiteX216" fmla="*/ 4342695 w 12202113"/>
              <a:gd name="connsiteY216" fmla="*/ 2951638 h 3188466"/>
              <a:gd name="connsiteX217" fmla="*/ 4274096 w 12202113"/>
              <a:gd name="connsiteY217" fmla="*/ 2953640 h 3188466"/>
              <a:gd name="connsiteX218" fmla="*/ 4248170 w 12202113"/>
              <a:gd name="connsiteY218" fmla="*/ 2951384 h 3188466"/>
              <a:gd name="connsiteX219" fmla="*/ 4147924 w 12202113"/>
              <a:gd name="connsiteY219" fmla="*/ 2945945 h 3188466"/>
              <a:gd name="connsiteX220" fmla="*/ 4061825 w 12202113"/>
              <a:gd name="connsiteY220" fmla="*/ 2944206 h 3188466"/>
              <a:gd name="connsiteX221" fmla="*/ 3998557 w 12202113"/>
              <a:gd name="connsiteY221" fmla="*/ 2955821 h 3188466"/>
              <a:gd name="connsiteX222" fmla="*/ 3993107 w 12202113"/>
              <a:gd name="connsiteY222" fmla="*/ 2953708 h 3188466"/>
              <a:gd name="connsiteX223" fmla="*/ 3949713 w 12202113"/>
              <a:gd name="connsiteY223" fmla="*/ 2955441 h 3188466"/>
              <a:gd name="connsiteX224" fmla="*/ 3797284 w 12202113"/>
              <a:gd name="connsiteY224" fmla="*/ 2977037 h 3188466"/>
              <a:gd name="connsiteX225" fmla="*/ 3712498 w 12202113"/>
              <a:gd name="connsiteY225" fmla="*/ 2979996 h 3188466"/>
              <a:gd name="connsiteX226" fmla="*/ 3682471 w 12202113"/>
              <a:gd name="connsiteY226" fmla="*/ 2978543 h 3188466"/>
              <a:gd name="connsiteX227" fmla="*/ 3632163 w 12202113"/>
              <a:gd name="connsiteY227" fmla="*/ 2976264 h 3188466"/>
              <a:gd name="connsiteX228" fmla="*/ 3594728 w 12202113"/>
              <a:gd name="connsiteY228" fmla="*/ 2968398 h 3188466"/>
              <a:gd name="connsiteX229" fmla="*/ 3552594 w 12202113"/>
              <a:gd name="connsiteY229" fmla="*/ 2968934 h 3188466"/>
              <a:gd name="connsiteX230" fmla="*/ 3542589 w 12202113"/>
              <a:gd name="connsiteY230" fmla="*/ 2977031 h 3188466"/>
              <a:gd name="connsiteX231" fmla="*/ 3497591 w 12202113"/>
              <a:gd name="connsiteY231" fmla="*/ 2975018 h 3188466"/>
              <a:gd name="connsiteX232" fmla="*/ 3429352 w 12202113"/>
              <a:gd name="connsiteY232" fmla="*/ 2971090 h 3188466"/>
              <a:gd name="connsiteX233" fmla="*/ 3389938 w 12202113"/>
              <a:gd name="connsiteY233" fmla="*/ 2970884 h 3188466"/>
              <a:gd name="connsiteX234" fmla="*/ 3282344 w 12202113"/>
              <a:gd name="connsiteY234" fmla="*/ 2968084 h 3188466"/>
              <a:gd name="connsiteX235" fmla="*/ 3174624 w 12202113"/>
              <a:gd name="connsiteY235" fmla="*/ 2963576 h 3188466"/>
              <a:gd name="connsiteX236" fmla="*/ 3111077 w 12202113"/>
              <a:gd name="connsiteY236" fmla="*/ 2951285 h 3188466"/>
              <a:gd name="connsiteX237" fmla="*/ 3022501 w 12202113"/>
              <a:gd name="connsiteY237" fmla="*/ 2948619 h 3188466"/>
              <a:gd name="connsiteX238" fmla="*/ 3007714 w 12202113"/>
              <a:gd name="connsiteY238" fmla="*/ 2946762 h 3188466"/>
              <a:gd name="connsiteX239" fmla="*/ 2903098 w 12202113"/>
              <a:gd name="connsiteY239" fmla="*/ 2940576 h 3188466"/>
              <a:gd name="connsiteX240" fmla="*/ 2781591 w 12202113"/>
              <a:gd name="connsiteY240" fmla="*/ 2946394 h 3188466"/>
              <a:gd name="connsiteX241" fmla="*/ 2627942 w 12202113"/>
              <a:gd name="connsiteY241" fmla="*/ 2919996 h 3188466"/>
              <a:gd name="connsiteX242" fmla="*/ 2354959 w 12202113"/>
              <a:gd name="connsiteY242" fmla="*/ 2882080 h 3188466"/>
              <a:gd name="connsiteX243" fmla="*/ 2063184 w 12202113"/>
              <a:gd name="connsiteY243" fmla="*/ 2879109 h 3188466"/>
              <a:gd name="connsiteX244" fmla="*/ 1986946 w 12202113"/>
              <a:gd name="connsiteY244" fmla="*/ 2887619 h 3188466"/>
              <a:gd name="connsiteX245" fmla="*/ 1763479 w 12202113"/>
              <a:gd name="connsiteY245" fmla="*/ 2909077 h 3188466"/>
              <a:gd name="connsiteX246" fmla="*/ 1537980 w 12202113"/>
              <a:gd name="connsiteY246" fmla="*/ 2960398 h 3188466"/>
              <a:gd name="connsiteX247" fmla="*/ 1395229 w 12202113"/>
              <a:gd name="connsiteY247" fmla="*/ 2975625 h 3188466"/>
              <a:gd name="connsiteX248" fmla="*/ 1327834 w 12202113"/>
              <a:gd name="connsiteY248" fmla="*/ 2989485 h 3188466"/>
              <a:gd name="connsiteX249" fmla="*/ 1280757 w 12202113"/>
              <a:gd name="connsiteY249" fmla="*/ 2992959 h 3188466"/>
              <a:gd name="connsiteX250" fmla="*/ 1252582 w 12202113"/>
              <a:gd name="connsiteY250" fmla="*/ 2995877 h 3188466"/>
              <a:gd name="connsiteX251" fmla="*/ 1204670 w 12202113"/>
              <a:gd name="connsiteY251" fmla="*/ 3014826 h 3188466"/>
              <a:gd name="connsiteX252" fmla="*/ 1020457 w 12202113"/>
              <a:gd name="connsiteY252" fmla="*/ 3031603 h 3188466"/>
              <a:gd name="connsiteX253" fmla="*/ 843248 w 12202113"/>
              <a:gd name="connsiteY253" fmla="*/ 3026954 h 3188466"/>
              <a:gd name="connsiteX254" fmla="*/ 583517 w 12202113"/>
              <a:gd name="connsiteY254" fmla="*/ 3089095 h 3188466"/>
              <a:gd name="connsiteX255" fmla="*/ 556836 w 12202113"/>
              <a:gd name="connsiteY255" fmla="*/ 3094374 h 3188466"/>
              <a:gd name="connsiteX256" fmla="*/ 412089 w 12202113"/>
              <a:gd name="connsiteY256" fmla="*/ 3121334 h 3188466"/>
              <a:gd name="connsiteX257" fmla="*/ 83929 w 12202113"/>
              <a:gd name="connsiteY257" fmla="*/ 3150566 h 318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2202113" h="3188466">
                <a:moveTo>
                  <a:pt x="0" y="3188466"/>
                </a:moveTo>
                <a:lnTo>
                  <a:pt x="10116" y="2657641"/>
                </a:lnTo>
                <a:lnTo>
                  <a:pt x="10116" y="0"/>
                </a:lnTo>
                <a:lnTo>
                  <a:pt x="12202113" y="0"/>
                </a:lnTo>
                <a:lnTo>
                  <a:pt x="12202113" y="2879832"/>
                </a:lnTo>
                <a:lnTo>
                  <a:pt x="12198167" y="2880360"/>
                </a:lnTo>
                <a:cubicBezTo>
                  <a:pt x="12163116" y="2884349"/>
                  <a:pt x="12143771" y="2884544"/>
                  <a:pt x="12122128" y="2887194"/>
                </a:cubicBezTo>
                <a:cubicBezTo>
                  <a:pt x="12087086" y="2893347"/>
                  <a:pt x="12050015" y="2907304"/>
                  <a:pt x="12028868" y="2911786"/>
                </a:cubicBezTo>
                <a:lnTo>
                  <a:pt x="11995238" y="2914090"/>
                </a:lnTo>
                <a:lnTo>
                  <a:pt x="11996460" y="2918442"/>
                </a:lnTo>
                <a:lnTo>
                  <a:pt x="11983968" y="2918762"/>
                </a:lnTo>
                <a:lnTo>
                  <a:pt x="11956084" y="2918868"/>
                </a:lnTo>
                <a:cubicBezTo>
                  <a:pt x="11938684" y="2919526"/>
                  <a:pt x="11890300" y="2918483"/>
                  <a:pt x="11872586" y="2920076"/>
                </a:cubicBezTo>
                <a:cubicBezTo>
                  <a:pt x="11867476" y="2924717"/>
                  <a:pt x="11859589" y="2927247"/>
                  <a:pt x="11849804" y="2928420"/>
                </a:cubicBezTo>
                <a:lnTo>
                  <a:pt x="11828254" y="2928551"/>
                </a:lnTo>
                <a:lnTo>
                  <a:pt x="11703277" y="2939735"/>
                </a:lnTo>
                <a:lnTo>
                  <a:pt x="11686094" y="2940570"/>
                </a:lnTo>
                <a:lnTo>
                  <a:pt x="11676788" y="2944321"/>
                </a:lnTo>
                <a:cubicBezTo>
                  <a:pt x="11669684" y="2945069"/>
                  <a:pt x="11649276" y="2944585"/>
                  <a:pt x="11643464" y="2945066"/>
                </a:cubicBezTo>
                <a:lnTo>
                  <a:pt x="11641922" y="2947200"/>
                </a:lnTo>
                <a:cubicBezTo>
                  <a:pt x="11623408" y="2950611"/>
                  <a:pt x="11553770" y="2961969"/>
                  <a:pt x="11532386" y="2965529"/>
                </a:cubicBezTo>
                <a:cubicBezTo>
                  <a:pt x="11528114" y="2962248"/>
                  <a:pt x="11518548" y="2967430"/>
                  <a:pt x="11513619" y="2968556"/>
                </a:cubicBezTo>
                <a:cubicBezTo>
                  <a:pt x="11512856" y="2966346"/>
                  <a:pt x="11500924" y="2965672"/>
                  <a:pt x="11497404" y="2967639"/>
                </a:cubicBezTo>
                <a:cubicBezTo>
                  <a:pt x="11413522" y="2978420"/>
                  <a:pt x="11455510" y="2956141"/>
                  <a:pt x="11407630" y="2970255"/>
                </a:cubicBezTo>
                <a:cubicBezTo>
                  <a:pt x="11399160" y="2971190"/>
                  <a:pt x="11392296" y="2970299"/>
                  <a:pt x="11386276" y="2968648"/>
                </a:cubicBezTo>
                <a:lnTo>
                  <a:pt x="11377296" y="2965257"/>
                </a:lnTo>
                <a:lnTo>
                  <a:pt x="11342536" y="2971666"/>
                </a:lnTo>
                <a:cubicBezTo>
                  <a:pt x="11325414" y="2973900"/>
                  <a:pt x="11307393" y="2975381"/>
                  <a:pt x="11288902" y="2976058"/>
                </a:cubicBezTo>
                <a:cubicBezTo>
                  <a:pt x="11284753" y="2971542"/>
                  <a:pt x="11270239" y="2977957"/>
                  <a:pt x="11263411" y="2979228"/>
                </a:cubicBezTo>
                <a:cubicBezTo>
                  <a:pt x="11263340" y="2976278"/>
                  <a:pt x="11248212" y="2974865"/>
                  <a:pt x="11242843" y="2977303"/>
                </a:cubicBezTo>
                <a:cubicBezTo>
                  <a:pt x="11130019" y="2987845"/>
                  <a:pt x="11193504" y="2960297"/>
                  <a:pt x="11125798" y="2976816"/>
                </a:cubicBezTo>
                <a:cubicBezTo>
                  <a:pt x="11114472" y="2977677"/>
                  <a:pt x="11105974" y="2976199"/>
                  <a:pt x="11098884" y="2973758"/>
                </a:cubicBezTo>
                <a:lnTo>
                  <a:pt x="11086128" y="2967663"/>
                </a:lnTo>
                <a:lnTo>
                  <a:pt x="11076132" y="2969836"/>
                </a:lnTo>
                <a:cubicBezTo>
                  <a:pt x="11038408" y="2970007"/>
                  <a:pt x="11027285" y="2963760"/>
                  <a:pt x="11005337" y="2970053"/>
                </a:cubicBezTo>
                <a:cubicBezTo>
                  <a:pt x="10972902" y="2956973"/>
                  <a:pt x="10983824" y="2968749"/>
                  <a:pt x="10959154" y="2970750"/>
                </a:cubicBezTo>
                <a:cubicBezTo>
                  <a:pt x="10939692" y="2973358"/>
                  <a:pt x="10975422" y="2978377"/>
                  <a:pt x="10956347" y="2979118"/>
                </a:cubicBezTo>
                <a:cubicBezTo>
                  <a:pt x="10935712" y="2975741"/>
                  <a:pt x="10936682" y="2986229"/>
                  <a:pt x="10915223" y="2982099"/>
                </a:cubicBezTo>
                <a:cubicBezTo>
                  <a:pt x="10920436" y="2974198"/>
                  <a:pt x="10872877" y="2983630"/>
                  <a:pt x="10871398" y="2976728"/>
                </a:cubicBezTo>
                <a:cubicBezTo>
                  <a:pt x="10853171" y="2986599"/>
                  <a:pt x="10844013" y="2974439"/>
                  <a:pt x="10819743" y="2977481"/>
                </a:cubicBezTo>
                <a:cubicBezTo>
                  <a:pt x="10808314" y="2981215"/>
                  <a:pt x="10800068" y="2981856"/>
                  <a:pt x="10788834" y="2977840"/>
                </a:cubicBezTo>
                <a:cubicBezTo>
                  <a:pt x="10736185" y="2996020"/>
                  <a:pt x="10756982" y="2978653"/>
                  <a:pt x="10707711" y="2985644"/>
                </a:cubicBezTo>
                <a:cubicBezTo>
                  <a:pt x="10665262" y="2992997"/>
                  <a:pt x="10617142" y="2997767"/>
                  <a:pt x="10576086" y="3015319"/>
                </a:cubicBezTo>
                <a:cubicBezTo>
                  <a:pt x="10568550" y="3020292"/>
                  <a:pt x="10550046" y="3022174"/>
                  <a:pt x="10534761" y="3019524"/>
                </a:cubicBezTo>
                <a:cubicBezTo>
                  <a:pt x="10532134" y="3019067"/>
                  <a:pt x="10529698" y="3018490"/>
                  <a:pt x="10527537" y="3017814"/>
                </a:cubicBezTo>
                <a:cubicBezTo>
                  <a:pt x="10492044" y="3020498"/>
                  <a:pt x="10362224" y="3032491"/>
                  <a:pt x="10321799" y="3035635"/>
                </a:cubicBezTo>
                <a:cubicBezTo>
                  <a:pt x="10318526" y="3029246"/>
                  <a:pt x="10298084" y="3040774"/>
                  <a:pt x="10284989" y="3036679"/>
                </a:cubicBezTo>
                <a:cubicBezTo>
                  <a:pt x="10275610" y="3033085"/>
                  <a:pt x="10267220" y="3035744"/>
                  <a:pt x="10257423" y="3036027"/>
                </a:cubicBezTo>
                <a:cubicBezTo>
                  <a:pt x="10244517" y="3033202"/>
                  <a:pt x="10202424" y="3038304"/>
                  <a:pt x="10191450" y="3041963"/>
                </a:cubicBezTo>
                <a:cubicBezTo>
                  <a:pt x="10165225" y="3054679"/>
                  <a:pt x="10105634" y="3045236"/>
                  <a:pt x="10083845" y="3054978"/>
                </a:cubicBezTo>
                <a:cubicBezTo>
                  <a:pt x="10075939" y="3056408"/>
                  <a:pt x="10068203" y="3056986"/>
                  <a:pt x="10060611" y="3057035"/>
                </a:cubicBezTo>
                <a:lnTo>
                  <a:pt x="10039363" y="3055961"/>
                </a:lnTo>
                <a:lnTo>
                  <a:pt x="10033322" y="3053238"/>
                </a:lnTo>
                <a:lnTo>
                  <a:pt x="10020337" y="3053912"/>
                </a:lnTo>
                <a:lnTo>
                  <a:pt x="10016616" y="3053498"/>
                </a:lnTo>
                <a:cubicBezTo>
                  <a:pt x="10009508" y="3052695"/>
                  <a:pt x="10002492" y="3051995"/>
                  <a:pt x="9995549" y="3051719"/>
                </a:cubicBezTo>
                <a:cubicBezTo>
                  <a:pt x="10004680" y="3065377"/>
                  <a:pt x="9937988" y="3051618"/>
                  <a:pt x="9957212" y="3062663"/>
                </a:cubicBezTo>
                <a:cubicBezTo>
                  <a:pt x="9920646" y="3063519"/>
                  <a:pt x="9948538" y="3073806"/>
                  <a:pt x="9904584" y="3063999"/>
                </a:cubicBezTo>
                <a:cubicBezTo>
                  <a:pt x="9847813" y="3075166"/>
                  <a:pt x="9758323" y="3071010"/>
                  <a:pt x="9713857" y="3087955"/>
                </a:cubicBezTo>
                <a:cubicBezTo>
                  <a:pt x="9719380" y="3081485"/>
                  <a:pt x="9695453" y="3076466"/>
                  <a:pt x="9678879" y="3079676"/>
                </a:cubicBezTo>
                <a:cubicBezTo>
                  <a:pt x="9698255" y="3054291"/>
                  <a:pt x="9613348" y="3102551"/>
                  <a:pt x="9598760" y="3085228"/>
                </a:cubicBezTo>
                <a:cubicBezTo>
                  <a:pt x="9598041" y="3101310"/>
                  <a:pt x="9523758" y="3128579"/>
                  <a:pt x="9488796" y="3115384"/>
                </a:cubicBezTo>
                <a:cubicBezTo>
                  <a:pt x="9435532" y="3118605"/>
                  <a:pt x="9397815" y="3131898"/>
                  <a:pt x="9341972" y="3126583"/>
                </a:cubicBezTo>
                <a:cubicBezTo>
                  <a:pt x="9340239" y="3128735"/>
                  <a:pt x="9337399" y="3130536"/>
                  <a:pt x="9333795" y="3132083"/>
                </a:cubicBezTo>
                <a:lnTo>
                  <a:pt x="9321736" y="3135834"/>
                </a:lnTo>
                <a:lnTo>
                  <a:pt x="9319405" y="3135561"/>
                </a:lnTo>
                <a:cubicBezTo>
                  <a:pt x="9310247" y="3135512"/>
                  <a:pt x="9305558" y="3136419"/>
                  <a:pt x="9302847" y="3137746"/>
                </a:cubicBezTo>
                <a:lnTo>
                  <a:pt x="9300930" y="3139687"/>
                </a:lnTo>
                <a:lnTo>
                  <a:pt x="9290106" y="3141645"/>
                </a:lnTo>
                <a:lnTo>
                  <a:pt x="9270220" y="3146737"/>
                </a:lnTo>
                <a:lnTo>
                  <a:pt x="9265150" y="3146531"/>
                </a:lnTo>
                <a:lnTo>
                  <a:pt x="9233057" y="3152408"/>
                </a:lnTo>
                <a:lnTo>
                  <a:pt x="9231974" y="3151938"/>
                </a:lnTo>
                <a:cubicBezTo>
                  <a:pt x="9228816" y="3151020"/>
                  <a:pt x="9225099" y="3150595"/>
                  <a:pt x="9220130" y="3151189"/>
                </a:cubicBezTo>
                <a:cubicBezTo>
                  <a:pt x="9218372" y="3142213"/>
                  <a:pt x="9213458" y="3148467"/>
                  <a:pt x="9198955" y="3151015"/>
                </a:cubicBezTo>
                <a:cubicBezTo>
                  <a:pt x="9192986" y="3137641"/>
                  <a:pt x="9157451" y="3149750"/>
                  <a:pt x="9142196" y="3143802"/>
                </a:cubicBezTo>
                <a:cubicBezTo>
                  <a:pt x="9131673" y="3145976"/>
                  <a:pt x="9120437" y="3148030"/>
                  <a:pt x="9108665" y="3149868"/>
                </a:cubicBezTo>
                <a:lnTo>
                  <a:pt x="9014086" y="3150791"/>
                </a:lnTo>
                <a:lnTo>
                  <a:pt x="8915037" y="3140020"/>
                </a:lnTo>
                <a:cubicBezTo>
                  <a:pt x="8878400" y="3139785"/>
                  <a:pt x="8846675" y="3135786"/>
                  <a:pt x="8815667" y="3138606"/>
                </a:cubicBezTo>
                <a:cubicBezTo>
                  <a:pt x="8803071" y="3135495"/>
                  <a:pt x="8791199" y="3134238"/>
                  <a:pt x="8779688" y="3138895"/>
                </a:cubicBezTo>
                <a:cubicBezTo>
                  <a:pt x="8745498" y="3137342"/>
                  <a:pt x="8737221" y="3130691"/>
                  <a:pt x="8715556" y="3135878"/>
                </a:cubicBezTo>
                <a:cubicBezTo>
                  <a:pt x="8696347" y="3125121"/>
                  <a:pt x="8695210" y="3129227"/>
                  <a:pt x="8686183" y="3132307"/>
                </a:cubicBezTo>
                <a:lnTo>
                  <a:pt x="8684895" y="3132527"/>
                </a:lnTo>
                <a:lnTo>
                  <a:pt x="8682270" y="3130989"/>
                </a:lnTo>
                <a:lnTo>
                  <a:pt x="8676836" y="3130278"/>
                </a:lnTo>
                <a:lnTo>
                  <a:pt x="8662002" y="3130735"/>
                </a:lnTo>
                <a:lnTo>
                  <a:pt x="8656423" y="3131304"/>
                </a:lnTo>
                <a:cubicBezTo>
                  <a:pt x="8652581" y="3131550"/>
                  <a:pt x="8650028" y="3131521"/>
                  <a:pt x="8648261" y="3131294"/>
                </a:cubicBezTo>
                <a:lnTo>
                  <a:pt x="8648057" y="3131167"/>
                </a:lnTo>
                <a:lnTo>
                  <a:pt x="8640412" y="3131403"/>
                </a:lnTo>
                <a:cubicBezTo>
                  <a:pt x="8627510" y="3132092"/>
                  <a:pt x="8614954" y="3133035"/>
                  <a:pt x="8603003" y="3134155"/>
                </a:cubicBezTo>
                <a:cubicBezTo>
                  <a:pt x="8592897" y="3127095"/>
                  <a:pt x="8548738" y="3135435"/>
                  <a:pt x="8553571" y="3122125"/>
                </a:cubicBezTo>
                <a:cubicBezTo>
                  <a:pt x="8537450" y="3123243"/>
                  <a:pt x="8527699" y="3128769"/>
                  <a:pt x="8533128" y="3120039"/>
                </a:cubicBezTo>
                <a:cubicBezTo>
                  <a:pt x="8527821" y="3120156"/>
                  <a:pt x="8524551" y="3119414"/>
                  <a:pt x="8522209" y="3118252"/>
                </a:cubicBezTo>
                <a:lnTo>
                  <a:pt x="8521532" y="3117705"/>
                </a:lnTo>
                <a:lnTo>
                  <a:pt x="8485667" y="3120406"/>
                </a:lnTo>
                <a:lnTo>
                  <a:pt x="8480905" y="3119749"/>
                </a:lnTo>
                <a:lnTo>
                  <a:pt x="8457530" y="3122810"/>
                </a:lnTo>
                <a:lnTo>
                  <a:pt x="8445451" y="3123697"/>
                </a:lnTo>
                <a:lnTo>
                  <a:pt x="8442039" y="3125378"/>
                </a:lnTo>
                <a:cubicBezTo>
                  <a:pt x="8438355" y="3126399"/>
                  <a:pt x="8433075" y="3126839"/>
                  <a:pt x="8424215" y="3125963"/>
                </a:cubicBezTo>
                <a:lnTo>
                  <a:pt x="8422165" y="3125491"/>
                </a:lnTo>
                <a:lnTo>
                  <a:pt x="8407465" y="3127979"/>
                </a:lnTo>
                <a:cubicBezTo>
                  <a:pt x="8402731" y="3129129"/>
                  <a:pt x="8398540" y="3130592"/>
                  <a:pt x="8395146" y="3132488"/>
                </a:cubicBezTo>
                <a:cubicBezTo>
                  <a:pt x="8345093" y="3122354"/>
                  <a:pt x="8297866" y="3131626"/>
                  <a:pt x="8243538" y="3129873"/>
                </a:cubicBezTo>
                <a:cubicBezTo>
                  <a:pt x="8220052" y="3114107"/>
                  <a:pt x="8126172" y="3133411"/>
                  <a:pt x="8112685" y="3148698"/>
                </a:cubicBezTo>
                <a:cubicBezTo>
                  <a:pt x="8112380" y="3135302"/>
                  <a:pt x="8044302" y="3153542"/>
                  <a:pt x="8026741" y="3154015"/>
                </a:cubicBezTo>
                <a:cubicBezTo>
                  <a:pt x="8020887" y="3154173"/>
                  <a:pt x="8020646" y="3152357"/>
                  <a:pt x="8030400" y="3146736"/>
                </a:cubicBezTo>
                <a:cubicBezTo>
                  <a:pt x="8011739" y="3148301"/>
                  <a:pt x="7992477" y="3141339"/>
                  <a:pt x="8002987" y="3135663"/>
                </a:cubicBezTo>
                <a:cubicBezTo>
                  <a:pt x="7946297" y="3147811"/>
                  <a:pt x="7862627" y="3135732"/>
                  <a:pt x="7798568" y="3141249"/>
                </a:cubicBezTo>
                <a:cubicBezTo>
                  <a:pt x="7763645" y="3127901"/>
                  <a:pt x="7782577" y="3140251"/>
                  <a:pt x="7746353" y="3137755"/>
                </a:cubicBezTo>
                <a:cubicBezTo>
                  <a:pt x="7756261" y="3150042"/>
                  <a:pt x="7702377" y="3130861"/>
                  <a:pt x="7700395" y="3144729"/>
                </a:cubicBezTo>
                <a:cubicBezTo>
                  <a:pt x="7693866" y="3143835"/>
                  <a:pt x="7687603" y="3142532"/>
                  <a:pt x="7681335" y="3141120"/>
                </a:cubicBezTo>
                <a:lnTo>
                  <a:pt x="7678044" y="3140387"/>
                </a:lnTo>
                <a:lnTo>
                  <a:pt x="7664890" y="3139855"/>
                </a:lnTo>
                <a:lnTo>
                  <a:pt x="7661183" y="3136706"/>
                </a:lnTo>
                <a:lnTo>
                  <a:pt x="7641383" y="3133755"/>
                </a:lnTo>
                <a:cubicBezTo>
                  <a:pt x="7633967" y="3133115"/>
                  <a:pt x="7625987" y="3132967"/>
                  <a:pt x="7617169" y="3133614"/>
                </a:cubicBezTo>
                <a:cubicBezTo>
                  <a:pt x="7595475" y="3139109"/>
                  <a:pt x="7561695" y="3132374"/>
                  <a:pt x="7531143" y="3132781"/>
                </a:cubicBezTo>
                <a:lnTo>
                  <a:pt x="7517113" y="3134483"/>
                </a:lnTo>
                <a:lnTo>
                  <a:pt x="7471320" y="3131645"/>
                </a:lnTo>
                <a:cubicBezTo>
                  <a:pt x="7458285" y="3131095"/>
                  <a:pt x="7444756" y="3130805"/>
                  <a:pt x="7430512" y="3131007"/>
                </a:cubicBezTo>
                <a:lnTo>
                  <a:pt x="7404071" y="3132361"/>
                </a:lnTo>
                <a:lnTo>
                  <a:pt x="7397140" y="3131239"/>
                </a:lnTo>
                <a:cubicBezTo>
                  <a:pt x="7385068" y="3131364"/>
                  <a:pt x="7369091" y="3135313"/>
                  <a:pt x="7370514" y="3130516"/>
                </a:cubicBezTo>
                <a:lnTo>
                  <a:pt x="7356953" y="3132179"/>
                </a:lnTo>
                <a:lnTo>
                  <a:pt x="7343567" y="3128350"/>
                </a:lnTo>
                <a:cubicBezTo>
                  <a:pt x="7342101" y="3127461"/>
                  <a:pt x="7340998" y="3126514"/>
                  <a:pt x="7340295" y="3125545"/>
                </a:cubicBezTo>
                <a:lnTo>
                  <a:pt x="7321348" y="3126804"/>
                </a:lnTo>
                <a:lnTo>
                  <a:pt x="7305815" y="3124063"/>
                </a:lnTo>
                <a:lnTo>
                  <a:pt x="7292274" y="3125855"/>
                </a:lnTo>
                <a:lnTo>
                  <a:pt x="7286654" y="3125451"/>
                </a:lnTo>
                <a:lnTo>
                  <a:pt x="7272685" y="3124094"/>
                </a:lnTo>
                <a:cubicBezTo>
                  <a:pt x="7265523" y="3123143"/>
                  <a:pt x="7257508" y="3121997"/>
                  <a:pt x="7248584" y="3121080"/>
                </a:cubicBezTo>
                <a:lnTo>
                  <a:pt x="7241065" y="3120661"/>
                </a:lnTo>
                <a:lnTo>
                  <a:pt x="7224696" y="3116051"/>
                </a:lnTo>
                <a:cubicBezTo>
                  <a:pt x="7212786" y="3112566"/>
                  <a:pt x="7203412" y="3110217"/>
                  <a:pt x="7193009" y="3112108"/>
                </a:cubicBezTo>
                <a:cubicBezTo>
                  <a:pt x="7175276" y="3107606"/>
                  <a:pt x="7162888" y="3094987"/>
                  <a:pt x="7137220" y="3098354"/>
                </a:cubicBezTo>
                <a:cubicBezTo>
                  <a:pt x="7145010" y="3092637"/>
                  <a:pt x="7108715" y="3097662"/>
                  <a:pt x="7104427" y="3091790"/>
                </a:cubicBezTo>
                <a:cubicBezTo>
                  <a:pt x="7102447" y="3087061"/>
                  <a:pt x="7090976" y="3087484"/>
                  <a:pt x="7082240" y="3085740"/>
                </a:cubicBezTo>
                <a:cubicBezTo>
                  <a:pt x="7076014" y="3080911"/>
                  <a:pt x="7032058" y="3076501"/>
                  <a:pt x="7016754" y="3077196"/>
                </a:cubicBezTo>
                <a:cubicBezTo>
                  <a:pt x="6973620" y="3082001"/>
                  <a:pt x="6938923" y="3062558"/>
                  <a:pt x="6904436" y="3065900"/>
                </a:cubicBezTo>
                <a:cubicBezTo>
                  <a:pt x="6895406" y="3065445"/>
                  <a:pt x="6887919" y="3064350"/>
                  <a:pt x="6881434" y="3062865"/>
                </a:cubicBezTo>
                <a:lnTo>
                  <a:pt x="6865273" y="3057749"/>
                </a:lnTo>
                <a:cubicBezTo>
                  <a:pt x="6865072" y="3056626"/>
                  <a:pt x="6864871" y="3055502"/>
                  <a:pt x="6864671" y="3054378"/>
                </a:cubicBezTo>
                <a:lnTo>
                  <a:pt x="6852599" y="3052306"/>
                </a:lnTo>
                <a:lnTo>
                  <a:pt x="6850143" y="3051232"/>
                </a:lnTo>
                <a:cubicBezTo>
                  <a:pt x="6845470" y="3049168"/>
                  <a:pt x="6840704" y="3047206"/>
                  <a:pt x="6835301" y="3045593"/>
                </a:cubicBezTo>
                <a:cubicBezTo>
                  <a:pt x="6820447" y="3058242"/>
                  <a:pt x="6786888" y="3033956"/>
                  <a:pt x="6784871" y="3046562"/>
                </a:cubicBezTo>
                <a:cubicBezTo>
                  <a:pt x="6752593" y="3039899"/>
                  <a:pt x="6759140" y="3053646"/>
                  <a:pt x="6738245" y="3037055"/>
                </a:cubicBezTo>
                <a:cubicBezTo>
                  <a:pt x="6671880" y="3034501"/>
                  <a:pt x="6603220" y="3013245"/>
                  <a:pt x="6537703" y="3017736"/>
                </a:cubicBezTo>
                <a:cubicBezTo>
                  <a:pt x="6553051" y="3013722"/>
                  <a:pt x="6541149" y="3004943"/>
                  <a:pt x="6521858" y="3004158"/>
                </a:cubicBezTo>
                <a:cubicBezTo>
                  <a:pt x="6580141" y="2987944"/>
                  <a:pt x="6428765" y="3009117"/>
                  <a:pt x="6445069" y="2992470"/>
                </a:cubicBezTo>
                <a:cubicBezTo>
                  <a:pt x="6417897" y="3005060"/>
                  <a:pt x="6310156" y="3011743"/>
                  <a:pt x="6302447" y="2994274"/>
                </a:cubicBezTo>
                <a:cubicBezTo>
                  <a:pt x="6252173" y="2986131"/>
                  <a:pt x="6198382" y="2989085"/>
                  <a:pt x="6160029" y="2973666"/>
                </a:cubicBezTo>
                <a:cubicBezTo>
                  <a:pt x="6155014" y="2975022"/>
                  <a:pt x="6149642" y="2975878"/>
                  <a:pt x="6144046" y="2976380"/>
                </a:cubicBezTo>
                <a:lnTo>
                  <a:pt x="6127670" y="2976929"/>
                </a:lnTo>
                <a:lnTo>
                  <a:pt x="6126155" y="2976245"/>
                </a:lnTo>
                <a:cubicBezTo>
                  <a:pt x="6118509" y="2974369"/>
                  <a:pt x="6113052" y="2974144"/>
                  <a:pt x="6108575" y="2974651"/>
                </a:cubicBezTo>
                <a:lnTo>
                  <a:pt x="6103746" y="2975803"/>
                </a:lnTo>
                <a:lnTo>
                  <a:pt x="6091377" y="2975180"/>
                </a:lnTo>
                <a:lnTo>
                  <a:pt x="6066183" y="2975222"/>
                </a:lnTo>
                <a:lnTo>
                  <a:pt x="6063287" y="2974353"/>
                </a:lnTo>
                <a:lnTo>
                  <a:pt x="6054813" y="2974911"/>
                </a:lnTo>
                <a:lnTo>
                  <a:pt x="6050809" y="2973985"/>
                </a:lnTo>
                <a:lnTo>
                  <a:pt x="6013979" y="2974553"/>
                </a:lnTo>
                <a:cubicBezTo>
                  <a:pt x="6013918" y="2974361"/>
                  <a:pt x="6013860" y="2974167"/>
                  <a:pt x="6013800" y="2973973"/>
                </a:cubicBezTo>
                <a:cubicBezTo>
                  <a:pt x="6012565" y="2972689"/>
                  <a:pt x="6010070" y="2971765"/>
                  <a:pt x="6004866" y="2971570"/>
                </a:cubicBezTo>
                <a:cubicBezTo>
                  <a:pt x="6017706" y="2963268"/>
                  <a:pt x="6003515" y="2968156"/>
                  <a:pt x="5987036" y="2968315"/>
                </a:cubicBezTo>
                <a:cubicBezTo>
                  <a:pt x="6003302" y="2955458"/>
                  <a:pt x="5953573" y="2961108"/>
                  <a:pt x="5950027" y="2953546"/>
                </a:cubicBezTo>
                <a:cubicBezTo>
                  <a:pt x="5937559" y="2953953"/>
                  <a:pt x="5924668" y="2954151"/>
                  <a:pt x="5911668" y="2954074"/>
                </a:cubicBezTo>
                <a:lnTo>
                  <a:pt x="5904110" y="2953861"/>
                </a:lnTo>
                <a:cubicBezTo>
                  <a:pt x="5904082" y="2953815"/>
                  <a:pt x="5904053" y="2953769"/>
                  <a:pt x="5904026" y="2953724"/>
                </a:cubicBezTo>
                <a:cubicBezTo>
                  <a:pt x="5902528" y="2953395"/>
                  <a:pt x="5900097" y="2953219"/>
                  <a:pt x="5896189" y="2953236"/>
                </a:cubicBezTo>
                <a:lnTo>
                  <a:pt x="5890331" y="2953471"/>
                </a:lnTo>
                <a:lnTo>
                  <a:pt x="5875672" y="2953056"/>
                </a:lnTo>
                <a:lnTo>
                  <a:pt x="5871070" y="2952035"/>
                </a:lnTo>
                <a:lnTo>
                  <a:pt x="5869888" y="2950364"/>
                </a:lnTo>
                <a:lnTo>
                  <a:pt x="5868461" y="2950506"/>
                </a:lnTo>
                <a:cubicBezTo>
                  <a:pt x="5857092" y="2953019"/>
                  <a:pt x="5852416" y="2957005"/>
                  <a:pt x="5843343" y="2945262"/>
                </a:cubicBezTo>
                <a:cubicBezTo>
                  <a:pt x="5817989" y="2949116"/>
                  <a:pt x="5815840" y="2942065"/>
                  <a:pt x="5784331" y="2938531"/>
                </a:cubicBezTo>
                <a:cubicBezTo>
                  <a:pt x="5769202" y="2942455"/>
                  <a:pt x="5758885" y="2940521"/>
                  <a:pt x="5749498" y="2936713"/>
                </a:cubicBezTo>
                <a:cubicBezTo>
                  <a:pt x="5717228" y="2937683"/>
                  <a:pt x="5690227" y="2931877"/>
                  <a:pt x="5655214" y="2929503"/>
                </a:cubicBezTo>
                <a:cubicBezTo>
                  <a:pt x="5614827" y="2933899"/>
                  <a:pt x="5598877" y="2923069"/>
                  <a:pt x="5561446" y="2920575"/>
                </a:cubicBezTo>
                <a:cubicBezTo>
                  <a:pt x="5525084" y="2929276"/>
                  <a:pt x="5537471" y="2911136"/>
                  <a:pt x="5519456" y="2906631"/>
                </a:cubicBezTo>
                <a:lnTo>
                  <a:pt x="5514099" y="2906097"/>
                </a:lnTo>
                <a:lnTo>
                  <a:pt x="5499273" y="2907057"/>
                </a:lnTo>
                <a:lnTo>
                  <a:pt x="5493664" y="2907817"/>
                </a:lnTo>
                <a:cubicBezTo>
                  <a:pt x="5489815" y="2908191"/>
                  <a:pt x="5487270" y="2908250"/>
                  <a:pt x="5485530" y="2908080"/>
                </a:cubicBezTo>
                <a:lnTo>
                  <a:pt x="5485337" y="2907959"/>
                </a:lnTo>
                <a:lnTo>
                  <a:pt x="5477696" y="2908455"/>
                </a:lnTo>
                <a:cubicBezTo>
                  <a:pt x="5464775" y="2909581"/>
                  <a:pt x="5452182" y="2910951"/>
                  <a:pt x="5440170" y="2912482"/>
                </a:cubicBezTo>
                <a:cubicBezTo>
                  <a:pt x="5430698" y="2905718"/>
                  <a:pt x="5385970" y="2915593"/>
                  <a:pt x="5391911" y="2902040"/>
                </a:cubicBezTo>
                <a:cubicBezTo>
                  <a:pt x="5375744" y="2903707"/>
                  <a:pt x="5365560" y="2909594"/>
                  <a:pt x="5371708" y="2900629"/>
                </a:cubicBezTo>
                <a:cubicBezTo>
                  <a:pt x="5366408" y="2900926"/>
                  <a:pt x="5363213" y="2900288"/>
                  <a:pt x="5360976" y="2899197"/>
                </a:cubicBezTo>
                <a:lnTo>
                  <a:pt x="5360345" y="2898671"/>
                </a:lnTo>
                <a:lnTo>
                  <a:pt x="5324367" y="2902593"/>
                </a:lnTo>
                <a:lnTo>
                  <a:pt x="5319673" y="2902094"/>
                </a:lnTo>
                <a:lnTo>
                  <a:pt x="5296114" y="2905958"/>
                </a:lnTo>
                <a:lnTo>
                  <a:pt x="5283999" y="2907258"/>
                </a:lnTo>
                <a:lnTo>
                  <a:pt x="5280460" y="2909063"/>
                </a:lnTo>
                <a:cubicBezTo>
                  <a:pt x="5276699" y="2910214"/>
                  <a:pt x="5271395" y="2910834"/>
                  <a:pt x="5262637" y="2910250"/>
                </a:cubicBezTo>
                <a:lnTo>
                  <a:pt x="5260635" y="2909845"/>
                </a:lnTo>
                <a:lnTo>
                  <a:pt x="5245770" y="2912842"/>
                </a:lnTo>
                <a:cubicBezTo>
                  <a:pt x="5240955" y="2914159"/>
                  <a:pt x="5236652" y="2915770"/>
                  <a:pt x="5233108" y="2917794"/>
                </a:cubicBezTo>
                <a:cubicBezTo>
                  <a:pt x="5184071" y="2909280"/>
                  <a:pt x="5136210" y="2920197"/>
                  <a:pt x="5082201" y="2920260"/>
                </a:cubicBezTo>
                <a:lnTo>
                  <a:pt x="4939211" y="2931760"/>
                </a:lnTo>
                <a:cubicBezTo>
                  <a:pt x="4920477" y="2933960"/>
                  <a:pt x="4783353" y="2943291"/>
                  <a:pt x="4794309" y="2937227"/>
                </a:cubicBezTo>
                <a:cubicBezTo>
                  <a:pt x="4736776" y="2951353"/>
                  <a:pt x="4701995" y="2938961"/>
                  <a:pt x="4637676" y="2946666"/>
                </a:cubicBezTo>
                <a:cubicBezTo>
                  <a:pt x="4603987" y="2934412"/>
                  <a:pt x="4621816" y="2946201"/>
                  <a:pt x="4585922" y="2944906"/>
                </a:cubicBezTo>
                <a:cubicBezTo>
                  <a:pt x="4594760" y="2956935"/>
                  <a:pt x="4542663" y="2939450"/>
                  <a:pt x="4539516" y="2953466"/>
                </a:cubicBezTo>
                <a:cubicBezTo>
                  <a:pt x="4533082" y="2952789"/>
                  <a:pt x="4526953" y="2951687"/>
                  <a:pt x="4520819" y="2950477"/>
                </a:cubicBezTo>
                <a:lnTo>
                  <a:pt x="4517604" y="2949852"/>
                </a:lnTo>
                <a:lnTo>
                  <a:pt x="4504537" y="2949759"/>
                </a:lnTo>
                <a:lnTo>
                  <a:pt x="4501104" y="2946715"/>
                </a:lnTo>
                <a:lnTo>
                  <a:pt x="4342695" y="2951638"/>
                </a:lnTo>
                <a:cubicBezTo>
                  <a:pt x="4328954" y="2954609"/>
                  <a:pt x="4284038" y="2957184"/>
                  <a:pt x="4274096" y="2953640"/>
                </a:cubicBezTo>
                <a:cubicBezTo>
                  <a:pt x="4264434" y="2953346"/>
                  <a:pt x="4254047" y="2955481"/>
                  <a:pt x="4248170" y="2951384"/>
                </a:cubicBezTo>
                <a:lnTo>
                  <a:pt x="4147924" y="2945945"/>
                </a:lnTo>
                <a:cubicBezTo>
                  <a:pt x="4131656" y="2952619"/>
                  <a:pt x="4104816" y="2942907"/>
                  <a:pt x="4061825" y="2944206"/>
                </a:cubicBezTo>
                <a:cubicBezTo>
                  <a:pt x="4044045" y="2951860"/>
                  <a:pt x="4032845" y="2944993"/>
                  <a:pt x="3998557" y="2955821"/>
                </a:cubicBezTo>
                <a:cubicBezTo>
                  <a:pt x="3997072" y="2955023"/>
                  <a:pt x="3995237" y="2954313"/>
                  <a:pt x="3993107" y="2953708"/>
                </a:cubicBezTo>
                <a:cubicBezTo>
                  <a:pt x="3980729" y="2950196"/>
                  <a:pt x="3961302" y="2950972"/>
                  <a:pt x="3949713" y="2955441"/>
                </a:cubicBezTo>
                <a:cubicBezTo>
                  <a:pt x="3894925" y="2970367"/>
                  <a:pt x="3844508" y="2972262"/>
                  <a:pt x="3797284" y="2977037"/>
                </a:cubicBezTo>
                <a:cubicBezTo>
                  <a:pt x="3743822" y="2981057"/>
                  <a:pt x="3778974" y="2965129"/>
                  <a:pt x="3712498" y="2979996"/>
                </a:cubicBezTo>
                <a:cubicBezTo>
                  <a:pt x="3705202" y="2975373"/>
                  <a:pt x="3696720" y="2975524"/>
                  <a:pt x="3682471" y="2978543"/>
                </a:cubicBezTo>
                <a:cubicBezTo>
                  <a:pt x="3656488" y="2980127"/>
                  <a:pt x="3658300" y="2967587"/>
                  <a:pt x="3632163" y="2976264"/>
                </a:cubicBezTo>
                <a:cubicBezTo>
                  <a:pt x="3636766" y="2969363"/>
                  <a:pt x="3582819" y="2975892"/>
                  <a:pt x="3594728" y="2968398"/>
                </a:cubicBezTo>
                <a:cubicBezTo>
                  <a:pt x="3577705" y="2963064"/>
                  <a:pt x="3569481" y="2973476"/>
                  <a:pt x="3552594" y="2968934"/>
                </a:cubicBezTo>
                <a:cubicBezTo>
                  <a:pt x="3533613" y="2968552"/>
                  <a:pt x="3563577" y="2975594"/>
                  <a:pt x="3542589" y="2977031"/>
                </a:cubicBezTo>
                <a:cubicBezTo>
                  <a:pt x="3517131" y="2977564"/>
                  <a:pt x="3517346" y="2989828"/>
                  <a:pt x="3497591" y="2975018"/>
                </a:cubicBezTo>
                <a:lnTo>
                  <a:pt x="3429352" y="2971090"/>
                </a:lnTo>
                <a:cubicBezTo>
                  <a:pt x="3414141" y="2975624"/>
                  <a:pt x="3401904" y="2974195"/>
                  <a:pt x="3389938" y="2970884"/>
                </a:cubicBezTo>
                <a:cubicBezTo>
                  <a:pt x="3354504" y="2973297"/>
                  <a:pt x="3322178" y="2968827"/>
                  <a:pt x="3282344" y="2968084"/>
                </a:cubicBezTo>
                <a:cubicBezTo>
                  <a:pt x="3239277" y="2974224"/>
                  <a:pt x="3217192" y="2964327"/>
                  <a:pt x="3174624" y="2963576"/>
                </a:cubicBezTo>
                <a:cubicBezTo>
                  <a:pt x="3132504" y="2975210"/>
                  <a:pt x="3146911" y="2949576"/>
                  <a:pt x="3111077" y="2951285"/>
                </a:cubicBezTo>
                <a:cubicBezTo>
                  <a:pt x="3052732" y="2962418"/>
                  <a:pt x="3112543" y="2942881"/>
                  <a:pt x="3022501" y="2948619"/>
                </a:cubicBezTo>
                <a:cubicBezTo>
                  <a:pt x="3017399" y="2950352"/>
                  <a:pt x="3006521" y="2948989"/>
                  <a:pt x="3007714" y="2946762"/>
                </a:cubicBezTo>
                <a:cubicBezTo>
                  <a:pt x="2987987" y="2948105"/>
                  <a:pt x="2931270" y="2937206"/>
                  <a:pt x="2903098" y="2940576"/>
                </a:cubicBezTo>
                <a:cubicBezTo>
                  <a:pt x="2848155" y="2935894"/>
                  <a:pt x="2821430" y="2947095"/>
                  <a:pt x="2781591" y="2946394"/>
                </a:cubicBezTo>
                <a:cubicBezTo>
                  <a:pt x="2735559" y="2940279"/>
                  <a:pt x="2708563" y="2934146"/>
                  <a:pt x="2627942" y="2919996"/>
                </a:cubicBezTo>
                <a:lnTo>
                  <a:pt x="2354959" y="2882080"/>
                </a:lnTo>
                <a:cubicBezTo>
                  <a:pt x="2252426" y="2847776"/>
                  <a:pt x="2124519" y="2878188"/>
                  <a:pt x="2063184" y="2879109"/>
                </a:cubicBezTo>
                <a:cubicBezTo>
                  <a:pt x="2038620" y="2892844"/>
                  <a:pt x="2017217" y="2880735"/>
                  <a:pt x="1986946" y="2887619"/>
                </a:cubicBezTo>
                <a:cubicBezTo>
                  <a:pt x="1919067" y="2894646"/>
                  <a:pt x="1852404" y="2912737"/>
                  <a:pt x="1763479" y="2909077"/>
                </a:cubicBezTo>
                <a:cubicBezTo>
                  <a:pt x="1726097" y="2949538"/>
                  <a:pt x="1621108" y="2933327"/>
                  <a:pt x="1537980" y="2960398"/>
                </a:cubicBezTo>
                <a:cubicBezTo>
                  <a:pt x="1489205" y="2967965"/>
                  <a:pt x="1410921" y="2954082"/>
                  <a:pt x="1395229" y="2975625"/>
                </a:cubicBezTo>
                <a:cubicBezTo>
                  <a:pt x="1371975" y="2964548"/>
                  <a:pt x="1352259" y="2986116"/>
                  <a:pt x="1327834" y="2989485"/>
                </a:cubicBezTo>
                <a:cubicBezTo>
                  <a:pt x="1307734" y="2982782"/>
                  <a:pt x="1298456" y="2990289"/>
                  <a:pt x="1280757" y="2992959"/>
                </a:cubicBezTo>
                <a:cubicBezTo>
                  <a:pt x="1272383" y="2988567"/>
                  <a:pt x="1257337" y="2989790"/>
                  <a:pt x="1252582" y="2995877"/>
                </a:cubicBezTo>
                <a:cubicBezTo>
                  <a:pt x="1260705" y="3008688"/>
                  <a:pt x="1207969" y="3005420"/>
                  <a:pt x="1204670" y="3014826"/>
                </a:cubicBezTo>
                <a:cubicBezTo>
                  <a:pt x="1174431" y="3018683"/>
                  <a:pt x="1041848" y="3015513"/>
                  <a:pt x="1020457" y="3031603"/>
                </a:cubicBezTo>
                <a:cubicBezTo>
                  <a:pt x="959520" y="3042500"/>
                  <a:pt x="869308" y="3024872"/>
                  <a:pt x="843248" y="3026954"/>
                </a:cubicBezTo>
                <a:cubicBezTo>
                  <a:pt x="815646" y="3001836"/>
                  <a:pt x="694189" y="3080490"/>
                  <a:pt x="583517" y="3089095"/>
                </a:cubicBezTo>
                <a:cubicBezTo>
                  <a:pt x="568425" y="3087467"/>
                  <a:pt x="560448" y="3088013"/>
                  <a:pt x="556836" y="3094374"/>
                </a:cubicBezTo>
                <a:cubicBezTo>
                  <a:pt x="528264" y="3099747"/>
                  <a:pt x="471823" y="3109156"/>
                  <a:pt x="412089" y="3121334"/>
                </a:cubicBezTo>
                <a:cubicBezTo>
                  <a:pt x="367235" y="3131096"/>
                  <a:pt x="143790" y="3139436"/>
                  <a:pt x="83929" y="3150566"/>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Box 4">
            <a:extLst>
              <a:ext uri="{FF2B5EF4-FFF2-40B4-BE49-F238E27FC236}">
                <a16:creationId xmlns:a16="http://schemas.microsoft.com/office/drawing/2014/main" id="{F4419A9C-319F-D27F-02A6-7F32AA9ABC0B}"/>
              </a:ext>
            </a:extLst>
          </p:cNvPr>
          <p:cNvSpPr txBox="1"/>
          <p:nvPr/>
        </p:nvSpPr>
        <p:spPr>
          <a:xfrm>
            <a:off x="838200" y="3905833"/>
            <a:ext cx="4215063" cy="2398713"/>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400" b="1" kern="1200" dirty="0">
                <a:solidFill>
                  <a:schemeClr val="tx1"/>
                </a:solidFill>
                <a:latin typeface="Times New Roman" panose="02020603050405020304" pitchFamily="18" charset="0"/>
                <a:ea typeface="+mj-ea"/>
                <a:cs typeface="Times New Roman" panose="02020603050405020304" pitchFamily="18" charset="0"/>
              </a:rPr>
              <a:t>Unsupervised Learning in Deep Learning</a:t>
            </a:r>
            <a:endParaRPr lang="en-US" sz="4400" kern="1200" dirty="0">
              <a:solidFill>
                <a:schemeClr val="tx1"/>
              </a:solidFill>
              <a:latin typeface="Times New Roman" panose="02020603050405020304" pitchFamily="18" charset="0"/>
              <a:ea typeface="+mj-ea"/>
              <a:cs typeface="Times New Roman" panose="02020603050405020304" pitchFamily="18" charset="0"/>
            </a:endParaRPr>
          </a:p>
        </p:txBody>
      </p:sp>
      <p:pic>
        <p:nvPicPr>
          <p:cNvPr id="6" name="Picture 5">
            <a:extLst>
              <a:ext uri="{FF2B5EF4-FFF2-40B4-BE49-F238E27FC236}">
                <a16:creationId xmlns:a16="http://schemas.microsoft.com/office/drawing/2014/main" id="{02840D59-8B80-9519-7413-5F36D215A970}"/>
              </a:ext>
            </a:extLst>
          </p:cNvPr>
          <p:cNvPicPr>
            <a:picLocks noChangeAspect="1"/>
          </p:cNvPicPr>
          <p:nvPr/>
        </p:nvPicPr>
        <p:blipFill>
          <a:blip r:embed="rId2"/>
          <a:stretch>
            <a:fillRect/>
          </a:stretch>
        </p:blipFill>
        <p:spPr>
          <a:xfrm>
            <a:off x="1764514" y="553454"/>
            <a:ext cx="8664140" cy="2469279"/>
          </a:xfrm>
          <a:prstGeom prst="rect">
            <a:avLst/>
          </a:prstGeom>
        </p:spPr>
      </p:pic>
      <p:sp>
        <p:nvSpPr>
          <p:cNvPr id="3" name="TextBox 2">
            <a:extLst>
              <a:ext uri="{FF2B5EF4-FFF2-40B4-BE49-F238E27FC236}">
                <a16:creationId xmlns:a16="http://schemas.microsoft.com/office/drawing/2014/main" id="{62F5AE8B-80B4-3423-CB64-ADF0168D49F0}"/>
              </a:ext>
            </a:extLst>
          </p:cNvPr>
          <p:cNvSpPr txBox="1"/>
          <p:nvPr/>
        </p:nvSpPr>
        <p:spPr>
          <a:xfrm>
            <a:off x="5630779" y="3884452"/>
            <a:ext cx="6443708" cy="2398713"/>
          </a:xfrm>
          <a:prstGeom prst="rect">
            <a:avLst/>
          </a:prstGeom>
        </p:spPr>
        <p:txBody>
          <a:bodyPr vert="horz" lIns="91440" tIns="45720" rIns="91440" bIns="45720" rtlCol="0" anchor="ctr">
            <a:normAutofit/>
          </a:bodyPr>
          <a:lstStyle/>
          <a:p>
            <a:pPr marL="285750" indent="-228600" algn="just">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Unsupervised learning in deep learning refers to the training of neural networks without labeled data. </a:t>
            </a:r>
          </a:p>
          <a:p>
            <a:pPr marL="285750" indent="-228600" algn="just">
              <a:lnSpc>
                <a:spcPct val="90000"/>
              </a:lnSpc>
              <a:spcAft>
                <a:spcPts val="600"/>
              </a:spcAf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28600" algn="just">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Unlike supervised learning, where the model learns to map inputs to specific labels, unsupervised learning focuses on finding patterns, structures, or relationships in data without predefined outputs. </a:t>
            </a:r>
          </a:p>
        </p:txBody>
      </p:sp>
    </p:spTree>
    <p:extLst>
      <p:ext uri="{BB962C8B-B14F-4D97-AF65-F5344CB8AC3E}">
        <p14:creationId xmlns:p14="http://schemas.microsoft.com/office/powerpoint/2010/main" val="29378899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B97C9-F2D5-C359-E5CC-B3AF5A154FEB}"/>
            </a:ext>
          </a:extLst>
        </p:cNvPr>
        <p:cNvGrpSpPr/>
        <p:nvPr/>
      </p:nvGrpSpPr>
      <p:grpSpPr>
        <a:xfrm>
          <a:off x="0" y="0"/>
          <a:ext cx="0" cy="0"/>
          <a:chOff x="0" y="0"/>
          <a:chExt cx="0" cy="0"/>
        </a:xfrm>
      </p:grpSpPr>
      <p:pic>
        <p:nvPicPr>
          <p:cNvPr id="2" name="Picture 1" descr="A light bulb with a brain inside&#10;&#10;Description automatically generated">
            <a:extLst>
              <a:ext uri="{FF2B5EF4-FFF2-40B4-BE49-F238E27FC236}">
                <a16:creationId xmlns:a16="http://schemas.microsoft.com/office/drawing/2014/main" id="{39044A7E-88A4-4D4B-E4D2-DDCDF3496B80}"/>
              </a:ext>
            </a:extLst>
          </p:cNvPr>
          <p:cNvPicPr>
            <a:picLocks noChangeAspect="1"/>
          </p:cNvPicPr>
          <p:nvPr/>
        </p:nvPicPr>
        <p:blipFill>
          <a:blip r:embed="rId2">
            <a:alphaModFix amt="50000"/>
          </a:blip>
          <a:srcRect t="15073" r="-1" b="-1"/>
          <a:stretch/>
        </p:blipFill>
        <p:spPr>
          <a:xfrm>
            <a:off x="20" y="10"/>
            <a:ext cx="12188930" cy="6857990"/>
          </a:xfrm>
          <a:prstGeom prst="rect">
            <a:avLst/>
          </a:prstGeom>
        </p:spPr>
      </p:pic>
      <p:sp>
        <p:nvSpPr>
          <p:cNvPr id="4" name="TextBox 3">
            <a:extLst>
              <a:ext uri="{FF2B5EF4-FFF2-40B4-BE49-F238E27FC236}">
                <a16:creationId xmlns:a16="http://schemas.microsoft.com/office/drawing/2014/main" id="{0E161FF7-F8AE-08CE-DBDA-3A7E8FE0E328}"/>
              </a:ext>
            </a:extLst>
          </p:cNvPr>
          <p:cNvSpPr txBox="1"/>
          <p:nvPr/>
        </p:nvSpPr>
        <p:spPr>
          <a:xfrm>
            <a:off x="-21771" y="1122363"/>
            <a:ext cx="12061371" cy="30632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r>
              <a:rPr lang="en-US" sz="4800" b="1" dirty="0">
                <a:solidFill>
                  <a:schemeClr val="bg1"/>
                </a:solidFill>
                <a:latin typeface="Times New Roman"/>
                <a:ea typeface="+mj-ea"/>
                <a:cs typeface="Times New Roman"/>
              </a:rPr>
              <a:t>Introduction to Auto-Encoders</a:t>
            </a:r>
          </a:p>
        </p:txBody>
      </p:sp>
    </p:spTree>
    <p:extLst>
      <p:ext uri="{BB962C8B-B14F-4D97-AF65-F5344CB8AC3E}">
        <p14:creationId xmlns:p14="http://schemas.microsoft.com/office/powerpoint/2010/main" val="42645116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5DEB005-0DA1-6EC4-BC2A-C69E14E08233}"/>
              </a:ext>
            </a:extLst>
          </p:cNvPr>
          <p:cNvSpPr txBox="1"/>
          <p:nvPr/>
        </p:nvSpPr>
        <p:spPr>
          <a:xfrm>
            <a:off x="6936392" y="365125"/>
            <a:ext cx="5252560" cy="1899912"/>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000" b="1" dirty="0">
                <a:latin typeface="Times New Roman" panose="02020603050405020304" pitchFamily="18" charset="0"/>
                <a:ea typeface="+mj-ea"/>
                <a:cs typeface="Times New Roman" panose="02020603050405020304" pitchFamily="18" charset="0"/>
              </a:rPr>
              <a:t>What is Auto-Encoder?</a:t>
            </a:r>
          </a:p>
        </p:txBody>
      </p:sp>
      <p:pic>
        <p:nvPicPr>
          <p:cNvPr id="1028" name="Picture 4">
            <a:extLst>
              <a:ext uri="{FF2B5EF4-FFF2-40B4-BE49-F238E27FC236}">
                <a16:creationId xmlns:a16="http://schemas.microsoft.com/office/drawing/2014/main" id="{54EE1A26-4BE4-EDB6-DDC3-8798BB2B96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3" b="7554"/>
          <a:stretch/>
        </p:blipFill>
        <p:spPr bwMode="auto">
          <a:xfrm>
            <a:off x="1" y="10"/>
            <a:ext cx="6936390" cy="685799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02C0DA2-EDE3-62D0-62C3-1F700372F2C4}"/>
              </a:ext>
            </a:extLst>
          </p:cNvPr>
          <p:cNvSpPr txBox="1"/>
          <p:nvPr/>
        </p:nvSpPr>
        <p:spPr>
          <a:xfrm>
            <a:off x="6936391" y="2265037"/>
            <a:ext cx="5127079" cy="3742762"/>
          </a:xfrm>
          <a:prstGeom prst="rect">
            <a:avLst/>
          </a:prstGeom>
        </p:spPr>
        <p:txBody>
          <a:bodyPr vert="horz" lIns="91440" tIns="45720" rIns="91440" bIns="45720" rtlCol="0">
            <a:normAutofit/>
          </a:bodyPr>
          <a:lstStyle/>
          <a:p>
            <a:pPr marL="285750" indent="-228600" algn="just">
              <a:lnSpc>
                <a:spcPct val="90000"/>
              </a:lnSpc>
              <a:spcAft>
                <a:spcPts val="600"/>
              </a:spcAft>
              <a:buFont typeface="Arial" panose="020B0604020202020204" pitchFamily="34" charset="0"/>
              <a:buChar char="•"/>
            </a:pPr>
            <a:r>
              <a:rPr lang="en-US" sz="1700" i="0" dirty="0">
                <a:effectLst/>
                <a:latin typeface="Times New Roman" panose="02020603050405020304" pitchFamily="18" charset="0"/>
                <a:cs typeface="Times New Roman" panose="02020603050405020304" pitchFamily="18" charset="0"/>
              </a:rPr>
              <a:t>Autoencoders are an unsupervised learning technique in which we </a:t>
            </a:r>
            <a:r>
              <a:rPr lang="en-US" sz="1700" dirty="0">
                <a:latin typeface="Times New Roman" panose="02020603050405020304" pitchFamily="18" charset="0"/>
                <a:cs typeface="Times New Roman" panose="02020603050405020304" pitchFamily="18" charset="0"/>
              </a:rPr>
              <a:t>leverage neural networks</a:t>
            </a:r>
            <a:r>
              <a:rPr lang="en-US" sz="1700" i="0" dirty="0">
                <a:effectLst/>
                <a:latin typeface="Times New Roman" panose="02020603050405020304" pitchFamily="18" charset="0"/>
                <a:cs typeface="Times New Roman" panose="02020603050405020304" pitchFamily="18" charset="0"/>
              </a:rPr>
              <a:t> for the task of representation learning.</a:t>
            </a:r>
          </a:p>
          <a:p>
            <a:pPr marL="57150" algn="just">
              <a:lnSpc>
                <a:spcPct val="90000"/>
              </a:lnSpc>
              <a:spcAft>
                <a:spcPts val="600"/>
              </a:spcAft>
            </a:pPr>
            <a:endParaRPr lang="en-US" sz="1700" i="0" dirty="0">
              <a:effectLst/>
              <a:latin typeface="Times New Roman" panose="02020603050405020304" pitchFamily="18" charset="0"/>
              <a:cs typeface="Times New Roman" panose="02020603050405020304" pitchFamily="18" charset="0"/>
            </a:endParaRPr>
          </a:p>
          <a:p>
            <a:pPr marL="285750" indent="-228600" algn="just">
              <a:lnSpc>
                <a:spcPct val="90000"/>
              </a:lnSpc>
              <a:spcAft>
                <a:spcPts val="600"/>
              </a:spcAft>
              <a:buFont typeface="Arial" panose="020B0604020202020204" pitchFamily="34" charset="0"/>
              <a:buChar char="•"/>
            </a:pPr>
            <a:r>
              <a:rPr lang="en-US" sz="1700" b="0" i="0" dirty="0">
                <a:effectLst/>
                <a:latin typeface="Times New Roman" panose="02020603050405020304" pitchFamily="18" charset="0"/>
                <a:cs typeface="Times New Roman" panose="02020603050405020304" pitchFamily="18" charset="0"/>
              </a:rPr>
              <a:t>An autoencoder is used to learn data encodings in an unsupervised manner. </a:t>
            </a:r>
          </a:p>
          <a:p>
            <a:pPr marL="285750" indent="-228600" algn="just">
              <a:lnSpc>
                <a:spcPct val="90000"/>
              </a:lnSpc>
              <a:spcAft>
                <a:spcPts val="600"/>
              </a:spcAft>
              <a:buFont typeface="Arial" panose="020B0604020202020204" pitchFamily="34" charset="0"/>
              <a:buChar char="•"/>
            </a:pPr>
            <a:endParaRPr lang="en-US" sz="1700" dirty="0">
              <a:latin typeface="Times New Roman" panose="02020603050405020304" pitchFamily="18" charset="0"/>
              <a:cs typeface="Times New Roman" panose="02020603050405020304" pitchFamily="18" charset="0"/>
            </a:endParaRPr>
          </a:p>
          <a:p>
            <a:pPr marL="285750" indent="-228600" algn="just">
              <a:lnSpc>
                <a:spcPct val="90000"/>
              </a:lnSpc>
              <a:spcAft>
                <a:spcPts val="600"/>
              </a:spcAft>
              <a:buFont typeface="Arial" panose="020B0604020202020204" pitchFamily="34" charset="0"/>
              <a:buChar char="•"/>
            </a:pPr>
            <a:r>
              <a:rPr lang="en-US" sz="1700" b="0" i="0" dirty="0">
                <a:effectLst/>
                <a:latin typeface="Times New Roman" panose="02020603050405020304" pitchFamily="18" charset="0"/>
                <a:cs typeface="Times New Roman" panose="02020603050405020304" pitchFamily="18" charset="0"/>
              </a:rPr>
              <a:t>The aim of an autoencoder is to learn a lower-dimensional representation (encoding) for a higher-dimensional data, typically for dimensionality reduction, by </a:t>
            </a:r>
            <a:r>
              <a:rPr lang="en-US" sz="1700" dirty="0">
                <a:latin typeface="Times New Roman" panose="02020603050405020304" pitchFamily="18" charset="0"/>
                <a:cs typeface="Times New Roman" panose="02020603050405020304" pitchFamily="18" charset="0"/>
              </a:rPr>
              <a:t>training the network </a:t>
            </a:r>
            <a:r>
              <a:rPr lang="en-US" sz="1700" b="0" i="0" dirty="0">
                <a:effectLst/>
                <a:latin typeface="Times New Roman" panose="02020603050405020304" pitchFamily="18" charset="0"/>
                <a:cs typeface="Times New Roman" panose="02020603050405020304" pitchFamily="18" charset="0"/>
              </a:rPr>
              <a:t>to capture the most important parts of the input image.</a:t>
            </a:r>
          </a:p>
          <a:p>
            <a:pPr marL="285750" indent="-228600">
              <a:lnSpc>
                <a:spcPct val="90000"/>
              </a:lnSpc>
              <a:spcAft>
                <a:spcPts val="600"/>
              </a:spcAft>
              <a:buFont typeface="Arial" panose="020B0604020202020204" pitchFamily="34" charset="0"/>
              <a:buChar char="•"/>
            </a:pPr>
            <a:endParaRPr lang="en-US" sz="1700" dirty="0"/>
          </a:p>
        </p:txBody>
      </p:sp>
    </p:spTree>
    <p:extLst>
      <p:ext uri="{BB962C8B-B14F-4D97-AF65-F5344CB8AC3E}">
        <p14:creationId xmlns:p14="http://schemas.microsoft.com/office/powerpoint/2010/main" val="3556928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AEC417-EFEF-F12B-F381-AA13AD194B9D}"/>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149E9CA-6A83-544F-9A74-614DC92AAB4E}"/>
              </a:ext>
            </a:extLst>
          </p:cNvPr>
          <p:cNvSpPr txBox="1"/>
          <p:nvPr/>
        </p:nvSpPr>
        <p:spPr>
          <a:xfrm>
            <a:off x="0" y="115544"/>
            <a:ext cx="12085504" cy="707886"/>
          </a:xfrm>
          <a:prstGeom prst="rect">
            <a:avLst/>
          </a:prstGeom>
          <a:noFill/>
        </p:spPr>
        <p:txBody>
          <a:bodyPr wrap="square">
            <a:spAutoFit/>
          </a:bodyPr>
          <a:lstStyle/>
          <a:p>
            <a:pPr algn="ctr">
              <a:buNone/>
            </a:pPr>
            <a:r>
              <a:rPr lang="en-US" sz="4000" b="1" i="0" dirty="0">
                <a:effectLst/>
                <a:latin typeface="Times New Roman" panose="02020603050405020304" pitchFamily="18" charset="0"/>
                <a:cs typeface="Times New Roman" panose="02020603050405020304" pitchFamily="18" charset="0"/>
              </a:rPr>
              <a:t>Sequence data</a:t>
            </a:r>
          </a:p>
        </p:txBody>
      </p:sp>
      <p:sp>
        <p:nvSpPr>
          <p:cNvPr id="6" name="TextBox 5">
            <a:extLst>
              <a:ext uri="{FF2B5EF4-FFF2-40B4-BE49-F238E27FC236}">
                <a16:creationId xmlns:a16="http://schemas.microsoft.com/office/drawing/2014/main" id="{468BDA78-8093-16DC-98FF-72FB5C740F05}"/>
              </a:ext>
            </a:extLst>
          </p:cNvPr>
          <p:cNvSpPr txBox="1"/>
          <p:nvPr/>
        </p:nvSpPr>
        <p:spPr>
          <a:xfrm>
            <a:off x="272668" y="993350"/>
            <a:ext cx="11812836" cy="369332"/>
          </a:xfrm>
          <a:prstGeom prst="rect">
            <a:avLst/>
          </a:prstGeom>
          <a:noFill/>
        </p:spPr>
        <p:txBody>
          <a:bodyPr wrap="square">
            <a:spAutoFit/>
          </a:bodyPr>
          <a:lstStyle/>
          <a:p>
            <a:pPr marL="285750" indent="-285750"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Time Series</a:t>
            </a:r>
            <a:r>
              <a:rPr lang="en-US" i="0" dirty="0">
                <a:effectLst/>
                <a:latin typeface="Times New Roman" panose="02020603050405020304" pitchFamily="18" charset="0"/>
                <a:cs typeface="Times New Roman" panose="02020603050405020304" pitchFamily="18" charset="0"/>
              </a:rPr>
              <a:t>: prediction time series problem, e.g., </a:t>
            </a:r>
            <a:r>
              <a:rPr lang="en-US" i="0" u="none" strike="noStrike"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stock market predictions</a:t>
            </a:r>
            <a:r>
              <a:rPr lang="en-US" i="0" u="none" strike="noStrike" dirty="0">
                <a:solidFill>
                  <a:srgbClr val="222222"/>
                </a:solidFill>
                <a:effectLst/>
                <a:latin typeface="Times New Roman" panose="02020603050405020304" pitchFamily="18" charset="0"/>
                <a:cs typeface="Times New Roman" panose="02020603050405020304" pitchFamily="18" charset="0"/>
              </a:rPr>
              <a:t>.</a:t>
            </a:r>
            <a:endParaRPr lang="en-US" i="0" dirty="0">
              <a:solidFill>
                <a:srgbClr val="222222"/>
              </a:solidFill>
              <a:effectLst/>
              <a:latin typeface="Times New Roman" panose="02020603050405020304" pitchFamily="18" charset="0"/>
              <a:cs typeface="Times New Roman" panose="02020603050405020304" pitchFamily="18" charset="0"/>
            </a:endParaRPr>
          </a:p>
        </p:txBody>
      </p:sp>
      <p:pic>
        <p:nvPicPr>
          <p:cNvPr id="8194" name="Picture 2">
            <a:extLst>
              <a:ext uri="{FF2B5EF4-FFF2-40B4-BE49-F238E27FC236}">
                <a16:creationId xmlns:a16="http://schemas.microsoft.com/office/drawing/2014/main" id="{35148C3A-957D-F143-ADEF-D06025B480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232" y="1362682"/>
            <a:ext cx="12009535" cy="22987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FC61658-CD7A-5174-8475-20AF234392FE}"/>
              </a:ext>
            </a:extLst>
          </p:cNvPr>
          <p:cNvSpPr txBox="1"/>
          <p:nvPr/>
        </p:nvSpPr>
        <p:spPr>
          <a:xfrm>
            <a:off x="452265" y="3776926"/>
            <a:ext cx="11648502" cy="369332"/>
          </a:xfrm>
          <a:prstGeom prst="rect">
            <a:avLst/>
          </a:prstGeom>
          <a:noFill/>
        </p:spPr>
        <p:txBody>
          <a:bodyPr wrap="square">
            <a:spAutoFit/>
          </a:bodyPr>
          <a:lstStyle/>
          <a:p>
            <a:pPr marL="285750" indent="-285750" algn="l" fontAlgn="base">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Natural Language Processing</a:t>
            </a:r>
            <a:r>
              <a:rPr lang="en-US" i="0" dirty="0">
                <a:effectLst/>
                <a:latin typeface="Times New Roman" panose="02020603050405020304" pitchFamily="18" charset="0"/>
                <a:cs typeface="Times New Roman" panose="02020603050405020304" pitchFamily="18" charset="0"/>
              </a:rPr>
              <a:t>: Text mining and Sentiment (e.g., sentiment analysis</a:t>
            </a:r>
            <a:r>
              <a:rPr lang="en-US" i="0" u="none" strike="noStrike" dirty="0">
                <a:effectLst/>
                <a:latin typeface="Times New Roman" panose="02020603050405020304" pitchFamily="18" charset="0"/>
                <a:cs typeface="Times New Roman" panose="02020603050405020304" pitchFamily="18" charset="0"/>
              </a:rPr>
              <a:t>, or machine translation, and </a:t>
            </a:r>
            <a:r>
              <a:rPr lang="en-US" i="0" u="none" strike="noStrike" dirty="0" err="1">
                <a:effectLst/>
                <a:latin typeface="Times New Roman" panose="02020603050405020304" pitchFamily="18" charset="0"/>
                <a:cs typeface="Times New Roman" panose="02020603050405020304" pitchFamily="18" charset="0"/>
              </a:rPr>
              <a:t>etc</a:t>
            </a:r>
            <a:r>
              <a:rPr lang="en-US" b="0" i="0" dirty="0">
                <a:solidFill>
                  <a:srgbClr val="222222"/>
                </a:solidFill>
                <a:effectLst/>
                <a:latin typeface="Source Sans Pro" panose="020B0503030403020204" pitchFamily="34" charset="0"/>
              </a:rPr>
              <a:t>)</a:t>
            </a:r>
          </a:p>
        </p:txBody>
      </p:sp>
      <p:pic>
        <p:nvPicPr>
          <p:cNvPr id="8196" name="Picture 4" descr="Machine translation ">
            <a:extLst>
              <a:ext uri="{FF2B5EF4-FFF2-40B4-BE49-F238E27FC236}">
                <a16:creationId xmlns:a16="http://schemas.microsoft.com/office/drawing/2014/main" id="{F553BC75-BCCB-C293-6CA6-443F125501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40646" y="4296698"/>
            <a:ext cx="3840206" cy="2445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7295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1" name="Rectangle 308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Rectangle 308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DEA9055-8FD9-B603-3265-79B12F6A0E3F}"/>
              </a:ext>
            </a:extLst>
          </p:cNvPr>
          <p:cNvPicPr>
            <a:picLocks noChangeAspect="1"/>
          </p:cNvPicPr>
          <p:nvPr/>
        </p:nvPicPr>
        <p:blipFill>
          <a:blip r:embed="rId2"/>
          <a:stretch>
            <a:fillRect/>
          </a:stretch>
        </p:blipFill>
        <p:spPr>
          <a:xfrm>
            <a:off x="835057" y="1314450"/>
            <a:ext cx="10521886" cy="4229100"/>
          </a:xfrm>
          <a:prstGeom prst="rect">
            <a:avLst/>
          </a:prstGeom>
        </p:spPr>
      </p:pic>
    </p:spTree>
    <p:extLst>
      <p:ext uri="{BB962C8B-B14F-4D97-AF65-F5344CB8AC3E}">
        <p14:creationId xmlns:p14="http://schemas.microsoft.com/office/powerpoint/2010/main" val="17743523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70293D7-EAEC-9FCA-F656-05A56084807E}"/>
              </a:ext>
            </a:extLst>
          </p:cNvPr>
          <p:cNvSpPr txBox="1"/>
          <p:nvPr/>
        </p:nvSpPr>
        <p:spPr>
          <a:xfrm>
            <a:off x="332801" y="88377"/>
            <a:ext cx="11526398" cy="707886"/>
          </a:xfrm>
          <a:prstGeom prst="rect">
            <a:avLst/>
          </a:prstGeom>
          <a:noFill/>
        </p:spPr>
        <p:txBody>
          <a:bodyPr wrap="square">
            <a:spAutoFit/>
          </a:bodyPr>
          <a:lstStyle/>
          <a:p>
            <a:pPr algn="ctr">
              <a:buNone/>
            </a:pPr>
            <a:r>
              <a:rPr lang="en-US" sz="4000" b="1" i="0" dirty="0">
                <a:effectLst/>
                <a:latin typeface="Times New Roman" panose="02020603050405020304" pitchFamily="18" charset="0"/>
                <a:cs typeface="Times New Roman" panose="02020603050405020304" pitchFamily="18" charset="0"/>
              </a:rPr>
              <a:t>Architecture of Auto-Encoder</a:t>
            </a:r>
          </a:p>
        </p:txBody>
      </p:sp>
      <p:sp>
        <p:nvSpPr>
          <p:cNvPr id="5" name="TextBox 4">
            <a:extLst>
              <a:ext uri="{FF2B5EF4-FFF2-40B4-BE49-F238E27FC236}">
                <a16:creationId xmlns:a16="http://schemas.microsoft.com/office/drawing/2014/main" id="{8AAC877E-3E35-0573-6B0D-BDC113AAEF73}"/>
              </a:ext>
            </a:extLst>
          </p:cNvPr>
          <p:cNvSpPr txBox="1"/>
          <p:nvPr/>
        </p:nvSpPr>
        <p:spPr>
          <a:xfrm>
            <a:off x="67248" y="928465"/>
            <a:ext cx="12057503" cy="369332"/>
          </a:xfrm>
          <a:prstGeom prst="rect">
            <a:avLst/>
          </a:prstGeom>
          <a:noFill/>
        </p:spPr>
        <p:txBody>
          <a:bodyPr wrap="square">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Auto-Encoder consists of three primary components: the encoder, the bottleneck, and the decoder.</a:t>
            </a:r>
          </a:p>
        </p:txBody>
      </p:sp>
      <p:sp>
        <p:nvSpPr>
          <p:cNvPr id="7" name="TextBox 6">
            <a:extLst>
              <a:ext uri="{FF2B5EF4-FFF2-40B4-BE49-F238E27FC236}">
                <a16:creationId xmlns:a16="http://schemas.microsoft.com/office/drawing/2014/main" id="{A8392192-ADE3-23BC-E169-7DFA923E20CB}"/>
              </a:ext>
            </a:extLst>
          </p:cNvPr>
          <p:cNvSpPr txBox="1"/>
          <p:nvPr/>
        </p:nvSpPr>
        <p:spPr>
          <a:xfrm>
            <a:off x="200024" y="1429999"/>
            <a:ext cx="11791950" cy="4524315"/>
          </a:xfrm>
          <a:prstGeom prst="rect">
            <a:avLst/>
          </a:prstGeom>
          <a:noFill/>
          <a:ln w="28575">
            <a:solidFill>
              <a:schemeClr val="accent1"/>
            </a:solidFill>
          </a:ln>
        </p:spPr>
        <p:txBody>
          <a:bodyPr wrap="square">
            <a:spAutoFit/>
          </a:bodyPr>
          <a:lstStyle/>
          <a:p>
            <a:pPr>
              <a:buNone/>
            </a:pPr>
            <a:r>
              <a:rPr lang="en-US" b="1" dirty="0">
                <a:latin typeface="Times New Roman" panose="02020603050405020304" pitchFamily="18" charset="0"/>
                <a:cs typeface="Times New Roman" panose="02020603050405020304" pitchFamily="18" charset="0"/>
              </a:rPr>
              <a:t>1. Encoder:</a:t>
            </a:r>
          </a:p>
          <a:p>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encoder is responsible for transforming the input data into a lower-dimensional representation, called the latent space or code.</a:t>
            </a: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It consists of one or more layers of neurons that progressively reduce the dimensionality of the input.</a:t>
            </a: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encoder typically takes the input data and processes it through multiple layers (e.g., fully connected layers, convolutional layers, etc.) to extract features and encode the input into a compressed form.</a:t>
            </a: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Mathematically, the encoder maps the input x to a latent vector z (often referred to as the encoding):</a:t>
            </a:r>
          </a:p>
          <a:p>
            <a:pPr algn="ctr"/>
            <a:endParaRPr lang="en-US" i="1" dirty="0">
              <a:latin typeface="Times New Roman" panose="02020603050405020304" pitchFamily="18" charset="0"/>
              <a:cs typeface="Times New Roman" panose="02020603050405020304" pitchFamily="18" charset="0"/>
            </a:endParaRPr>
          </a:p>
          <a:p>
            <a:pPr algn="ctr"/>
            <a:r>
              <a:rPr lang="en-US" i="1" dirty="0">
                <a:latin typeface="Times New Roman" panose="02020603050405020304" pitchFamily="18" charset="0"/>
                <a:cs typeface="Times New Roman" panose="02020603050405020304" pitchFamily="18" charset="0"/>
              </a:rPr>
              <a:t>z=f(x)</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where f(x) is a function representing the encoder.</a:t>
            </a:r>
          </a:p>
          <a:p>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goal of the encoder is to capture the most important features of the data, discarding redundant or irrelevant information.</a:t>
            </a:r>
          </a:p>
        </p:txBody>
      </p:sp>
    </p:spTree>
    <p:extLst>
      <p:ext uri="{BB962C8B-B14F-4D97-AF65-F5344CB8AC3E}">
        <p14:creationId xmlns:p14="http://schemas.microsoft.com/office/powerpoint/2010/main" val="176067806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946161-61BD-DEE3-5888-0F2976F7F93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E9BF9F1-2582-8F1F-D260-1ECAC89F5F80}"/>
              </a:ext>
            </a:extLst>
          </p:cNvPr>
          <p:cNvSpPr txBox="1"/>
          <p:nvPr/>
        </p:nvSpPr>
        <p:spPr>
          <a:xfrm>
            <a:off x="332801" y="88377"/>
            <a:ext cx="11526398" cy="707886"/>
          </a:xfrm>
          <a:prstGeom prst="rect">
            <a:avLst/>
          </a:prstGeom>
          <a:noFill/>
        </p:spPr>
        <p:txBody>
          <a:bodyPr wrap="square">
            <a:spAutoFit/>
          </a:bodyPr>
          <a:lstStyle/>
          <a:p>
            <a:pPr algn="ctr">
              <a:buNone/>
            </a:pPr>
            <a:r>
              <a:rPr lang="en-US" sz="4000" b="1" i="0" dirty="0">
                <a:effectLst/>
                <a:latin typeface="Times New Roman" panose="02020603050405020304" pitchFamily="18" charset="0"/>
                <a:cs typeface="Times New Roman" panose="02020603050405020304" pitchFamily="18" charset="0"/>
              </a:rPr>
              <a:t>Architecture of Auto-Encoder</a:t>
            </a:r>
          </a:p>
        </p:txBody>
      </p:sp>
      <p:sp>
        <p:nvSpPr>
          <p:cNvPr id="7" name="TextBox 6">
            <a:extLst>
              <a:ext uri="{FF2B5EF4-FFF2-40B4-BE49-F238E27FC236}">
                <a16:creationId xmlns:a16="http://schemas.microsoft.com/office/drawing/2014/main" id="{CD4F86B7-0BCC-239D-B9A4-872B2815C1DF}"/>
              </a:ext>
            </a:extLst>
          </p:cNvPr>
          <p:cNvSpPr txBox="1"/>
          <p:nvPr/>
        </p:nvSpPr>
        <p:spPr>
          <a:xfrm>
            <a:off x="200025" y="912207"/>
            <a:ext cx="11791950" cy="5632311"/>
          </a:xfrm>
          <a:prstGeom prst="rect">
            <a:avLst/>
          </a:prstGeom>
          <a:noFill/>
          <a:ln w="28575">
            <a:solidFill>
              <a:schemeClr val="accent3"/>
            </a:solidFill>
          </a:ln>
        </p:spPr>
        <p:txBody>
          <a:bodyPr wrap="square">
            <a:spAutoFit/>
          </a:bodyPr>
          <a:lstStyle/>
          <a:p>
            <a:pPr>
              <a:buNone/>
            </a:pPr>
            <a:r>
              <a:rPr lang="en-US" b="1" dirty="0">
                <a:latin typeface="Times New Roman" panose="02020603050405020304" pitchFamily="18" charset="0"/>
                <a:cs typeface="Times New Roman" panose="02020603050405020304" pitchFamily="18" charset="0"/>
              </a:rPr>
              <a:t>2. Bottleneck/Latent Space:</a:t>
            </a:r>
          </a:p>
          <a:p>
            <a:pPr>
              <a:buNone/>
            </a:pPr>
            <a:endParaRPr lang="en-US" b="1"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bottleneck is the compressed, low-dimensional representation of the input data that the model learns. It is the "center" of the autoencoder where the data is encoded into a smaller vector.</a:t>
            </a: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bottleneck is crucial because it forces the model to learn a more compact and meaningful representation of the data. </a:t>
            </a: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bottleneck can also be seen as the point of information compression.</a:t>
            </a: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dimension of the bottleneck layer determines the level of compression. A smaller bottleneck will force the model to learn a more compressed representation, while a larger bottleneck might retain more information.</a:t>
            </a: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In mathematical terms, the bottleneck is the latent space, where:</a:t>
            </a:r>
          </a:p>
          <a:p>
            <a:pPr lvl="1"/>
            <a:endParaRPr lang="en-US" dirty="0">
              <a:latin typeface="Times New Roman" panose="02020603050405020304" pitchFamily="18" charset="0"/>
              <a:cs typeface="Times New Roman" panose="02020603050405020304" pitchFamily="18" charset="0"/>
            </a:endParaRPr>
          </a:p>
          <a:p>
            <a:pPr lvl="1" algn="ctr"/>
            <a:r>
              <a:rPr lang="en-US" i="1" dirty="0">
                <a:latin typeface="Times New Roman" panose="02020603050405020304" pitchFamily="18" charset="0"/>
                <a:cs typeface="Times New Roman" panose="02020603050405020304" pitchFamily="18" charset="0"/>
              </a:rPr>
              <a:t>Bottleneck (latent space)} = Z</a:t>
            </a:r>
          </a:p>
          <a:p>
            <a:pPr lvl="1" algn="ctr"/>
            <a:endParaRPr lang="en-US" i="1"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bottleneck is often referred to as the latent representation and is the central feature of the autoencoder's ability to perform tasks such as dimensionality reduction, denoising, or generating new data.</a:t>
            </a:r>
          </a:p>
          <a:p>
            <a:pPr>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088836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05C26A-A9CD-9BEF-9AE1-B1E703ABA207}"/>
              </a:ext>
            </a:extLst>
          </p:cNvPr>
          <p:cNvSpPr txBox="1"/>
          <p:nvPr/>
        </p:nvSpPr>
        <p:spPr>
          <a:xfrm>
            <a:off x="350701" y="892284"/>
            <a:ext cx="11661757" cy="5632311"/>
          </a:xfrm>
          <a:prstGeom prst="rect">
            <a:avLst/>
          </a:prstGeom>
          <a:noFill/>
          <a:ln w="28575">
            <a:solidFill>
              <a:schemeClr val="accent5"/>
            </a:solidFill>
          </a:ln>
        </p:spPr>
        <p:txBody>
          <a:bodyPr wrap="square">
            <a:spAutoFit/>
          </a:bodyPr>
          <a:lstStyle/>
          <a:p>
            <a:pPr>
              <a:buNone/>
            </a:pPr>
            <a:r>
              <a:rPr lang="en-US" b="1" dirty="0">
                <a:latin typeface="Times New Roman" panose="02020603050405020304" pitchFamily="18" charset="0"/>
                <a:cs typeface="Times New Roman" panose="02020603050405020304" pitchFamily="18" charset="0"/>
              </a:rPr>
              <a:t>3. Decoder:</a:t>
            </a: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decoder is responsible for reconstructing the input data from the compressed representation (latent vector) produced by the encoder.</a:t>
            </a: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decoder typically mirrors the architecture of the encoder but works in reverse, expanding the representation back into the original data space.</a:t>
            </a: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goal of the decoder is to map the latent vector z back to an approximation of the original input</a:t>
            </a: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lvl="1"/>
            <a:r>
              <a:rPr lang="en-US" dirty="0">
                <a:latin typeface="Times New Roman" panose="02020603050405020304" pitchFamily="18" charset="0"/>
                <a:cs typeface="Times New Roman" panose="02020603050405020304" pitchFamily="18" charset="0"/>
              </a:rPr>
              <a:t>      g(z) is a function representing the decoder.</a:t>
            </a:r>
          </a:p>
          <a:p>
            <a:pPr lvl="1"/>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The decoder tries to minimize the reconstruction error (the difference between the input and the reconstructed output). This is typically done by optimizing the loss function during training, such as Mean Squared Error (MSE) or Binary Cross-Entropy, depending on the data type.</a:t>
            </a:r>
          </a:p>
          <a:p>
            <a:pPr marL="742950" lvl="1" indent="-285750">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742950" lvl="1" indent="-285750">
              <a:buFont typeface="Wingdings" pitchFamily="2" charset="2"/>
              <a:buChar char="v"/>
            </a:pPr>
            <a:r>
              <a:rPr lang="en-US" dirty="0">
                <a:latin typeface="Times New Roman" panose="02020603050405020304" pitchFamily="18" charset="0"/>
                <a:cs typeface="Times New Roman" panose="02020603050405020304" pitchFamily="18" charset="0"/>
              </a:rPr>
              <a:t>In essence, the decoder learns to reverse the compression performed by the encoder and regenerate the input from the latent space.</a:t>
            </a:r>
          </a:p>
        </p:txBody>
      </p:sp>
      <p:pic>
        <p:nvPicPr>
          <p:cNvPr id="4" name="Picture 3">
            <a:extLst>
              <a:ext uri="{FF2B5EF4-FFF2-40B4-BE49-F238E27FC236}">
                <a16:creationId xmlns:a16="http://schemas.microsoft.com/office/drawing/2014/main" id="{F0014749-EA56-E1E8-0D9D-42AF2AAB0DAB}"/>
              </a:ext>
            </a:extLst>
          </p:cNvPr>
          <p:cNvPicPr>
            <a:picLocks noChangeAspect="1"/>
          </p:cNvPicPr>
          <p:nvPr/>
        </p:nvPicPr>
        <p:blipFill>
          <a:blip r:embed="rId2"/>
          <a:stretch>
            <a:fillRect/>
          </a:stretch>
        </p:blipFill>
        <p:spPr>
          <a:xfrm>
            <a:off x="6181579" y="3233239"/>
            <a:ext cx="1905522" cy="744061"/>
          </a:xfrm>
          <a:prstGeom prst="rect">
            <a:avLst/>
          </a:prstGeom>
        </p:spPr>
      </p:pic>
      <p:sp>
        <p:nvSpPr>
          <p:cNvPr id="6" name="TextBox 5">
            <a:extLst>
              <a:ext uri="{FF2B5EF4-FFF2-40B4-BE49-F238E27FC236}">
                <a16:creationId xmlns:a16="http://schemas.microsoft.com/office/drawing/2014/main" id="{14424858-04E8-C0F4-525F-4C350014A1D2}"/>
              </a:ext>
            </a:extLst>
          </p:cNvPr>
          <p:cNvSpPr txBox="1"/>
          <p:nvPr/>
        </p:nvSpPr>
        <p:spPr>
          <a:xfrm>
            <a:off x="350702" y="184398"/>
            <a:ext cx="11661757" cy="707886"/>
          </a:xfrm>
          <a:prstGeom prst="rect">
            <a:avLst/>
          </a:prstGeom>
          <a:noFill/>
        </p:spPr>
        <p:txBody>
          <a:bodyPr wrap="square">
            <a:spAutoFit/>
          </a:bodyPr>
          <a:lstStyle/>
          <a:p>
            <a:pPr algn="ctr">
              <a:buNone/>
            </a:pPr>
            <a:r>
              <a:rPr lang="en-US" sz="4000" b="1" i="0" dirty="0">
                <a:effectLst/>
                <a:latin typeface="Times New Roman" panose="02020603050405020304" pitchFamily="18" charset="0"/>
                <a:cs typeface="Times New Roman" panose="02020603050405020304" pitchFamily="18" charset="0"/>
              </a:rPr>
              <a:t>Architecture of Auto-Encoder</a:t>
            </a:r>
          </a:p>
        </p:txBody>
      </p:sp>
    </p:spTree>
    <p:extLst>
      <p:ext uri="{BB962C8B-B14F-4D97-AF65-F5344CB8AC3E}">
        <p14:creationId xmlns:p14="http://schemas.microsoft.com/office/powerpoint/2010/main" val="24172038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8A64EE-F1A8-2927-D02E-DFF05031C5E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CB2E146-EE15-6622-8D98-D190D82F2958}"/>
              </a:ext>
            </a:extLst>
          </p:cNvPr>
          <p:cNvSpPr txBox="1"/>
          <p:nvPr/>
        </p:nvSpPr>
        <p:spPr>
          <a:xfrm>
            <a:off x="242371" y="132202"/>
            <a:ext cx="11766015" cy="707886"/>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Type of Auto-Encoders</a:t>
            </a:r>
          </a:p>
        </p:txBody>
      </p:sp>
      <p:sp>
        <p:nvSpPr>
          <p:cNvPr id="4" name="TextBox 3">
            <a:extLst>
              <a:ext uri="{FF2B5EF4-FFF2-40B4-BE49-F238E27FC236}">
                <a16:creationId xmlns:a16="http://schemas.microsoft.com/office/drawing/2014/main" id="{3CA79EEE-C2F3-5539-EA54-9F074B3ADD5E}"/>
              </a:ext>
            </a:extLst>
          </p:cNvPr>
          <p:cNvSpPr txBox="1"/>
          <p:nvPr/>
        </p:nvSpPr>
        <p:spPr>
          <a:xfrm>
            <a:off x="242371" y="1025129"/>
            <a:ext cx="11766015" cy="400110"/>
          </a:xfrm>
          <a:prstGeom prst="rect">
            <a:avLst/>
          </a:prstGeom>
          <a:noFill/>
        </p:spPr>
        <p:txBody>
          <a:bodyPr wrap="square">
            <a:spAutoFit/>
          </a:bodyPr>
          <a:lstStyle/>
          <a:p>
            <a:pPr algn="just">
              <a:buNone/>
            </a:pPr>
            <a:r>
              <a:rPr lang="en-US" sz="2000" b="1" dirty="0">
                <a:latin typeface="Times New Roman" panose="02020603050405020304" pitchFamily="18" charset="0"/>
                <a:cs typeface="Times New Roman" panose="02020603050405020304" pitchFamily="18" charset="0"/>
              </a:rPr>
              <a:t>1. Vanilla Autoencoder (Standard Autoencoder):</a:t>
            </a:r>
          </a:p>
        </p:txBody>
      </p:sp>
      <p:pic>
        <p:nvPicPr>
          <p:cNvPr id="4098" name="Picture 2">
            <a:extLst>
              <a:ext uri="{FF2B5EF4-FFF2-40B4-BE49-F238E27FC236}">
                <a16:creationId xmlns:a16="http://schemas.microsoft.com/office/drawing/2014/main" id="{6D311ED9-14F3-6E20-478B-DD4C1D9F41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5745" y="1875376"/>
            <a:ext cx="7861608" cy="4475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0177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1BC5726-BE09-4D3F-1F8D-4400E9258F2F}"/>
              </a:ext>
            </a:extLst>
          </p:cNvPr>
          <p:cNvSpPr txBox="1"/>
          <p:nvPr/>
        </p:nvSpPr>
        <p:spPr>
          <a:xfrm>
            <a:off x="135730" y="172253"/>
            <a:ext cx="11880057" cy="2954655"/>
          </a:xfrm>
          <a:prstGeom prst="rect">
            <a:avLst/>
          </a:prstGeom>
          <a:noFill/>
        </p:spPr>
        <p:txBody>
          <a:bodyPr wrap="square">
            <a:spAutoFit/>
          </a:bodyPr>
          <a:lstStyle/>
          <a:p>
            <a:pPr algn="ctr">
              <a:buNone/>
            </a:pPr>
            <a:r>
              <a:rPr lang="en-US" sz="4000" b="1" dirty="0">
                <a:latin typeface="Times New Roman" panose="02020603050405020304" pitchFamily="18" charset="0"/>
                <a:cs typeface="Times New Roman" panose="02020603050405020304" pitchFamily="18" charset="0"/>
              </a:rPr>
              <a:t>2. Variational Autoencoder (VAE):</a:t>
            </a:r>
          </a:p>
          <a:p>
            <a:pPr algn="ctr">
              <a:buNone/>
            </a:pPr>
            <a:endParaRPr lang="en-US" sz="2000" b="1"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The Variational Autoencoder (VAE) introduces a probabilistic approach to the autoencoder model. </a:t>
            </a:r>
          </a:p>
          <a:p>
            <a:pPr algn="just"/>
            <a:endParaRPr lang="en-US" dirty="0">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VAEs map inputs to a distribution (usually Gaussian), defined by a mean and variance in the latent space. The model then samples from this distribution to reconstruct the input. </a:t>
            </a:r>
          </a:p>
          <a:p>
            <a:pPr marL="742950" lvl="1"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probabilistic nature enables VAEs to generate new data points by sampling from the learned distribution, making them powerful generative models. </a:t>
            </a:r>
          </a:p>
        </p:txBody>
      </p:sp>
      <p:pic>
        <p:nvPicPr>
          <p:cNvPr id="4" name="Picture 3">
            <a:extLst>
              <a:ext uri="{FF2B5EF4-FFF2-40B4-BE49-F238E27FC236}">
                <a16:creationId xmlns:a16="http://schemas.microsoft.com/office/drawing/2014/main" id="{5BC319B0-0763-204E-CFE6-C14156E34772}"/>
              </a:ext>
            </a:extLst>
          </p:cNvPr>
          <p:cNvPicPr>
            <a:picLocks noChangeAspect="1"/>
          </p:cNvPicPr>
          <p:nvPr/>
        </p:nvPicPr>
        <p:blipFill>
          <a:blip r:embed="rId2"/>
          <a:stretch>
            <a:fillRect/>
          </a:stretch>
        </p:blipFill>
        <p:spPr>
          <a:xfrm>
            <a:off x="3290590" y="3126908"/>
            <a:ext cx="5610820" cy="3295926"/>
          </a:xfrm>
          <a:prstGeom prst="rect">
            <a:avLst/>
          </a:prstGeom>
          <a:ln>
            <a:solidFill>
              <a:srgbClr val="FF0000"/>
            </a:solidFill>
          </a:ln>
        </p:spPr>
      </p:pic>
    </p:spTree>
    <p:extLst>
      <p:ext uri="{BB962C8B-B14F-4D97-AF65-F5344CB8AC3E}">
        <p14:creationId xmlns:p14="http://schemas.microsoft.com/office/powerpoint/2010/main" val="321179334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Variational Autoencoder">
            <a:extLst>
              <a:ext uri="{FF2B5EF4-FFF2-40B4-BE49-F238E27FC236}">
                <a16:creationId xmlns:a16="http://schemas.microsoft.com/office/drawing/2014/main" id="{9CEE2378-2944-CCD6-0AA8-724AF06C6F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2566" y="1114426"/>
            <a:ext cx="9626867" cy="500062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1FC1271-02D4-56AC-96C5-87489DC9614C}"/>
              </a:ext>
            </a:extLst>
          </p:cNvPr>
          <p:cNvSpPr txBox="1"/>
          <p:nvPr/>
        </p:nvSpPr>
        <p:spPr>
          <a:xfrm>
            <a:off x="316195" y="100014"/>
            <a:ext cx="11728168" cy="707886"/>
          </a:xfrm>
          <a:prstGeom prst="rect">
            <a:avLst/>
          </a:prstGeom>
          <a:noFill/>
        </p:spPr>
        <p:txBody>
          <a:bodyPr wrap="square">
            <a:spAutoFit/>
          </a:bodyPr>
          <a:lstStyle/>
          <a:p>
            <a:pPr algn="ctr">
              <a:buNone/>
            </a:pPr>
            <a:r>
              <a:rPr lang="en-US" sz="4000" b="1" i="0" dirty="0">
                <a:effectLst/>
                <a:latin typeface="Times New Roman" panose="02020603050405020304" pitchFamily="18" charset="0"/>
                <a:cs typeface="Times New Roman" panose="02020603050405020304" pitchFamily="18" charset="0"/>
              </a:rPr>
              <a:t>VAE Architecture</a:t>
            </a:r>
          </a:p>
        </p:txBody>
      </p:sp>
    </p:spTree>
    <p:extLst>
      <p:ext uri="{BB962C8B-B14F-4D97-AF65-F5344CB8AC3E}">
        <p14:creationId xmlns:p14="http://schemas.microsoft.com/office/powerpoint/2010/main" val="12525351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45DB83-C559-9FE4-5FF7-F879278790EB}"/>
              </a:ext>
            </a:extLst>
          </p:cNvPr>
          <p:cNvSpPr txBox="1"/>
          <p:nvPr/>
        </p:nvSpPr>
        <p:spPr>
          <a:xfrm>
            <a:off x="207168" y="289679"/>
            <a:ext cx="11794332" cy="2031325"/>
          </a:xfrm>
          <a:prstGeom prst="rect">
            <a:avLst/>
          </a:prstGeom>
          <a:noFill/>
          <a:ln>
            <a:solidFill>
              <a:schemeClr val="tx2"/>
            </a:solidFill>
          </a:ln>
        </p:spPr>
        <p:txBody>
          <a:bodyPr wrap="square">
            <a:spAutoFit/>
          </a:bodyPr>
          <a:lstStyle/>
          <a:p>
            <a:pPr algn="ctr">
              <a:buNone/>
            </a:pPr>
            <a:r>
              <a:rPr lang="en-US" b="1" i="0" dirty="0">
                <a:effectLst/>
                <a:latin typeface="Times New Roman" panose="02020603050405020304" pitchFamily="18" charset="0"/>
                <a:cs typeface="Times New Roman" panose="02020603050405020304" pitchFamily="18" charset="0"/>
              </a:rPr>
              <a:t>Encoder: Learning a Distribution</a:t>
            </a:r>
          </a:p>
          <a:p>
            <a:pPr algn="l">
              <a:buNone/>
            </a:pPr>
            <a:r>
              <a:rPr lang="en-US" b="0" i="0" dirty="0">
                <a:solidFill>
                  <a:srgbClr val="404040"/>
                </a:solidFill>
                <a:effectLst/>
                <a:latin typeface="Times New Roman" panose="02020603050405020304" pitchFamily="18" charset="0"/>
                <a:cs typeface="Times New Roman" panose="02020603050405020304" pitchFamily="18" charset="0"/>
              </a:rPr>
              <a:t>In a VAE unlike autoencoder, the encoder doesn't directly produce a single compressed representation of the input data. Instead, it outputs the parameters of a probability distribution, typically a Gaussian distribution. This means the encoder gives us two things for each input:</a:t>
            </a:r>
          </a:p>
          <a:p>
            <a:pPr marL="1200150" lvl="2" indent="-285750">
              <a:buFont typeface="Arial" panose="020B0604020202020204" pitchFamily="34" charset="0"/>
              <a:buChar char="•"/>
            </a:pPr>
            <a:r>
              <a:rPr lang="en-US" b="1" i="0" dirty="0">
                <a:solidFill>
                  <a:srgbClr val="404040"/>
                </a:solidFill>
                <a:effectLst/>
                <a:latin typeface="Times New Roman" panose="02020603050405020304" pitchFamily="18" charset="0"/>
                <a:cs typeface="Times New Roman" panose="02020603050405020304" pitchFamily="18" charset="0"/>
              </a:rPr>
              <a:t>Mean (</a:t>
            </a:r>
            <a:r>
              <a:rPr lang="el-GR" b="1" i="0" dirty="0">
                <a:solidFill>
                  <a:srgbClr val="404040"/>
                </a:solidFill>
                <a:effectLst/>
                <a:latin typeface="Times New Roman" panose="02020603050405020304" pitchFamily="18" charset="0"/>
                <a:cs typeface="Times New Roman" panose="02020603050405020304" pitchFamily="18" charset="0"/>
              </a:rPr>
              <a:t>μ)</a:t>
            </a:r>
            <a:r>
              <a:rPr lang="el-GR" b="0" i="0" dirty="0">
                <a:solidFill>
                  <a:srgbClr val="404040"/>
                </a:solidFill>
                <a:effectLst/>
                <a:latin typeface="Times New Roman" panose="02020603050405020304" pitchFamily="18" charset="0"/>
                <a:cs typeface="Times New Roman" panose="02020603050405020304" pitchFamily="18" charset="0"/>
              </a:rPr>
              <a:t>: </a:t>
            </a:r>
            <a:r>
              <a:rPr lang="en-US" b="0" i="0" dirty="0">
                <a:solidFill>
                  <a:srgbClr val="404040"/>
                </a:solidFill>
                <a:effectLst/>
                <a:latin typeface="Times New Roman" panose="02020603050405020304" pitchFamily="18" charset="0"/>
                <a:cs typeface="Times New Roman" panose="02020603050405020304" pitchFamily="18" charset="0"/>
              </a:rPr>
              <a:t>The center of the distribution.</a:t>
            </a:r>
          </a:p>
          <a:p>
            <a:pPr marL="1200150" lvl="2" indent="-285750">
              <a:buFont typeface="Arial" panose="020B0604020202020204" pitchFamily="34" charset="0"/>
              <a:buChar char="•"/>
            </a:pPr>
            <a:r>
              <a:rPr lang="en-US" b="1" i="0" dirty="0">
                <a:solidFill>
                  <a:srgbClr val="404040"/>
                </a:solidFill>
                <a:effectLst/>
                <a:latin typeface="Times New Roman" panose="02020603050405020304" pitchFamily="18" charset="0"/>
                <a:cs typeface="Times New Roman" panose="02020603050405020304" pitchFamily="18" charset="0"/>
              </a:rPr>
              <a:t>Variance (</a:t>
            </a:r>
            <a:r>
              <a:rPr lang="el-GR" b="1" i="0" dirty="0">
                <a:solidFill>
                  <a:srgbClr val="404040"/>
                </a:solidFill>
                <a:effectLst/>
                <a:latin typeface="Times New Roman" panose="02020603050405020304" pitchFamily="18" charset="0"/>
                <a:cs typeface="Times New Roman" panose="02020603050405020304" pitchFamily="18" charset="0"/>
              </a:rPr>
              <a:t>σ²)</a:t>
            </a:r>
            <a:r>
              <a:rPr lang="el-GR" b="0" i="0" dirty="0">
                <a:solidFill>
                  <a:srgbClr val="404040"/>
                </a:solidFill>
                <a:effectLst/>
                <a:latin typeface="Times New Roman" panose="02020603050405020304" pitchFamily="18" charset="0"/>
                <a:cs typeface="Times New Roman" panose="02020603050405020304" pitchFamily="18" charset="0"/>
              </a:rPr>
              <a:t>: </a:t>
            </a:r>
            <a:r>
              <a:rPr lang="en-US" b="0" i="0" dirty="0">
                <a:solidFill>
                  <a:srgbClr val="404040"/>
                </a:solidFill>
                <a:effectLst/>
                <a:latin typeface="Times New Roman" panose="02020603050405020304" pitchFamily="18" charset="0"/>
                <a:cs typeface="Times New Roman" panose="02020603050405020304" pitchFamily="18" charset="0"/>
              </a:rPr>
              <a:t>The spread or uncertainty of the distribution. These parameters describe a range of possible values in the latent space that the input could correspond to, instead of just a single point.</a:t>
            </a:r>
          </a:p>
        </p:txBody>
      </p:sp>
      <p:sp>
        <p:nvSpPr>
          <p:cNvPr id="5" name="TextBox 4">
            <a:extLst>
              <a:ext uri="{FF2B5EF4-FFF2-40B4-BE49-F238E27FC236}">
                <a16:creationId xmlns:a16="http://schemas.microsoft.com/office/drawing/2014/main" id="{C446D3F1-BD5A-7326-F674-B5474B6D82FB}"/>
              </a:ext>
            </a:extLst>
          </p:cNvPr>
          <p:cNvSpPr txBox="1"/>
          <p:nvPr/>
        </p:nvSpPr>
        <p:spPr>
          <a:xfrm>
            <a:off x="207168" y="2598003"/>
            <a:ext cx="11794332" cy="3970318"/>
          </a:xfrm>
          <a:prstGeom prst="rect">
            <a:avLst/>
          </a:prstGeom>
          <a:noFill/>
          <a:ln w="28575">
            <a:solidFill>
              <a:srgbClr val="FFC000"/>
            </a:solidFill>
          </a:ln>
        </p:spPr>
        <p:txBody>
          <a:bodyPr wrap="square">
            <a:spAutoFit/>
          </a:bodyPr>
          <a:lstStyle/>
          <a:p>
            <a:pPr algn="ctr">
              <a:buNone/>
            </a:pPr>
            <a:r>
              <a:rPr lang="en-US" b="1" i="0" dirty="0">
                <a:effectLst/>
                <a:latin typeface="Times New Roman" panose="02020603050405020304" pitchFamily="18" charset="0"/>
                <a:cs typeface="Times New Roman" panose="02020603050405020304" pitchFamily="18" charset="0"/>
              </a:rPr>
              <a:t>Sampling: Adding Randomness</a:t>
            </a:r>
          </a:p>
          <a:p>
            <a:pPr algn="l"/>
            <a:r>
              <a:rPr lang="en-US" b="0" i="0" dirty="0">
                <a:solidFill>
                  <a:srgbClr val="404040"/>
                </a:solidFill>
                <a:effectLst/>
                <a:latin typeface="Times New Roman" panose="02020603050405020304" pitchFamily="18" charset="0"/>
                <a:cs typeface="Times New Roman" panose="02020603050405020304" pitchFamily="18" charset="0"/>
              </a:rPr>
              <a:t>Now, we have a distribution for each input, but we need a specific point in the latent space to send to the decoder. This is where sampling comes in. </a:t>
            </a:r>
          </a:p>
          <a:p>
            <a:pPr algn="l"/>
            <a:r>
              <a:rPr lang="en-US" b="0" i="0" dirty="0">
                <a:solidFill>
                  <a:srgbClr val="404040"/>
                </a:solidFill>
                <a:effectLst/>
                <a:latin typeface="Times New Roman" panose="02020603050405020304" pitchFamily="18" charset="0"/>
                <a:cs typeface="Times New Roman" panose="02020603050405020304" pitchFamily="18" charset="0"/>
              </a:rPr>
              <a:t>We randomly pick a point from the distribution given by the encoder. This process adds randomness to the model, which is important for generating diverse outputs. But, there's a problem with this direct sampling approach.</a:t>
            </a:r>
          </a:p>
          <a:p>
            <a:pPr algn="l"/>
            <a:endParaRPr lang="en-US" dirty="0">
              <a:solidFill>
                <a:srgbClr val="404040"/>
              </a:solidFill>
              <a:latin typeface="Times New Roman" panose="02020603050405020304" pitchFamily="18" charset="0"/>
              <a:cs typeface="Times New Roman" panose="02020603050405020304" pitchFamily="18" charset="0"/>
            </a:endParaRPr>
          </a:p>
          <a:p>
            <a:pPr algn="l"/>
            <a:endParaRPr lang="en-US" b="0" i="0" dirty="0">
              <a:solidFill>
                <a:srgbClr val="404040"/>
              </a:solidFill>
              <a:effectLst/>
              <a:latin typeface="Times New Roman" panose="02020603050405020304" pitchFamily="18" charset="0"/>
              <a:cs typeface="Times New Roman" panose="02020603050405020304" pitchFamily="18" charset="0"/>
            </a:endParaRPr>
          </a:p>
          <a:p>
            <a:pPr algn="l"/>
            <a:endParaRPr lang="en-US" dirty="0">
              <a:solidFill>
                <a:srgbClr val="404040"/>
              </a:solidFill>
              <a:latin typeface="Times New Roman" panose="02020603050405020304" pitchFamily="18" charset="0"/>
              <a:cs typeface="Times New Roman" panose="02020603050405020304" pitchFamily="18" charset="0"/>
            </a:endParaRPr>
          </a:p>
          <a:p>
            <a:pPr algn="l"/>
            <a:endParaRPr lang="en-US" b="0" i="0" dirty="0">
              <a:solidFill>
                <a:srgbClr val="404040"/>
              </a:solidFill>
              <a:effectLst/>
              <a:latin typeface="Times New Roman" panose="02020603050405020304" pitchFamily="18" charset="0"/>
              <a:cs typeface="Times New Roman" panose="02020603050405020304" pitchFamily="18" charset="0"/>
            </a:endParaRPr>
          </a:p>
          <a:p>
            <a:pPr algn="l"/>
            <a:endParaRPr lang="en-US" dirty="0">
              <a:solidFill>
                <a:srgbClr val="404040"/>
              </a:solidFill>
              <a:latin typeface="Times New Roman" panose="02020603050405020304" pitchFamily="18" charset="0"/>
              <a:cs typeface="Times New Roman" panose="02020603050405020304" pitchFamily="18" charset="0"/>
            </a:endParaRPr>
          </a:p>
          <a:p>
            <a:pPr algn="l"/>
            <a:endParaRPr lang="en-US" b="0" i="0" dirty="0">
              <a:solidFill>
                <a:srgbClr val="404040"/>
              </a:solidFill>
              <a:effectLst/>
              <a:latin typeface="Times New Roman" panose="02020603050405020304" pitchFamily="18" charset="0"/>
              <a:cs typeface="Times New Roman" panose="02020603050405020304" pitchFamily="18" charset="0"/>
            </a:endParaRPr>
          </a:p>
          <a:p>
            <a:pPr algn="l"/>
            <a:endParaRPr lang="en-US" dirty="0">
              <a:solidFill>
                <a:srgbClr val="404040"/>
              </a:solidFill>
              <a:latin typeface="Times New Roman" panose="02020603050405020304" pitchFamily="18" charset="0"/>
              <a:cs typeface="Times New Roman" panose="02020603050405020304" pitchFamily="18" charset="0"/>
            </a:endParaRPr>
          </a:p>
          <a:p>
            <a:pPr algn="l"/>
            <a:endParaRPr lang="en-US" b="0" i="0" dirty="0">
              <a:solidFill>
                <a:srgbClr val="404040"/>
              </a:solidFill>
              <a:effectLst/>
              <a:latin typeface="Times New Roman" panose="02020603050405020304" pitchFamily="18" charset="0"/>
              <a:cs typeface="Times New Roman" panose="02020603050405020304" pitchFamily="18" charset="0"/>
            </a:endParaRPr>
          </a:p>
          <a:p>
            <a:pPr algn="l"/>
            <a:endParaRPr lang="en-US" dirty="0">
              <a:solidFill>
                <a:srgbClr val="404040"/>
              </a:solidFill>
              <a:latin typeface="Times New Roman" panose="02020603050405020304" pitchFamily="18" charset="0"/>
              <a:cs typeface="Times New Roman" panose="02020603050405020304" pitchFamily="18" charset="0"/>
            </a:endParaRPr>
          </a:p>
        </p:txBody>
      </p:sp>
      <p:pic>
        <p:nvPicPr>
          <p:cNvPr id="6146" name="Picture 2" descr="Reparameterization Trick">
            <a:extLst>
              <a:ext uri="{FF2B5EF4-FFF2-40B4-BE49-F238E27FC236}">
                <a16:creationId xmlns:a16="http://schemas.microsoft.com/office/drawing/2014/main" id="{96175C2F-7834-D3B9-1226-79E66565FD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59275" y="4233597"/>
            <a:ext cx="3140667" cy="2235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962865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D56830-5961-A8D7-F9DD-57CD790151E9}"/>
              </a:ext>
            </a:extLst>
          </p:cNvPr>
          <p:cNvSpPr txBox="1"/>
          <p:nvPr/>
        </p:nvSpPr>
        <p:spPr>
          <a:xfrm>
            <a:off x="178593" y="253604"/>
            <a:ext cx="11865770" cy="707886"/>
          </a:xfrm>
          <a:prstGeom prst="rect">
            <a:avLst/>
          </a:prstGeom>
          <a:noFill/>
        </p:spPr>
        <p:txBody>
          <a:bodyPr wrap="square">
            <a:spAutoFit/>
          </a:bodyPr>
          <a:lstStyle/>
          <a:p>
            <a:pPr algn="ctr">
              <a:buNone/>
            </a:pPr>
            <a:r>
              <a:rPr lang="en-US" sz="4000" b="1" dirty="0">
                <a:latin typeface="Times New Roman" panose="02020603050405020304" pitchFamily="18" charset="0"/>
                <a:cs typeface="Times New Roman" panose="02020603050405020304" pitchFamily="18" charset="0"/>
              </a:rPr>
              <a:t>3. Convolutional Autoencoder (CAE):</a:t>
            </a:r>
          </a:p>
        </p:txBody>
      </p:sp>
      <p:pic>
        <p:nvPicPr>
          <p:cNvPr id="10242" name="Picture 2">
            <a:extLst>
              <a:ext uri="{FF2B5EF4-FFF2-40B4-BE49-F238E27FC236}">
                <a16:creationId xmlns:a16="http://schemas.microsoft.com/office/drawing/2014/main" id="{89B7532D-76FF-25AF-2AB7-EC4E4495C6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5090" y="1709605"/>
            <a:ext cx="10961819" cy="39861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123787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FEFC94-DFFE-9F1E-5D09-4A60B72B3A95}"/>
              </a:ext>
            </a:extLst>
          </p:cNvPr>
          <p:cNvSpPr txBox="1"/>
          <p:nvPr/>
        </p:nvSpPr>
        <p:spPr>
          <a:xfrm>
            <a:off x="214312" y="312806"/>
            <a:ext cx="11763375" cy="2369880"/>
          </a:xfrm>
          <a:prstGeom prst="rect">
            <a:avLst/>
          </a:prstGeom>
          <a:noFill/>
          <a:ln w="28575">
            <a:solidFill>
              <a:schemeClr val="accent1"/>
            </a:solidFill>
          </a:ln>
        </p:spPr>
        <p:txBody>
          <a:bodyPr wrap="square">
            <a:spAutoFit/>
          </a:bodyPr>
          <a:lstStyle/>
          <a:p>
            <a:pPr algn="ctr">
              <a:buNone/>
            </a:pPr>
            <a:r>
              <a:rPr lang="en-US" sz="4000" b="1" dirty="0">
                <a:latin typeface="Times New Roman" panose="02020603050405020304" pitchFamily="18" charset="0"/>
                <a:cs typeface="Times New Roman" panose="02020603050405020304" pitchFamily="18" charset="0"/>
              </a:rPr>
              <a:t>4. Denoising Autoencoder (DAE):</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 Denoising Autoencoder (DAE) is designed to learn a robust representation of data by training on noisy inputs. </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During training, noise (such as random pixel corruption) is added to the input data, and the model learns to reconstruct the original, clean data from the noisy version. </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forces the model to capture underlying patterns in the data and learn to remove noise. </a:t>
            </a:r>
          </a:p>
        </p:txBody>
      </p:sp>
      <p:pic>
        <p:nvPicPr>
          <p:cNvPr id="12292" name="Picture 4" descr="The proposed architecture of a denoising autoencoder (DAE) using neural network">
            <a:extLst>
              <a:ext uri="{FF2B5EF4-FFF2-40B4-BE49-F238E27FC236}">
                <a16:creationId xmlns:a16="http://schemas.microsoft.com/office/drawing/2014/main" id="{6CDE4BAF-8736-7E4F-7DA3-6BE90D73B2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5912" y="2923564"/>
            <a:ext cx="5818919" cy="3772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21019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AF0952-5B01-960F-45F2-14AAA430A84D}"/>
              </a:ext>
            </a:extLst>
          </p:cNvPr>
          <p:cNvSpPr txBox="1"/>
          <p:nvPr/>
        </p:nvSpPr>
        <p:spPr>
          <a:xfrm>
            <a:off x="374573" y="198304"/>
            <a:ext cx="11644829" cy="707886"/>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Sequential Data: Definition</a:t>
            </a:r>
          </a:p>
        </p:txBody>
      </p:sp>
      <p:pic>
        <p:nvPicPr>
          <p:cNvPr id="2050" name="Picture 2" descr="Sequential Data in Storage">
            <a:extLst>
              <a:ext uri="{FF2B5EF4-FFF2-40B4-BE49-F238E27FC236}">
                <a16:creationId xmlns:a16="http://schemas.microsoft.com/office/drawing/2014/main" id="{0C67BAA7-7AB8-1953-CBFF-259F248662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57" y="1118032"/>
            <a:ext cx="9528685" cy="5359885"/>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514333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4CA268-E26C-C16C-FA88-A24BAE71AA5D}"/>
              </a:ext>
            </a:extLst>
          </p:cNvPr>
          <p:cNvSpPr txBox="1"/>
          <p:nvPr/>
        </p:nvSpPr>
        <p:spPr>
          <a:xfrm>
            <a:off x="416719" y="154047"/>
            <a:ext cx="11358562" cy="1815882"/>
          </a:xfrm>
          <a:prstGeom prst="rect">
            <a:avLst/>
          </a:prstGeom>
          <a:noFill/>
        </p:spPr>
        <p:txBody>
          <a:bodyPr wrap="square">
            <a:spAutoFit/>
          </a:bodyPr>
          <a:lstStyle/>
          <a:p>
            <a:pPr algn="ctr">
              <a:buNone/>
            </a:pPr>
            <a:r>
              <a:rPr lang="en-US" sz="4000" b="1" dirty="0">
                <a:latin typeface="Times New Roman" panose="02020603050405020304" pitchFamily="18" charset="0"/>
                <a:cs typeface="Times New Roman" panose="02020603050405020304" pitchFamily="18" charset="0"/>
              </a:rPr>
              <a:t>5. Sparse Autoencoder:</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Sparse Autoencoder is designed to promote sparsity in the activations of the hidden layer. </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By introducing a sparsity constraint (often via L1 regularization or a penalty term like KL-divergence), the model encourages the latent space to represent only a few active neurons at any given time. </a:t>
            </a:r>
          </a:p>
        </p:txBody>
      </p:sp>
      <p:pic>
        <p:nvPicPr>
          <p:cNvPr id="14338" name="Picture 2">
            <a:extLst>
              <a:ext uri="{FF2B5EF4-FFF2-40B4-BE49-F238E27FC236}">
                <a16:creationId xmlns:a16="http://schemas.microsoft.com/office/drawing/2014/main" id="{4A917C2E-0711-EF74-6E36-FA32A9FE33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6609" y="2588613"/>
            <a:ext cx="5357563" cy="4115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23637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45B80C-519F-6409-41C9-A1927BAED5D5}"/>
              </a:ext>
            </a:extLst>
          </p:cNvPr>
          <p:cNvPicPr>
            <a:picLocks noChangeAspect="1"/>
          </p:cNvPicPr>
          <p:nvPr/>
        </p:nvPicPr>
        <p:blipFill>
          <a:blip r:embed="rId2"/>
          <a:stretch>
            <a:fillRect/>
          </a:stretch>
        </p:blipFill>
        <p:spPr>
          <a:xfrm>
            <a:off x="5925351" y="46739"/>
            <a:ext cx="6123471" cy="6764521"/>
          </a:xfrm>
          <a:prstGeom prst="rect">
            <a:avLst/>
          </a:prstGeom>
        </p:spPr>
      </p:pic>
      <p:sp>
        <p:nvSpPr>
          <p:cNvPr id="3" name="TextBox 2">
            <a:extLst>
              <a:ext uri="{FF2B5EF4-FFF2-40B4-BE49-F238E27FC236}">
                <a16:creationId xmlns:a16="http://schemas.microsoft.com/office/drawing/2014/main" id="{D133B9C6-CE8A-5FF0-ABFB-9B0B407615F6}"/>
              </a:ext>
            </a:extLst>
          </p:cNvPr>
          <p:cNvSpPr txBox="1"/>
          <p:nvPr/>
        </p:nvSpPr>
        <p:spPr>
          <a:xfrm>
            <a:off x="143178" y="89178"/>
            <a:ext cx="4441481" cy="374574"/>
          </a:xfrm>
          <a:prstGeom prst="rect">
            <a:avLst/>
          </a:prstGeom>
          <a:noFill/>
          <a:ln>
            <a:solidFill>
              <a:schemeClr val="accent1"/>
            </a:solidFill>
          </a:ln>
        </p:spPr>
        <p:txBody>
          <a:bodyPr wrap="square" rtlCol="0">
            <a:spAutoFit/>
          </a:bodyPr>
          <a:lstStyle/>
          <a:p>
            <a:pPr algn="ctr"/>
            <a:r>
              <a:rPr lang="en-US" dirty="0">
                <a:latin typeface="Times New Roman" panose="02020603050405020304" pitchFamily="18" charset="0"/>
                <a:cs typeface="Times New Roman" panose="02020603050405020304" pitchFamily="18" charset="0"/>
              </a:rPr>
              <a:t>CAE using </a:t>
            </a:r>
            <a:r>
              <a:rPr lang="en-US" dirty="0" err="1">
                <a:latin typeface="Times New Roman" panose="02020603050405020304" pitchFamily="18" charset="0"/>
                <a:cs typeface="Times New Roman" panose="02020603050405020304" pitchFamily="18" charset="0"/>
              </a:rPr>
              <a:t>Keras</a:t>
            </a:r>
            <a:endParaRPr lang="en-US" dirty="0">
              <a:latin typeface="Times New Roman" panose="02020603050405020304" pitchFamily="18" charset="0"/>
              <a:cs typeface="Times New Roman" panose="02020603050405020304" pitchFamily="18" charset="0"/>
            </a:endParaRPr>
          </a:p>
        </p:txBody>
      </p:sp>
      <p:pic>
        <p:nvPicPr>
          <p:cNvPr id="16386" name="Picture 2" descr="MNIST sample images">
            <a:extLst>
              <a:ext uri="{FF2B5EF4-FFF2-40B4-BE49-F238E27FC236}">
                <a16:creationId xmlns:a16="http://schemas.microsoft.com/office/drawing/2014/main" id="{145C9879-8DBD-B468-D94A-86EA83CF2A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053" y="731762"/>
            <a:ext cx="4850325" cy="2406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910609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0D1BDEDC-2FE7-2F5B-54D4-C96291F6498D}"/>
              </a:ext>
            </a:extLst>
          </p:cNvPr>
          <p:cNvPicPr>
            <a:picLocks noChangeAspect="1"/>
          </p:cNvPicPr>
          <p:nvPr/>
        </p:nvPicPr>
        <p:blipFill>
          <a:blip r:embed="rId2"/>
          <a:stretch>
            <a:fillRect/>
          </a:stretch>
        </p:blipFill>
        <p:spPr>
          <a:xfrm>
            <a:off x="2298172" y="457200"/>
            <a:ext cx="7595656" cy="5943600"/>
          </a:xfrm>
          <a:prstGeom prst="rect">
            <a:avLst/>
          </a:prstGeom>
        </p:spPr>
      </p:pic>
    </p:spTree>
    <p:extLst>
      <p:ext uri="{BB962C8B-B14F-4D97-AF65-F5344CB8AC3E}">
        <p14:creationId xmlns:p14="http://schemas.microsoft.com/office/powerpoint/2010/main" val="172150794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75BBF3-A956-69B4-4685-7AA2D91F5D8B}"/>
              </a:ext>
            </a:extLst>
          </p:cNvPr>
          <p:cNvPicPr>
            <a:picLocks noChangeAspect="1"/>
          </p:cNvPicPr>
          <p:nvPr/>
        </p:nvPicPr>
        <p:blipFill>
          <a:blip r:embed="rId2"/>
          <a:stretch>
            <a:fillRect/>
          </a:stretch>
        </p:blipFill>
        <p:spPr>
          <a:xfrm>
            <a:off x="1951831" y="323850"/>
            <a:ext cx="8288337" cy="4612966"/>
          </a:xfrm>
          <a:prstGeom prst="rect">
            <a:avLst/>
          </a:prstGeom>
        </p:spPr>
      </p:pic>
      <p:sp>
        <p:nvSpPr>
          <p:cNvPr id="4" name="TextBox 3">
            <a:extLst>
              <a:ext uri="{FF2B5EF4-FFF2-40B4-BE49-F238E27FC236}">
                <a16:creationId xmlns:a16="http://schemas.microsoft.com/office/drawing/2014/main" id="{D772482F-DD95-3BA1-FDC4-76100840A34B}"/>
              </a:ext>
            </a:extLst>
          </p:cNvPr>
          <p:cNvSpPr txBox="1"/>
          <p:nvPr/>
        </p:nvSpPr>
        <p:spPr>
          <a:xfrm>
            <a:off x="234553" y="5687496"/>
            <a:ext cx="11722894" cy="369332"/>
          </a:xfrm>
          <a:prstGeom prst="rect">
            <a:avLst/>
          </a:prstGeom>
          <a:noFill/>
          <a:ln w="38100">
            <a:solidFill>
              <a:srgbClr val="FF0000"/>
            </a:solidFill>
          </a:ln>
        </p:spPr>
        <p:txBody>
          <a:bodyPr wrap="square">
            <a:spAutoFit/>
          </a:bodyPr>
          <a:lstStyle/>
          <a:p>
            <a:r>
              <a:rPr lang="en-US" dirty="0">
                <a:latin typeface="Times New Roman" panose="02020603050405020304" pitchFamily="18" charset="0"/>
                <a:cs typeface="Times New Roman" panose="02020603050405020304" pitchFamily="18" charset="0"/>
              </a:rPr>
              <a:t>Please refer to </a:t>
            </a:r>
            <a:r>
              <a:rPr lang="en-US" dirty="0">
                <a:highlight>
                  <a:srgbClr val="FFFF00"/>
                </a:highlight>
                <a:latin typeface="Times New Roman" panose="02020603050405020304" pitchFamily="18" charset="0"/>
                <a:cs typeface="Times New Roman" panose="02020603050405020304" pitchFamily="18" charset="0"/>
                <a:hlinkClick r:id="rId3"/>
              </a:rPr>
              <a:t>https://blog.keras.io/building-autoencoders-in-keras.html</a:t>
            </a:r>
            <a:r>
              <a:rPr lang="en-US" dirty="0">
                <a:highlight>
                  <a:srgbClr val="FFFF00"/>
                </a:highlight>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for more information</a:t>
            </a:r>
            <a:r>
              <a:rPr lang="en-US" dirty="0"/>
              <a:t>.</a:t>
            </a:r>
          </a:p>
        </p:txBody>
      </p:sp>
    </p:spTree>
    <p:extLst>
      <p:ext uri="{BB962C8B-B14F-4D97-AF65-F5344CB8AC3E}">
        <p14:creationId xmlns:p14="http://schemas.microsoft.com/office/powerpoint/2010/main" val="15193471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DD9E60-1807-6C49-9AC2-275F2544B04F}"/>
            </a:ext>
          </a:extLst>
        </p:cNvPr>
        <p:cNvGrpSpPr/>
        <p:nvPr/>
      </p:nvGrpSpPr>
      <p:grpSpPr>
        <a:xfrm>
          <a:off x="0" y="0"/>
          <a:ext cx="0" cy="0"/>
          <a:chOff x="0" y="0"/>
          <a:chExt cx="0" cy="0"/>
        </a:xfrm>
      </p:grpSpPr>
      <p:pic>
        <p:nvPicPr>
          <p:cNvPr id="2" name="Picture 1" descr="A light bulb with a brain inside&#10;&#10;Description automatically generated">
            <a:extLst>
              <a:ext uri="{FF2B5EF4-FFF2-40B4-BE49-F238E27FC236}">
                <a16:creationId xmlns:a16="http://schemas.microsoft.com/office/drawing/2014/main" id="{52D5D7ED-51BE-4B4A-1C55-05FF6705E225}"/>
              </a:ext>
            </a:extLst>
          </p:cNvPr>
          <p:cNvPicPr>
            <a:picLocks noChangeAspect="1"/>
          </p:cNvPicPr>
          <p:nvPr/>
        </p:nvPicPr>
        <p:blipFill>
          <a:blip r:embed="rId2">
            <a:alphaModFix amt="50000"/>
          </a:blip>
          <a:srcRect t="15073" r="-1" b="-1"/>
          <a:stretch/>
        </p:blipFill>
        <p:spPr>
          <a:xfrm>
            <a:off x="20" y="10"/>
            <a:ext cx="12188930" cy="6857990"/>
          </a:xfrm>
          <a:prstGeom prst="rect">
            <a:avLst/>
          </a:prstGeom>
        </p:spPr>
      </p:pic>
      <p:sp>
        <p:nvSpPr>
          <p:cNvPr id="4" name="TextBox 3">
            <a:extLst>
              <a:ext uri="{FF2B5EF4-FFF2-40B4-BE49-F238E27FC236}">
                <a16:creationId xmlns:a16="http://schemas.microsoft.com/office/drawing/2014/main" id="{83B434BA-4F0E-E580-08AA-E48D5AF2442B}"/>
              </a:ext>
            </a:extLst>
          </p:cNvPr>
          <p:cNvSpPr txBox="1"/>
          <p:nvPr/>
        </p:nvSpPr>
        <p:spPr>
          <a:xfrm>
            <a:off x="-21771" y="1122363"/>
            <a:ext cx="12061371" cy="30632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r>
              <a:rPr lang="en-US" sz="4800" b="1" dirty="0">
                <a:solidFill>
                  <a:schemeClr val="bg1"/>
                </a:solidFill>
                <a:latin typeface="Times New Roman"/>
                <a:ea typeface="+mj-ea"/>
                <a:cs typeface="Times New Roman"/>
              </a:rPr>
              <a:t>Introduction to Generative Adversarial Networks</a:t>
            </a:r>
          </a:p>
        </p:txBody>
      </p:sp>
    </p:spTree>
    <p:extLst>
      <p:ext uri="{BB962C8B-B14F-4D97-AF65-F5344CB8AC3E}">
        <p14:creationId xmlns:p14="http://schemas.microsoft.com/office/powerpoint/2010/main" val="25725381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64BBC5-5C43-3FC4-3019-23284685B39B}"/>
              </a:ext>
            </a:extLst>
          </p:cNvPr>
          <p:cNvSpPr txBox="1"/>
          <p:nvPr/>
        </p:nvSpPr>
        <p:spPr>
          <a:xfrm>
            <a:off x="313134" y="721037"/>
            <a:ext cx="11565732" cy="2369880"/>
          </a:xfrm>
          <a:prstGeom prst="rect">
            <a:avLst/>
          </a:prstGeom>
          <a:noFill/>
        </p:spPr>
        <p:txBody>
          <a:bodyPr wrap="square">
            <a:spAutoFit/>
          </a:bodyPr>
          <a:lstStyle/>
          <a:p>
            <a:pPr marL="285750" indent="-285750" algn="just" fontAlgn="auto">
              <a:spcBef>
                <a:spcPts val="1200"/>
              </a:spcBef>
              <a:spcAft>
                <a:spcPts val="1200"/>
              </a:spcAft>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To understand GANs at a basic level, imagine a game of cat and mouse, where the generator acts as the cat while the discriminator is the mouse. </a:t>
            </a:r>
          </a:p>
          <a:p>
            <a:pPr marL="1200150" lvl="2" indent="-285750" algn="just">
              <a:spcBef>
                <a:spcPts val="1200"/>
              </a:spcBef>
              <a:spcAft>
                <a:spcPts val="1200"/>
              </a:spcAft>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The cat goals to create increasingly convincing "mice" to fool the mouse, while the mouse aims to distinguish between real and fake mice. </a:t>
            </a:r>
          </a:p>
          <a:p>
            <a:pPr marL="1200150" lvl="2" indent="-285750" algn="just">
              <a:spcBef>
                <a:spcPts val="1200"/>
              </a:spcBef>
              <a:spcAft>
                <a:spcPts val="1200"/>
              </a:spcAft>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With each round, the cat improves at generating more realistic mice and the mouse sharpens its ability to tell real mice apart from fakes.</a:t>
            </a:r>
          </a:p>
        </p:txBody>
      </p:sp>
      <p:sp>
        <p:nvSpPr>
          <p:cNvPr id="5" name="TextBox 4">
            <a:extLst>
              <a:ext uri="{FF2B5EF4-FFF2-40B4-BE49-F238E27FC236}">
                <a16:creationId xmlns:a16="http://schemas.microsoft.com/office/drawing/2014/main" id="{AB11C6BD-8C5C-CF70-A333-1A9FF64DC020}"/>
              </a:ext>
            </a:extLst>
          </p:cNvPr>
          <p:cNvSpPr txBox="1"/>
          <p:nvPr/>
        </p:nvSpPr>
        <p:spPr>
          <a:xfrm>
            <a:off x="0" y="13151"/>
            <a:ext cx="11878866" cy="707886"/>
          </a:xfrm>
          <a:prstGeom prst="rect">
            <a:avLst/>
          </a:prstGeom>
          <a:noFill/>
        </p:spPr>
        <p:txBody>
          <a:bodyPr wrap="square">
            <a:spAutoFit/>
          </a:bodyPr>
          <a:lstStyle/>
          <a:p>
            <a:pPr algn="ctr"/>
            <a:r>
              <a:rPr lang="en-US" sz="4000" b="1" dirty="0">
                <a:latin typeface="Times New Roman"/>
                <a:ea typeface="+mj-ea"/>
                <a:cs typeface="Times New Roman"/>
              </a:rPr>
              <a:t>Generative Adversarial Networks</a:t>
            </a:r>
            <a:endParaRPr lang="en-US" sz="4000" dirty="0"/>
          </a:p>
        </p:txBody>
      </p:sp>
      <p:pic>
        <p:nvPicPr>
          <p:cNvPr id="18434" name="Picture 2" descr="Generative-Adversarial-Networks ">
            <a:extLst>
              <a:ext uri="{FF2B5EF4-FFF2-40B4-BE49-F238E27FC236}">
                <a16:creationId xmlns:a16="http://schemas.microsoft.com/office/drawing/2014/main" id="{7FD77710-7FCC-8111-68BA-FA9CC92851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83875" y="3541695"/>
            <a:ext cx="5583855" cy="3143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086316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Generative-Adverarial-network-Gans">
            <a:extLst>
              <a:ext uri="{FF2B5EF4-FFF2-40B4-BE49-F238E27FC236}">
                <a16:creationId xmlns:a16="http://schemas.microsoft.com/office/drawing/2014/main" id="{99E8C657-2437-799C-838E-FB5B6B1CC5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1173" y="692943"/>
            <a:ext cx="10944226" cy="5472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338269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AB3040-F4B2-4449-C8A1-0D3DD462E32D}"/>
              </a:ext>
            </a:extLst>
          </p:cNvPr>
          <p:cNvSpPr txBox="1"/>
          <p:nvPr/>
        </p:nvSpPr>
        <p:spPr>
          <a:xfrm>
            <a:off x="207167" y="370106"/>
            <a:ext cx="11651457" cy="2062103"/>
          </a:xfrm>
          <a:prstGeom prst="rect">
            <a:avLst/>
          </a:prstGeom>
          <a:noFill/>
        </p:spPr>
        <p:txBody>
          <a:bodyPr wrap="square">
            <a:spAutoFit/>
          </a:bodyPr>
          <a:lstStyle/>
          <a:p>
            <a:pPr algn="l">
              <a:spcBef>
                <a:spcPts val="1200"/>
              </a:spcBef>
              <a:spcAft>
                <a:spcPts val="1200"/>
              </a:spcAft>
              <a:buNone/>
            </a:pPr>
            <a:r>
              <a:rPr lang="en-US" b="0" i="0" dirty="0">
                <a:solidFill>
                  <a:srgbClr val="202124"/>
                </a:solidFill>
                <a:effectLst/>
                <a:latin typeface="Times New Roman" panose="02020603050405020304" pitchFamily="18" charset="0"/>
                <a:cs typeface="Times New Roman" panose="02020603050405020304" pitchFamily="18" charset="0"/>
              </a:rPr>
              <a:t>A generative adversarial network (GAN) has two parts:</a:t>
            </a:r>
          </a:p>
          <a:p>
            <a:pPr indent="-285750"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The </a:t>
            </a:r>
            <a:r>
              <a:rPr lang="en-US" b="1" i="0" dirty="0">
                <a:solidFill>
                  <a:srgbClr val="202124"/>
                </a:solidFill>
                <a:effectLst/>
                <a:latin typeface="Times New Roman" panose="02020603050405020304" pitchFamily="18" charset="0"/>
                <a:cs typeface="Times New Roman" panose="02020603050405020304" pitchFamily="18" charset="0"/>
              </a:rPr>
              <a:t>generator</a:t>
            </a:r>
            <a:r>
              <a:rPr lang="en-US" b="0" i="0" dirty="0">
                <a:solidFill>
                  <a:srgbClr val="202124"/>
                </a:solidFill>
                <a:effectLst/>
                <a:latin typeface="Times New Roman" panose="02020603050405020304" pitchFamily="18" charset="0"/>
                <a:cs typeface="Times New Roman" panose="02020603050405020304" pitchFamily="18" charset="0"/>
              </a:rPr>
              <a:t> learns to generate plausible data. The generated instances become negative training examples for the discriminator.</a:t>
            </a:r>
          </a:p>
          <a:p>
            <a:pPr indent="-285750"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The </a:t>
            </a:r>
            <a:r>
              <a:rPr lang="en-US" b="1" i="0" dirty="0">
                <a:solidFill>
                  <a:srgbClr val="202124"/>
                </a:solidFill>
                <a:effectLst/>
                <a:latin typeface="Times New Roman" panose="02020603050405020304" pitchFamily="18" charset="0"/>
                <a:cs typeface="Times New Roman" panose="02020603050405020304" pitchFamily="18" charset="0"/>
              </a:rPr>
              <a:t>discriminator</a:t>
            </a:r>
            <a:r>
              <a:rPr lang="en-US" b="0" i="0" dirty="0">
                <a:solidFill>
                  <a:srgbClr val="202124"/>
                </a:solidFill>
                <a:effectLst/>
                <a:latin typeface="Times New Roman" panose="02020603050405020304" pitchFamily="18" charset="0"/>
                <a:cs typeface="Times New Roman" panose="02020603050405020304" pitchFamily="18" charset="0"/>
              </a:rPr>
              <a:t> learns to distinguish the generator's fake data from real data. The discriminator penalizes the generator for producing implausible results.</a:t>
            </a:r>
          </a:p>
          <a:p>
            <a:pPr algn="l">
              <a:spcBef>
                <a:spcPts val="1200"/>
              </a:spcBef>
              <a:spcAft>
                <a:spcPts val="1200"/>
              </a:spcAft>
            </a:pPr>
            <a:r>
              <a:rPr lang="en-US" b="0" i="0" dirty="0">
                <a:solidFill>
                  <a:srgbClr val="202124"/>
                </a:solidFill>
                <a:effectLst/>
                <a:latin typeface="Times New Roman" panose="02020603050405020304" pitchFamily="18" charset="0"/>
                <a:cs typeface="Times New Roman" panose="02020603050405020304" pitchFamily="18" charset="0"/>
              </a:rPr>
              <a:t>When training begins, the generator produces obviously fake data, and the discriminator quickly learns to tell that it's fake:</a:t>
            </a:r>
          </a:p>
        </p:txBody>
      </p:sp>
      <p:pic>
        <p:nvPicPr>
          <p:cNvPr id="6" name="Picture 5">
            <a:extLst>
              <a:ext uri="{FF2B5EF4-FFF2-40B4-BE49-F238E27FC236}">
                <a16:creationId xmlns:a16="http://schemas.microsoft.com/office/drawing/2014/main" id="{EE83DE3D-BA94-254B-7F8C-35DD0F9176DA}"/>
              </a:ext>
            </a:extLst>
          </p:cNvPr>
          <p:cNvPicPr>
            <a:picLocks noChangeAspect="1"/>
          </p:cNvPicPr>
          <p:nvPr/>
        </p:nvPicPr>
        <p:blipFill>
          <a:blip r:embed="rId2"/>
          <a:stretch>
            <a:fillRect/>
          </a:stretch>
        </p:blipFill>
        <p:spPr>
          <a:xfrm>
            <a:off x="1601451" y="2669875"/>
            <a:ext cx="8989098" cy="1755917"/>
          </a:xfrm>
          <a:prstGeom prst="rect">
            <a:avLst/>
          </a:prstGeom>
        </p:spPr>
      </p:pic>
      <p:sp>
        <p:nvSpPr>
          <p:cNvPr id="8" name="TextBox 7">
            <a:extLst>
              <a:ext uri="{FF2B5EF4-FFF2-40B4-BE49-F238E27FC236}">
                <a16:creationId xmlns:a16="http://schemas.microsoft.com/office/drawing/2014/main" id="{D8E2EC2C-5340-18D7-3C42-72095E37E3FF}"/>
              </a:ext>
            </a:extLst>
          </p:cNvPr>
          <p:cNvSpPr txBox="1"/>
          <p:nvPr/>
        </p:nvSpPr>
        <p:spPr>
          <a:xfrm>
            <a:off x="207166" y="4425792"/>
            <a:ext cx="11394283" cy="1077218"/>
          </a:xfrm>
          <a:prstGeom prst="rect">
            <a:avLst/>
          </a:prstGeom>
          <a:noFill/>
        </p:spPr>
        <p:txBody>
          <a:bodyPr wrap="square">
            <a:spAutoFit/>
          </a:bodyPr>
          <a:lstStyle/>
          <a:p>
            <a:pPr algn="l">
              <a:spcBef>
                <a:spcPts val="1200"/>
              </a:spcBef>
              <a:spcAft>
                <a:spcPts val="1200"/>
              </a:spcAft>
              <a:buNone/>
            </a:pPr>
            <a:r>
              <a:rPr lang="en-US" b="0" i="0" dirty="0">
                <a:solidFill>
                  <a:srgbClr val="202124"/>
                </a:solidFill>
                <a:effectLst/>
                <a:latin typeface="Times New Roman" panose="02020603050405020304" pitchFamily="18" charset="0"/>
                <a:cs typeface="Times New Roman" panose="02020603050405020304" pitchFamily="18" charset="0"/>
              </a:rPr>
              <a:t>As training progresses, the generator gets closer to producing output that can fool the discriminator</a:t>
            </a:r>
            <a:r>
              <a:rPr lang="en-US" b="0" i="0" dirty="0">
                <a:solidFill>
                  <a:srgbClr val="202124"/>
                </a:solidFill>
                <a:effectLst/>
                <a:latin typeface="Roboto" panose="02000000000000000000" pitchFamily="2" charset="0"/>
              </a:rPr>
              <a:t>:</a:t>
            </a:r>
          </a:p>
          <a:p>
            <a:pPr>
              <a:buNone/>
            </a:pPr>
            <a:br>
              <a:rPr lang="en-US" dirty="0"/>
            </a:br>
            <a:endParaRPr lang="en-US" dirty="0"/>
          </a:p>
        </p:txBody>
      </p:sp>
      <p:pic>
        <p:nvPicPr>
          <p:cNvPr id="10" name="Picture 9">
            <a:extLst>
              <a:ext uri="{FF2B5EF4-FFF2-40B4-BE49-F238E27FC236}">
                <a16:creationId xmlns:a16="http://schemas.microsoft.com/office/drawing/2014/main" id="{AAE5A070-5BE8-6F4D-D94F-DE389D784F11}"/>
              </a:ext>
            </a:extLst>
          </p:cNvPr>
          <p:cNvPicPr>
            <a:picLocks noChangeAspect="1"/>
          </p:cNvPicPr>
          <p:nvPr/>
        </p:nvPicPr>
        <p:blipFill>
          <a:blip r:embed="rId3"/>
          <a:stretch>
            <a:fillRect/>
          </a:stretch>
        </p:blipFill>
        <p:spPr>
          <a:xfrm>
            <a:off x="1766887" y="5102946"/>
            <a:ext cx="8823662" cy="1224672"/>
          </a:xfrm>
          <a:prstGeom prst="rect">
            <a:avLst/>
          </a:prstGeom>
        </p:spPr>
      </p:pic>
    </p:spTree>
    <p:extLst>
      <p:ext uri="{BB962C8B-B14F-4D97-AF65-F5344CB8AC3E}">
        <p14:creationId xmlns:p14="http://schemas.microsoft.com/office/powerpoint/2010/main" val="19103225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2FAC2A-86F7-788E-2E7E-1E8B67CF0E73}"/>
              </a:ext>
            </a:extLst>
          </p:cNvPr>
          <p:cNvSpPr txBox="1"/>
          <p:nvPr/>
        </p:nvSpPr>
        <p:spPr>
          <a:xfrm>
            <a:off x="278606" y="1985874"/>
            <a:ext cx="11722894" cy="646331"/>
          </a:xfrm>
          <a:prstGeom prst="rect">
            <a:avLst/>
          </a:prstGeom>
          <a:noFill/>
        </p:spPr>
        <p:txBody>
          <a:bodyPr wrap="square">
            <a:spAutoFit/>
          </a:bodyPr>
          <a:lstStyle/>
          <a:p>
            <a:r>
              <a:rPr lang="en-US" b="0" i="0" dirty="0">
                <a:solidFill>
                  <a:srgbClr val="202124"/>
                </a:solidFill>
                <a:effectLst/>
                <a:latin typeface="Times New Roman" panose="02020603050405020304" pitchFamily="18" charset="0"/>
                <a:cs typeface="Times New Roman" panose="02020603050405020304" pitchFamily="18" charset="0"/>
              </a:rPr>
              <a:t>Finally, if generator training goes well, the discriminator gets worse at telling the difference between real and fake. It starts to classify fake data as real, and its accuracy decreases.</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BBBEF28-1F77-9D77-ED74-39823D476FDF}"/>
              </a:ext>
            </a:extLst>
          </p:cNvPr>
          <p:cNvPicPr>
            <a:picLocks noChangeAspect="1"/>
          </p:cNvPicPr>
          <p:nvPr/>
        </p:nvPicPr>
        <p:blipFill>
          <a:blip r:embed="rId2"/>
          <a:stretch>
            <a:fillRect/>
          </a:stretch>
        </p:blipFill>
        <p:spPr>
          <a:xfrm>
            <a:off x="584356" y="2923833"/>
            <a:ext cx="11023287" cy="1301963"/>
          </a:xfrm>
          <a:prstGeom prst="rect">
            <a:avLst/>
          </a:prstGeom>
        </p:spPr>
      </p:pic>
    </p:spTree>
    <p:extLst>
      <p:ext uri="{BB962C8B-B14F-4D97-AF65-F5344CB8AC3E}">
        <p14:creationId xmlns:p14="http://schemas.microsoft.com/office/powerpoint/2010/main" val="41885273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85AA318E-2A8B-41CA-EA08-1C2F7BC570E1}"/>
              </a:ext>
            </a:extLst>
          </p:cNvPr>
          <p:cNvPicPr>
            <a:picLocks noChangeAspect="1"/>
          </p:cNvPicPr>
          <p:nvPr/>
        </p:nvPicPr>
        <p:blipFill>
          <a:blip r:embed="rId2"/>
          <a:stretch>
            <a:fillRect/>
          </a:stretch>
        </p:blipFill>
        <p:spPr>
          <a:xfrm>
            <a:off x="457200" y="1046608"/>
            <a:ext cx="11277600" cy="4764784"/>
          </a:xfrm>
          <a:prstGeom prst="rect">
            <a:avLst/>
          </a:prstGeom>
        </p:spPr>
      </p:pic>
    </p:spTree>
    <p:extLst>
      <p:ext uri="{BB962C8B-B14F-4D97-AF65-F5344CB8AC3E}">
        <p14:creationId xmlns:p14="http://schemas.microsoft.com/office/powerpoint/2010/main" val="4073076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DA4DB8-2E0D-E73A-736F-2B9F83583C75}"/>
              </a:ext>
            </a:extLst>
          </p:cNvPr>
          <p:cNvSpPr txBox="1"/>
          <p:nvPr/>
        </p:nvSpPr>
        <p:spPr>
          <a:xfrm>
            <a:off x="0" y="14358"/>
            <a:ext cx="12192000" cy="1446550"/>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Introduction Time Series Models in Deep Learning</a:t>
            </a:r>
          </a:p>
        </p:txBody>
      </p:sp>
      <p:sp>
        <p:nvSpPr>
          <p:cNvPr id="6" name="TextBox 5">
            <a:extLst>
              <a:ext uri="{FF2B5EF4-FFF2-40B4-BE49-F238E27FC236}">
                <a16:creationId xmlns:a16="http://schemas.microsoft.com/office/drawing/2014/main" id="{5818FD5D-3C41-894F-B0AE-5E1DC3FB91B8}"/>
              </a:ext>
            </a:extLst>
          </p:cNvPr>
          <p:cNvSpPr txBox="1"/>
          <p:nvPr/>
        </p:nvSpPr>
        <p:spPr>
          <a:xfrm>
            <a:off x="288732" y="1666353"/>
            <a:ext cx="11730670" cy="1477328"/>
          </a:xfrm>
          <a:prstGeom prst="rect">
            <a:avLst/>
          </a:prstGeom>
          <a:noFill/>
        </p:spPr>
        <p:txBody>
          <a:bodyPr wrap="square">
            <a:spAutoFit/>
          </a:bodyPr>
          <a:lstStyle/>
          <a:p>
            <a:pPr marL="285750" indent="-285750" algn="just">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Time series forecasting is a statistical technique that analyzes sequential data to predict future events or trends. </a:t>
            </a:r>
          </a:p>
          <a:p>
            <a:pPr algn="just"/>
            <a:endParaRPr lang="en-US" b="0" i="0" dirty="0">
              <a:effectLs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This type of data is characterized by its chronological order, with each data point associated with a specific time interval. The essence of time series forecasting lies in understanding and leveraging the patterns found in historical data to foresee future occurrences.</a:t>
            </a:r>
            <a:endParaRPr lang="en-US" dirty="0">
              <a:latin typeface="Times New Roman" panose="02020603050405020304" pitchFamily="18" charset="0"/>
              <a:cs typeface="Times New Roman" panose="02020603050405020304" pitchFamily="18" charset="0"/>
            </a:endParaRPr>
          </a:p>
        </p:txBody>
      </p:sp>
      <p:pic>
        <p:nvPicPr>
          <p:cNvPr id="1026" name="Picture 2" descr="Example of Twitter mentions of crypto currencies with typical descriptive Time Series Analysis applied. &#10;Typical for Time Series Data is:&#10;- Periods of data transmissions can be compared&#10;- Regular are coarse grained and fine grained viewpoints&#10;- Indicators change based on measurement time&#10;- Time Series Databases store aggregated data for time periods">
            <a:extLst>
              <a:ext uri="{FF2B5EF4-FFF2-40B4-BE49-F238E27FC236}">
                <a16:creationId xmlns:a16="http://schemas.microsoft.com/office/drawing/2014/main" id="{75026D3B-8C17-7EF5-5A40-979EFC553D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2106" y="3238958"/>
            <a:ext cx="6042141" cy="3398705"/>
          </a:xfrm>
          <a:prstGeom prst="rect">
            <a:avLst/>
          </a:prstGeom>
          <a:noFill/>
          <a:ln>
            <a:solidFill>
              <a:schemeClr val="accent3"/>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550491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535" name="Rectangle 22534">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37" name="Rectangle 22536">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39" name="Rectangle 22538">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41" name="Rectangle 22540">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530" name="Picture 2">
            <a:extLst>
              <a:ext uri="{FF2B5EF4-FFF2-40B4-BE49-F238E27FC236}">
                <a16:creationId xmlns:a16="http://schemas.microsoft.com/office/drawing/2014/main" id="{36D87F78-AA5B-5C7F-38B3-4587697B9EA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57200" y="1497711"/>
            <a:ext cx="11277600" cy="3862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392190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BE9C86FD-D3EF-C08C-0F74-0E423FA21F30}"/>
              </a:ext>
            </a:extLst>
          </p:cNvPr>
          <p:cNvPicPr>
            <a:picLocks noChangeAspect="1"/>
          </p:cNvPicPr>
          <p:nvPr/>
        </p:nvPicPr>
        <p:blipFill>
          <a:blip r:embed="rId2"/>
          <a:stretch>
            <a:fillRect/>
          </a:stretch>
        </p:blipFill>
        <p:spPr>
          <a:xfrm>
            <a:off x="6064078" y="142875"/>
            <a:ext cx="5841869" cy="6563900"/>
          </a:xfrm>
          <a:prstGeom prst="rect">
            <a:avLst/>
          </a:prstGeom>
        </p:spPr>
      </p:pic>
      <p:sp>
        <p:nvSpPr>
          <p:cNvPr id="3" name="TextBox 2">
            <a:extLst>
              <a:ext uri="{FF2B5EF4-FFF2-40B4-BE49-F238E27FC236}">
                <a16:creationId xmlns:a16="http://schemas.microsoft.com/office/drawing/2014/main" id="{260E6350-B135-6262-AEF2-EFF18ADAF9FD}"/>
              </a:ext>
            </a:extLst>
          </p:cNvPr>
          <p:cNvSpPr txBox="1"/>
          <p:nvPr/>
        </p:nvSpPr>
        <p:spPr>
          <a:xfrm>
            <a:off x="528941" y="142875"/>
            <a:ext cx="4441481" cy="374574"/>
          </a:xfrm>
          <a:prstGeom prst="rect">
            <a:avLst/>
          </a:prstGeom>
          <a:noFill/>
          <a:ln>
            <a:solidFill>
              <a:schemeClr val="accent1"/>
            </a:solidFill>
          </a:ln>
        </p:spPr>
        <p:txBody>
          <a:bodyPr wrap="square" rtlCol="0">
            <a:spAutoFit/>
          </a:bodyPr>
          <a:lstStyle/>
          <a:p>
            <a:pPr algn="ctr"/>
            <a:r>
              <a:rPr lang="en-US" dirty="0">
                <a:solidFill>
                  <a:schemeClr val="bg1"/>
                </a:solidFill>
                <a:latin typeface="Times New Roman" panose="02020603050405020304" pitchFamily="18" charset="0"/>
                <a:cs typeface="Times New Roman" panose="02020603050405020304" pitchFamily="18" charset="0"/>
              </a:rPr>
              <a:t>Simple GAN using </a:t>
            </a:r>
            <a:r>
              <a:rPr lang="en-US" dirty="0" err="1">
                <a:solidFill>
                  <a:schemeClr val="bg1"/>
                </a:solidFill>
                <a:latin typeface="Times New Roman" panose="02020603050405020304" pitchFamily="18" charset="0"/>
                <a:cs typeface="Times New Roman" panose="02020603050405020304" pitchFamily="18" charset="0"/>
              </a:rPr>
              <a:t>Keras</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4" name="Picture 2" descr="MNIST sample images">
            <a:extLst>
              <a:ext uri="{FF2B5EF4-FFF2-40B4-BE49-F238E27FC236}">
                <a16:creationId xmlns:a16="http://schemas.microsoft.com/office/drawing/2014/main" id="{113E97C8-796A-5876-D6A0-0AD567E2FE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053" y="731762"/>
            <a:ext cx="4850325" cy="24066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EF6CD07-9F1F-7781-71F1-92245163A6BD}"/>
              </a:ext>
            </a:extLst>
          </p:cNvPr>
          <p:cNvSpPr txBox="1"/>
          <p:nvPr/>
        </p:nvSpPr>
        <p:spPr>
          <a:xfrm>
            <a:off x="196603" y="4959187"/>
            <a:ext cx="5582187" cy="646331"/>
          </a:xfrm>
          <a:prstGeom prst="rect">
            <a:avLst/>
          </a:prstGeom>
          <a:noFill/>
          <a:ln>
            <a:solidFill>
              <a:schemeClr val="bg1"/>
            </a:solidFill>
          </a:ln>
        </p:spPr>
        <p:txBody>
          <a:bodyPr wrap="square">
            <a:spAutoFit/>
          </a:bodyPr>
          <a:lstStyle/>
          <a:p>
            <a:r>
              <a:rPr lang="en-US" dirty="0">
                <a:solidFill>
                  <a:schemeClr val="bg1"/>
                </a:solidFill>
                <a:latin typeface="Times New Roman" panose="02020603050405020304" pitchFamily="18" charset="0"/>
                <a:cs typeface="Times New Roman" panose="02020603050405020304" pitchFamily="18" charset="0"/>
              </a:rPr>
              <a:t>Please refer to</a:t>
            </a:r>
            <a:r>
              <a:rPr lang="en-US" dirty="0">
                <a:latin typeface="Times New Roman" panose="02020603050405020304" pitchFamily="18" charset="0"/>
                <a:cs typeface="Times New Roman" panose="02020603050405020304" pitchFamily="18" charset="0"/>
              </a:rPr>
              <a:t> </a:t>
            </a:r>
            <a:r>
              <a:rPr lang="en-US" dirty="0">
                <a:highlight>
                  <a:srgbClr val="FFFF00"/>
                </a:highlight>
                <a:latin typeface="Times New Roman" panose="02020603050405020304" pitchFamily="18" charset="0"/>
                <a:cs typeface="Times New Roman" panose="02020603050405020304" pitchFamily="18" charset="0"/>
                <a:hlinkClick r:id="rId4"/>
              </a:rPr>
              <a:t>https://keras.io/examples/generative/</a:t>
            </a:r>
            <a:r>
              <a:rPr lang="en-US" dirty="0">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for more information</a:t>
            </a:r>
          </a:p>
        </p:txBody>
      </p:sp>
    </p:spTree>
    <p:extLst>
      <p:ext uri="{BB962C8B-B14F-4D97-AF65-F5344CB8AC3E}">
        <p14:creationId xmlns:p14="http://schemas.microsoft.com/office/powerpoint/2010/main" val="378053385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BD69925-9CD3-BEEF-B133-75346AD660BE}"/>
            </a:ext>
          </a:extLst>
        </p:cNvPr>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900F385-0F1B-8220-FBB1-F5F76814B8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4A27576-B54D-2A82-7D5A-97878E57D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D5894DF-DC42-5633-C469-009A433964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BE34B62-1BC8-2ADE-D836-C8369E72F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DC4E9DE-CD60-166D-A353-9BB5D2C101FB}"/>
              </a:ext>
            </a:extLst>
          </p:cNvPr>
          <p:cNvPicPr>
            <a:picLocks noChangeAspect="1"/>
          </p:cNvPicPr>
          <p:nvPr/>
        </p:nvPicPr>
        <p:blipFill>
          <a:blip r:embed="rId2"/>
          <a:stretch>
            <a:fillRect/>
          </a:stretch>
        </p:blipFill>
        <p:spPr>
          <a:xfrm>
            <a:off x="2209417" y="116518"/>
            <a:ext cx="7772400" cy="6624536"/>
          </a:xfrm>
          <a:prstGeom prst="rect">
            <a:avLst/>
          </a:prstGeom>
        </p:spPr>
      </p:pic>
    </p:spTree>
    <p:extLst>
      <p:ext uri="{BB962C8B-B14F-4D97-AF65-F5344CB8AC3E}">
        <p14:creationId xmlns:p14="http://schemas.microsoft.com/office/powerpoint/2010/main" val="16989787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D3282EE-96BD-4D03-5486-A394FF9E59F1}"/>
            </a:ext>
          </a:extLst>
        </p:cNvPr>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1FAB9B1-DAE5-1094-BF86-3889622AB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0C970AD-0415-F0F5-B49D-325E19AD0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28E9C54-EFC6-2A6C-137F-73071F2FB6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883F6C3-BFD4-25FC-253A-4E0F8DDDA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C69A1C1A-4E1F-271F-C8A8-A402AD3C2214}"/>
              </a:ext>
            </a:extLst>
          </p:cNvPr>
          <p:cNvPicPr>
            <a:picLocks noChangeAspect="1"/>
          </p:cNvPicPr>
          <p:nvPr/>
        </p:nvPicPr>
        <p:blipFill>
          <a:blip r:embed="rId3"/>
          <a:stretch>
            <a:fillRect/>
          </a:stretch>
        </p:blipFill>
        <p:spPr>
          <a:xfrm>
            <a:off x="1972303" y="201519"/>
            <a:ext cx="5459888" cy="5564742"/>
          </a:xfrm>
          <a:prstGeom prst="rect">
            <a:avLst/>
          </a:prstGeom>
        </p:spPr>
      </p:pic>
      <p:pic>
        <p:nvPicPr>
          <p:cNvPr id="3" name="Picture 2">
            <a:extLst>
              <a:ext uri="{FF2B5EF4-FFF2-40B4-BE49-F238E27FC236}">
                <a16:creationId xmlns:a16="http://schemas.microsoft.com/office/drawing/2014/main" id="{65F8B4F5-1BE3-EDD8-4509-11DE80D08E00}"/>
              </a:ext>
            </a:extLst>
          </p:cNvPr>
          <p:cNvPicPr>
            <a:picLocks noChangeAspect="1"/>
          </p:cNvPicPr>
          <p:nvPr/>
        </p:nvPicPr>
        <p:blipFill>
          <a:blip r:embed="rId4"/>
          <a:stretch>
            <a:fillRect/>
          </a:stretch>
        </p:blipFill>
        <p:spPr>
          <a:xfrm>
            <a:off x="7814613" y="2750337"/>
            <a:ext cx="3179762" cy="987150"/>
          </a:xfrm>
          <a:prstGeom prst="rect">
            <a:avLst/>
          </a:prstGeom>
        </p:spPr>
      </p:pic>
      <p:sp>
        <p:nvSpPr>
          <p:cNvPr id="4" name="TextBox 3">
            <a:extLst>
              <a:ext uri="{FF2B5EF4-FFF2-40B4-BE49-F238E27FC236}">
                <a16:creationId xmlns:a16="http://schemas.microsoft.com/office/drawing/2014/main" id="{684C5AE7-CE72-8913-EBA1-B315F99A95CA}"/>
              </a:ext>
            </a:extLst>
          </p:cNvPr>
          <p:cNvSpPr txBox="1"/>
          <p:nvPr/>
        </p:nvSpPr>
        <p:spPr>
          <a:xfrm>
            <a:off x="123544" y="6287149"/>
            <a:ext cx="6920561" cy="369332"/>
          </a:xfrm>
          <a:prstGeom prst="rect">
            <a:avLst/>
          </a:prstGeom>
          <a:noFill/>
          <a:ln>
            <a:solidFill>
              <a:schemeClr val="bg1"/>
            </a:solidFill>
          </a:ln>
        </p:spPr>
        <p:txBody>
          <a:bodyPr wrap="square">
            <a:spAutoFit/>
          </a:bodyPr>
          <a:lstStyle/>
          <a:p>
            <a:r>
              <a:rPr lang="en-US" dirty="0">
                <a:solidFill>
                  <a:schemeClr val="bg1"/>
                </a:solidFill>
                <a:latin typeface="Times New Roman" panose="02020603050405020304" pitchFamily="18" charset="0"/>
                <a:cs typeface="Times New Roman" panose="02020603050405020304" pitchFamily="18" charset="0"/>
              </a:rPr>
              <a:t>Please refer to</a:t>
            </a:r>
            <a:r>
              <a:rPr lang="en-US" dirty="0">
                <a:latin typeface="Times New Roman" panose="02020603050405020304" pitchFamily="18" charset="0"/>
                <a:cs typeface="Times New Roman" panose="02020603050405020304" pitchFamily="18" charset="0"/>
              </a:rPr>
              <a:t> </a:t>
            </a:r>
            <a:r>
              <a:rPr lang="en-US" dirty="0">
                <a:highlight>
                  <a:srgbClr val="FFFF00"/>
                </a:highlight>
                <a:latin typeface="Times New Roman" panose="02020603050405020304" pitchFamily="18" charset="0"/>
                <a:cs typeface="Times New Roman" panose="02020603050405020304" pitchFamily="18" charset="0"/>
                <a:hlinkClick r:id="rId5"/>
              </a:rPr>
              <a:t>https://keras.io/examples/generative/</a:t>
            </a:r>
            <a:r>
              <a:rPr lang="en-US" dirty="0">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for more information</a:t>
            </a:r>
          </a:p>
        </p:txBody>
      </p:sp>
    </p:spTree>
    <p:extLst>
      <p:ext uri="{BB962C8B-B14F-4D97-AF65-F5344CB8AC3E}">
        <p14:creationId xmlns:p14="http://schemas.microsoft.com/office/powerpoint/2010/main" val="178907851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sitting at a desk">
            <a:extLst>
              <a:ext uri="{FF2B5EF4-FFF2-40B4-BE49-F238E27FC236}">
                <a16:creationId xmlns:a16="http://schemas.microsoft.com/office/drawing/2014/main" id="{F6BB3328-74BB-ED4E-AA13-FC7EA0919A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3822" y="963794"/>
            <a:ext cx="6882116" cy="5127038"/>
          </a:xfrm>
          <a:prstGeom prst="rect">
            <a:avLst/>
          </a:prstGeom>
        </p:spPr>
      </p:pic>
    </p:spTree>
    <p:extLst>
      <p:ext uri="{BB962C8B-B14F-4D97-AF65-F5344CB8AC3E}">
        <p14:creationId xmlns:p14="http://schemas.microsoft.com/office/powerpoint/2010/main" val="393810736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ribbon with white text&#10;&#10;Description automatically generated">
            <a:extLst>
              <a:ext uri="{FF2B5EF4-FFF2-40B4-BE49-F238E27FC236}">
                <a16:creationId xmlns:a16="http://schemas.microsoft.com/office/drawing/2014/main" id="{6948F880-CB6E-DACB-74C3-0554685863B9}"/>
              </a:ext>
            </a:extLst>
          </p:cNvPr>
          <p:cNvPicPr>
            <a:picLocks noChangeAspect="1"/>
          </p:cNvPicPr>
          <p:nvPr/>
        </p:nvPicPr>
        <p:blipFill>
          <a:blip r:embed="rId2"/>
          <a:stretch>
            <a:fillRect/>
          </a:stretch>
        </p:blipFill>
        <p:spPr>
          <a:xfrm>
            <a:off x="457200" y="792862"/>
            <a:ext cx="11277600" cy="5272276"/>
          </a:xfrm>
          <a:prstGeom prst="rect">
            <a:avLst/>
          </a:prstGeom>
        </p:spPr>
      </p:pic>
    </p:spTree>
    <p:extLst>
      <p:ext uri="{BB962C8B-B14F-4D97-AF65-F5344CB8AC3E}">
        <p14:creationId xmlns:p14="http://schemas.microsoft.com/office/powerpoint/2010/main" val="3299586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650D5E79-3364-4E54-47B0-521BD34265B1}"/>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8086AEC-04C2-4BC4-BFB8-0135965C74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0C3BE3F-B8A9-4DC9-A867-EC91736FAA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4" name="Group 13">
            <a:extLst>
              <a:ext uri="{FF2B5EF4-FFF2-40B4-BE49-F238E27FC236}">
                <a16:creationId xmlns:a16="http://schemas.microsoft.com/office/drawing/2014/main" id="{0CA2F3D1-53F2-478B-949B-6D4EA2E4E4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55386"/>
            <a:ext cx="5378624" cy="6402614"/>
            <a:chOff x="-19221" y="197691"/>
            <a:chExt cx="5378624" cy="6402614"/>
          </a:xfrm>
        </p:grpSpPr>
        <p:sp>
          <p:nvSpPr>
            <p:cNvPr id="15" name="Freeform: Shape 14">
              <a:extLst>
                <a:ext uri="{FF2B5EF4-FFF2-40B4-BE49-F238E27FC236}">
                  <a16:creationId xmlns:a16="http://schemas.microsoft.com/office/drawing/2014/main" id="{6E53A4EE-6F9B-4EC8-9840-708F509D9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CD8289AA-777C-4230-BABC-203458BF6C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39D76777-71BF-4FFF-B568-E58E46EB1C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72CDCD53-6393-431A-9E75-109BC8362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DA62198F-7D76-4A2A-9669-40E5E8A3C8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97691"/>
              <a:ext cx="5378623" cy="6402614"/>
            </a:xfrm>
            <a:custGeom>
              <a:avLst/>
              <a:gdLst>
                <a:gd name="connsiteX0" fmla="*/ 2220349 w 5378623"/>
                <a:gd name="connsiteY0" fmla="*/ 67 h 6402614"/>
                <a:gd name="connsiteX1" fmla="*/ 3018161 w 5378623"/>
                <a:gd name="connsiteY1" fmla="*/ 108191 h 6402614"/>
                <a:gd name="connsiteX2" fmla="*/ 5265831 w 5378623"/>
                <a:gd name="connsiteY2" fmla="*/ 4066338 h 6402614"/>
                <a:gd name="connsiteX3" fmla="*/ 2912752 w 5378623"/>
                <a:gd name="connsiteY3" fmla="*/ 6386691 h 6402614"/>
                <a:gd name="connsiteX4" fmla="*/ 2840648 w 5378623"/>
                <a:gd name="connsiteY4" fmla="*/ 6402614 h 6402614"/>
                <a:gd name="connsiteX5" fmla="*/ 1474249 w 5378623"/>
                <a:gd name="connsiteY5" fmla="*/ 6402614 h 6402614"/>
                <a:gd name="connsiteX6" fmla="*/ 1340218 w 5378623"/>
                <a:gd name="connsiteY6" fmla="*/ 6370360 h 6402614"/>
                <a:gd name="connsiteX7" fmla="*/ 204687 w 5378623"/>
                <a:gd name="connsiteY7" fmla="*/ 5802379 h 6402614"/>
                <a:gd name="connsiteX8" fmla="*/ 0 w 5378623"/>
                <a:gd name="connsiteY8" fmla="*/ 5624181 h 6402614"/>
                <a:gd name="connsiteX9" fmla="*/ 0 w 5378623"/>
                <a:gd name="connsiteY9" fmla="*/ 5197118 h 6402614"/>
                <a:gd name="connsiteX10" fmla="*/ 120950 w 5378623"/>
                <a:gd name="connsiteY10" fmla="*/ 5327736 h 6402614"/>
                <a:gd name="connsiteX11" fmla="*/ 553277 w 5378623"/>
                <a:gd name="connsiteY11" fmla="*/ 5674143 h 6402614"/>
                <a:gd name="connsiteX12" fmla="*/ 1048951 w 5378623"/>
                <a:gd name="connsiteY12" fmla="*/ 5913372 h 6402614"/>
                <a:gd name="connsiteX13" fmla="*/ 1114406 w 5378623"/>
                <a:gd name="connsiteY13" fmla="*/ 5935664 h 6402614"/>
                <a:gd name="connsiteX14" fmla="*/ 1180375 w 5378623"/>
                <a:gd name="connsiteY14" fmla="*/ 5956470 h 6402614"/>
                <a:gd name="connsiteX15" fmla="*/ 1247107 w 5378623"/>
                <a:gd name="connsiteY15" fmla="*/ 5975278 h 6402614"/>
                <a:gd name="connsiteX16" fmla="*/ 1313053 w 5378623"/>
                <a:gd name="connsiteY16" fmla="*/ 5991905 h 6402614"/>
                <a:gd name="connsiteX17" fmla="*/ 1578771 w 5378623"/>
                <a:gd name="connsiteY17" fmla="*/ 6035400 h 6402614"/>
                <a:gd name="connsiteX18" fmla="*/ 2116969 w 5378623"/>
                <a:gd name="connsiteY18" fmla="*/ 6005033 h 6402614"/>
                <a:gd name="connsiteX19" fmla="*/ 2648341 w 5378623"/>
                <a:gd name="connsiteY19" fmla="*/ 5837212 h 6402614"/>
                <a:gd name="connsiteX20" fmla="*/ 3166862 w 5378623"/>
                <a:gd name="connsiteY20" fmla="*/ 5582136 h 6402614"/>
                <a:gd name="connsiteX21" fmla="*/ 3295551 w 5378623"/>
                <a:gd name="connsiteY21" fmla="*/ 5510900 h 6402614"/>
                <a:gd name="connsiteX22" fmla="*/ 3426292 w 5378623"/>
                <a:gd name="connsiteY22" fmla="*/ 5437546 h 6402614"/>
                <a:gd name="connsiteX23" fmla="*/ 3693498 w 5378623"/>
                <a:gd name="connsiteY23" fmla="*/ 5296779 h 6402614"/>
                <a:gd name="connsiteX24" fmla="*/ 3957511 w 5378623"/>
                <a:gd name="connsiteY24" fmla="*/ 5162806 h 6402614"/>
                <a:gd name="connsiteX25" fmla="*/ 4212170 w 5378623"/>
                <a:gd name="connsiteY25" fmla="*/ 5024936 h 6402614"/>
                <a:gd name="connsiteX26" fmla="*/ 4449651 w 5378623"/>
                <a:gd name="connsiteY26" fmla="*/ 4870986 h 6402614"/>
                <a:gd name="connsiteX27" fmla="*/ 4659728 w 5378623"/>
                <a:gd name="connsiteY27" fmla="*/ 4689640 h 6402614"/>
                <a:gd name="connsiteX28" fmla="*/ 4830457 w 5378623"/>
                <a:gd name="connsiteY28" fmla="*/ 4472596 h 6402614"/>
                <a:gd name="connsiteX29" fmla="*/ 4955705 w 5378623"/>
                <a:gd name="connsiteY29" fmla="*/ 4222268 h 6402614"/>
                <a:gd name="connsiteX30" fmla="*/ 4968352 w 5378623"/>
                <a:gd name="connsiteY30" fmla="*/ 4189141 h 6402614"/>
                <a:gd name="connsiteX31" fmla="*/ 4979564 w 5378623"/>
                <a:gd name="connsiteY31" fmla="*/ 4155400 h 6402614"/>
                <a:gd name="connsiteX32" fmla="*/ 4990913 w 5378623"/>
                <a:gd name="connsiteY32" fmla="*/ 4121577 h 6402614"/>
                <a:gd name="connsiteX33" fmla="*/ 5000865 w 5378623"/>
                <a:gd name="connsiteY33" fmla="*/ 4086570 h 6402614"/>
                <a:gd name="connsiteX34" fmla="*/ 5020612 w 5378623"/>
                <a:gd name="connsiteY34" fmla="*/ 4016281 h 6402614"/>
                <a:gd name="connsiteX35" fmla="*/ 5030486 w 5378623"/>
                <a:gd name="connsiteY35" fmla="*/ 3981137 h 6402614"/>
                <a:gd name="connsiteX36" fmla="*/ 5035423 w 5378623"/>
                <a:gd name="connsiteY36" fmla="*/ 3963565 h 6402614"/>
                <a:gd name="connsiteX37" fmla="*/ 5039507 w 5378623"/>
                <a:gd name="connsiteY37" fmla="*/ 3945765 h 6402614"/>
                <a:gd name="connsiteX38" fmla="*/ 5071597 w 5378623"/>
                <a:gd name="connsiteY38" fmla="*/ 3802972 h 6402614"/>
                <a:gd name="connsiteX39" fmla="*/ 5096108 w 5378623"/>
                <a:gd name="connsiteY39" fmla="*/ 3658610 h 6402614"/>
                <a:gd name="connsiteX40" fmla="*/ 5113299 w 5378623"/>
                <a:gd name="connsiteY40" fmla="*/ 3512985 h 6402614"/>
                <a:gd name="connsiteX41" fmla="*/ 5115328 w 5378623"/>
                <a:gd name="connsiteY41" fmla="*/ 3494749 h 6402614"/>
                <a:gd name="connsiteX42" fmla="*/ 5116446 w 5378623"/>
                <a:gd name="connsiteY42" fmla="*/ 3476502 h 6402614"/>
                <a:gd name="connsiteX43" fmla="*/ 5118711 w 5378623"/>
                <a:gd name="connsiteY43" fmla="*/ 3439898 h 6402614"/>
                <a:gd name="connsiteX44" fmla="*/ 5123270 w 5378623"/>
                <a:gd name="connsiteY44" fmla="*/ 3366583 h 6402614"/>
                <a:gd name="connsiteX45" fmla="*/ 5121172 w 5378623"/>
                <a:gd name="connsiteY45" fmla="*/ 3072860 h 6402614"/>
                <a:gd name="connsiteX46" fmla="*/ 5119473 w 5378623"/>
                <a:gd name="connsiteY46" fmla="*/ 3036121 h 6402614"/>
                <a:gd name="connsiteX47" fmla="*/ 5116244 w 5378623"/>
                <a:gd name="connsiteY47" fmla="*/ 2999552 h 6402614"/>
                <a:gd name="connsiteX48" fmla="*/ 5109221 w 5378623"/>
                <a:gd name="connsiteY48" fmla="*/ 2926379 h 6402614"/>
                <a:gd name="connsiteX49" fmla="*/ 5089643 w 5378623"/>
                <a:gd name="connsiteY49" fmla="*/ 2780639 h 6402614"/>
                <a:gd name="connsiteX50" fmla="*/ 5084078 w 5378623"/>
                <a:gd name="connsiteY50" fmla="*/ 2744255 h 6402614"/>
                <a:gd name="connsiteX51" fmla="*/ 5077785 w 5378623"/>
                <a:gd name="connsiteY51" fmla="*/ 2708026 h 6402614"/>
                <a:gd name="connsiteX52" fmla="*/ 5063128 w 5378623"/>
                <a:gd name="connsiteY52" fmla="*/ 2636053 h 6402614"/>
                <a:gd name="connsiteX53" fmla="*/ 5047530 w 5378623"/>
                <a:gd name="connsiteY53" fmla="*/ 2564176 h 6402614"/>
                <a:gd name="connsiteX54" fmla="*/ 5028967 w 5378623"/>
                <a:gd name="connsiteY54" fmla="*/ 2493127 h 6402614"/>
                <a:gd name="connsiteX55" fmla="*/ 4822623 w 5378623"/>
                <a:gd name="connsiteY55" fmla="*/ 1944830 h 6402614"/>
                <a:gd name="connsiteX56" fmla="*/ 4108183 w 5378623"/>
                <a:gd name="connsiteY56" fmla="*/ 1038170 h 6402614"/>
                <a:gd name="connsiteX57" fmla="*/ 3638213 w 5378623"/>
                <a:gd name="connsiteY57" fmla="*/ 712395 h 6402614"/>
                <a:gd name="connsiteX58" fmla="*/ 3575480 w 5378623"/>
                <a:gd name="connsiteY58" fmla="*/ 678662 h 6402614"/>
                <a:gd name="connsiteX59" fmla="*/ 3512574 w 5378623"/>
                <a:gd name="connsiteY59" fmla="*/ 645577 h 6402614"/>
                <a:gd name="connsiteX60" fmla="*/ 3448603 w 5378623"/>
                <a:gd name="connsiteY60" fmla="*/ 614757 h 6402614"/>
                <a:gd name="connsiteX61" fmla="*/ 3416617 w 5378623"/>
                <a:gd name="connsiteY61" fmla="*/ 599347 h 6402614"/>
                <a:gd name="connsiteX62" fmla="*/ 3384352 w 5378623"/>
                <a:gd name="connsiteY62" fmla="*/ 584559 h 6402614"/>
                <a:gd name="connsiteX63" fmla="*/ 3254088 w 5378623"/>
                <a:gd name="connsiteY63" fmla="*/ 529021 h 6402614"/>
                <a:gd name="connsiteX64" fmla="*/ 3121640 w 5378623"/>
                <a:gd name="connsiteY64" fmla="*/ 479505 h 6402614"/>
                <a:gd name="connsiteX65" fmla="*/ 2987193 w 5378623"/>
                <a:gd name="connsiteY65" fmla="*/ 436176 h 6402614"/>
                <a:gd name="connsiteX66" fmla="*/ 2851296 w 5378623"/>
                <a:gd name="connsiteY66" fmla="*/ 398256 h 6402614"/>
                <a:gd name="connsiteX67" fmla="*/ 2573611 w 5378623"/>
                <a:gd name="connsiteY67" fmla="*/ 336717 h 6402614"/>
                <a:gd name="connsiteX68" fmla="*/ 2014208 w 5378623"/>
                <a:gd name="connsiteY68" fmla="*/ 276896 h 6402614"/>
                <a:gd name="connsiteX69" fmla="*/ 1457097 w 5378623"/>
                <a:gd name="connsiteY69" fmla="*/ 322828 h 6402614"/>
                <a:gd name="connsiteX70" fmla="*/ 914684 w 5378623"/>
                <a:gd name="connsiteY70" fmla="*/ 486648 h 6402614"/>
                <a:gd name="connsiteX71" fmla="*/ 848661 w 5378623"/>
                <a:gd name="connsiteY71" fmla="*/ 515093 h 6402614"/>
                <a:gd name="connsiteX72" fmla="*/ 782834 w 5378623"/>
                <a:gd name="connsiteY72" fmla="*/ 544519 h 6402614"/>
                <a:gd name="connsiteX73" fmla="*/ 717715 w 5378623"/>
                <a:gd name="connsiteY73" fmla="*/ 575988 h 6402614"/>
                <a:gd name="connsiteX74" fmla="*/ 653112 w 5378623"/>
                <a:gd name="connsiteY74" fmla="*/ 608523 h 6402614"/>
                <a:gd name="connsiteX75" fmla="*/ 406671 w 5378623"/>
                <a:gd name="connsiteY75" fmla="*/ 756246 h 6402614"/>
                <a:gd name="connsiteX76" fmla="*/ 191033 w 5378623"/>
                <a:gd name="connsiteY76" fmla="*/ 942131 h 6402614"/>
                <a:gd name="connsiteX77" fmla="*/ 143339 w 5378623"/>
                <a:gd name="connsiteY77" fmla="*/ 996006 h 6402614"/>
                <a:gd name="connsiteX78" fmla="*/ 98848 w 5378623"/>
                <a:gd name="connsiteY78" fmla="*/ 1053288 h 6402614"/>
                <a:gd name="connsiteX79" fmla="*/ 56083 w 5378623"/>
                <a:gd name="connsiteY79" fmla="*/ 1112657 h 6402614"/>
                <a:gd name="connsiteX80" fmla="*/ 14889 w 5378623"/>
                <a:gd name="connsiteY80" fmla="*/ 1173837 h 6402614"/>
                <a:gd name="connsiteX81" fmla="*/ 0 w 5378623"/>
                <a:gd name="connsiteY81" fmla="*/ 1198088 h 6402614"/>
                <a:gd name="connsiteX82" fmla="*/ 0 w 5378623"/>
                <a:gd name="connsiteY82" fmla="*/ 888809 h 6402614"/>
                <a:gd name="connsiteX83" fmla="*/ 88781 w 5378623"/>
                <a:gd name="connsiteY83" fmla="*/ 802825 h 6402614"/>
                <a:gd name="connsiteX84" fmla="*/ 2220349 w 5378623"/>
                <a:gd name="connsiteY84" fmla="*/ 67 h 640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5378623" h="6402614">
                  <a:moveTo>
                    <a:pt x="2220349" y="67"/>
                  </a:moveTo>
                  <a:cubicBezTo>
                    <a:pt x="2484151" y="1784"/>
                    <a:pt x="2751801" y="36820"/>
                    <a:pt x="3018161" y="108191"/>
                  </a:cubicBezTo>
                  <a:cubicBezTo>
                    <a:pt x="4722867" y="564965"/>
                    <a:pt x="5729192" y="2337049"/>
                    <a:pt x="5265831" y="4066338"/>
                  </a:cubicBezTo>
                  <a:cubicBezTo>
                    <a:pt x="4947269" y="5255224"/>
                    <a:pt x="4017004" y="6114300"/>
                    <a:pt x="2912752" y="6386691"/>
                  </a:cubicBezTo>
                  <a:lnTo>
                    <a:pt x="2840648" y="6402614"/>
                  </a:lnTo>
                  <a:lnTo>
                    <a:pt x="1474249" y="6402614"/>
                  </a:lnTo>
                  <a:lnTo>
                    <a:pt x="1340218" y="6370360"/>
                  </a:lnTo>
                  <a:cubicBezTo>
                    <a:pt x="914042" y="6256167"/>
                    <a:pt x="531514" y="6059766"/>
                    <a:pt x="204687" y="5802379"/>
                  </a:cubicBezTo>
                  <a:lnTo>
                    <a:pt x="0" y="5624181"/>
                  </a:lnTo>
                  <a:lnTo>
                    <a:pt x="0" y="5197118"/>
                  </a:lnTo>
                  <a:lnTo>
                    <a:pt x="120950" y="5327736"/>
                  </a:lnTo>
                  <a:cubicBezTo>
                    <a:pt x="253827" y="5458395"/>
                    <a:pt x="397634" y="5575985"/>
                    <a:pt x="553277" y="5674143"/>
                  </a:cubicBezTo>
                  <a:cubicBezTo>
                    <a:pt x="708978" y="5772084"/>
                    <a:pt x="875421" y="5851690"/>
                    <a:pt x="1048951" y="5913372"/>
                  </a:cubicBezTo>
                  <a:cubicBezTo>
                    <a:pt x="1070860" y="5920750"/>
                    <a:pt x="1092382" y="5928719"/>
                    <a:pt x="1114406" y="5935664"/>
                  </a:cubicBezTo>
                  <a:lnTo>
                    <a:pt x="1180375" y="5956470"/>
                  </a:lnTo>
                  <a:lnTo>
                    <a:pt x="1247107" y="5975278"/>
                  </a:lnTo>
                  <a:cubicBezTo>
                    <a:pt x="1269462" y="5981848"/>
                    <a:pt x="1291029" y="5986236"/>
                    <a:pt x="1313053" y="5991905"/>
                  </a:cubicBezTo>
                  <a:cubicBezTo>
                    <a:pt x="1400808" y="6012869"/>
                    <a:pt x="1489584" y="6027036"/>
                    <a:pt x="1578771" y="6035400"/>
                  </a:cubicBezTo>
                  <a:cubicBezTo>
                    <a:pt x="1757312" y="6051941"/>
                    <a:pt x="1937844" y="6040152"/>
                    <a:pt x="2116969" y="6005033"/>
                  </a:cubicBezTo>
                  <a:cubicBezTo>
                    <a:pt x="2296104" y="5969454"/>
                    <a:pt x="2473717" y="5910978"/>
                    <a:pt x="2648341" y="5837212"/>
                  </a:cubicBezTo>
                  <a:cubicBezTo>
                    <a:pt x="2823148" y="5763610"/>
                    <a:pt x="2995347" y="5675863"/>
                    <a:pt x="3166862" y="5582136"/>
                  </a:cubicBezTo>
                  <a:cubicBezTo>
                    <a:pt x="3209843" y="5558645"/>
                    <a:pt x="3252667" y="5534880"/>
                    <a:pt x="3295551" y="5510900"/>
                  </a:cubicBezTo>
                  <a:lnTo>
                    <a:pt x="3426292" y="5437546"/>
                  </a:lnTo>
                  <a:cubicBezTo>
                    <a:pt x="3515217" y="5388460"/>
                    <a:pt x="3604599" y="5341930"/>
                    <a:pt x="3693498" y="5296779"/>
                  </a:cubicBezTo>
                  <a:lnTo>
                    <a:pt x="3957511" y="5162806"/>
                  </a:lnTo>
                  <a:cubicBezTo>
                    <a:pt x="4044259" y="5118005"/>
                    <a:pt x="4129592" y="5072941"/>
                    <a:pt x="4212170" y="5024936"/>
                  </a:cubicBezTo>
                  <a:cubicBezTo>
                    <a:pt x="4294563" y="4976766"/>
                    <a:pt x="4374532" y="4926554"/>
                    <a:pt x="4449651" y="4870986"/>
                  </a:cubicBezTo>
                  <a:cubicBezTo>
                    <a:pt x="4524973" y="4815937"/>
                    <a:pt x="4596075" y="4756163"/>
                    <a:pt x="4659728" y="4689640"/>
                  </a:cubicBezTo>
                  <a:cubicBezTo>
                    <a:pt x="4723566" y="4623283"/>
                    <a:pt x="4780828" y="4550758"/>
                    <a:pt x="4830457" y="4472596"/>
                  </a:cubicBezTo>
                  <a:cubicBezTo>
                    <a:pt x="4880087" y="4394434"/>
                    <a:pt x="4921716" y="4310302"/>
                    <a:pt x="4955705" y="4222268"/>
                  </a:cubicBezTo>
                  <a:lnTo>
                    <a:pt x="4968352" y="4189141"/>
                  </a:lnTo>
                  <a:lnTo>
                    <a:pt x="4979564" y="4155400"/>
                  </a:lnTo>
                  <a:lnTo>
                    <a:pt x="4990913" y="4121577"/>
                  </a:lnTo>
                  <a:cubicBezTo>
                    <a:pt x="4994441" y="4110119"/>
                    <a:pt x="4997522" y="4098194"/>
                    <a:pt x="5000865" y="4086570"/>
                  </a:cubicBezTo>
                  <a:lnTo>
                    <a:pt x="5020612" y="4016281"/>
                  </a:lnTo>
                  <a:lnTo>
                    <a:pt x="5030486" y="3981137"/>
                  </a:lnTo>
                  <a:lnTo>
                    <a:pt x="5035423" y="3963565"/>
                  </a:lnTo>
                  <a:lnTo>
                    <a:pt x="5039507" y="3945765"/>
                  </a:lnTo>
                  <a:cubicBezTo>
                    <a:pt x="5050088" y="3898175"/>
                    <a:pt x="5061308" y="3850756"/>
                    <a:pt x="5071597" y="3802972"/>
                  </a:cubicBezTo>
                  <a:lnTo>
                    <a:pt x="5096108" y="3658610"/>
                  </a:lnTo>
                  <a:cubicBezTo>
                    <a:pt x="5102684" y="3610180"/>
                    <a:pt x="5107604" y="3561536"/>
                    <a:pt x="5113299" y="3512985"/>
                  </a:cubicBezTo>
                  <a:lnTo>
                    <a:pt x="5115328" y="3494749"/>
                  </a:lnTo>
                  <a:lnTo>
                    <a:pt x="5116446" y="3476502"/>
                  </a:lnTo>
                  <a:lnTo>
                    <a:pt x="5118711" y="3439898"/>
                  </a:lnTo>
                  <a:lnTo>
                    <a:pt x="5123270" y="3366583"/>
                  </a:lnTo>
                  <a:cubicBezTo>
                    <a:pt x="5126606" y="3268829"/>
                    <a:pt x="5127431" y="3170634"/>
                    <a:pt x="5121172" y="3072860"/>
                  </a:cubicBezTo>
                  <a:lnTo>
                    <a:pt x="5119473" y="3036121"/>
                  </a:lnTo>
                  <a:cubicBezTo>
                    <a:pt x="5118968" y="3023930"/>
                    <a:pt x="5117310" y="3011778"/>
                    <a:pt x="5116244" y="2999552"/>
                  </a:cubicBezTo>
                  <a:lnTo>
                    <a:pt x="5109221" y="2926379"/>
                  </a:lnTo>
                  <a:cubicBezTo>
                    <a:pt x="5105544" y="2877404"/>
                    <a:pt x="5096760" y="2829145"/>
                    <a:pt x="5089643" y="2780639"/>
                  </a:cubicBezTo>
                  <a:lnTo>
                    <a:pt x="5084078" y="2744255"/>
                  </a:lnTo>
                  <a:cubicBezTo>
                    <a:pt x="5082420" y="2732104"/>
                    <a:pt x="5080412" y="2719974"/>
                    <a:pt x="5077785" y="2708026"/>
                  </a:cubicBezTo>
                  <a:lnTo>
                    <a:pt x="5063128" y="2636053"/>
                  </a:lnTo>
                  <a:cubicBezTo>
                    <a:pt x="5057902" y="2612048"/>
                    <a:pt x="5053511" y="2587920"/>
                    <a:pt x="5047530" y="2564176"/>
                  </a:cubicBezTo>
                  <a:lnTo>
                    <a:pt x="5028967" y="2493127"/>
                  </a:lnTo>
                  <a:cubicBezTo>
                    <a:pt x="4979424" y="2303537"/>
                    <a:pt x="4909775" y="2119458"/>
                    <a:pt x="4822623" y="1944830"/>
                  </a:cubicBezTo>
                  <a:cubicBezTo>
                    <a:pt x="4648947" y="1594931"/>
                    <a:pt x="4401749" y="1285261"/>
                    <a:pt x="4108183" y="1038170"/>
                  </a:cubicBezTo>
                  <a:cubicBezTo>
                    <a:pt x="3961444" y="914460"/>
                    <a:pt x="3803854" y="805232"/>
                    <a:pt x="3638213" y="712395"/>
                  </a:cubicBezTo>
                  <a:lnTo>
                    <a:pt x="3575480" y="678662"/>
                  </a:lnTo>
                  <a:cubicBezTo>
                    <a:pt x="3554450" y="667578"/>
                    <a:pt x="3534194" y="655311"/>
                    <a:pt x="3512574" y="645577"/>
                  </a:cubicBezTo>
                  <a:lnTo>
                    <a:pt x="3448603" y="614757"/>
                  </a:lnTo>
                  <a:lnTo>
                    <a:pt x="3416617" y="599347"/>
                  </a:lnTo>
                  <a:cubicBezTo>
                    <a:pt x="3406000" y="594185"/>
                    <a:pt x="3395413" y="588913"/>
                    <a:pt x="3384352" y="584559"/>
                  </a:cubicBezTo>
                  <a:cubicBezTo>
                    <a:pt x="3340850" y="566062"/>
                    <a:pt x="3297707" y="547083"/>
                    <a:pt x="3254088" y="529021"/>
                  </a:cubicBezTo>
                  <a:cubicBezTo>
                    <a:pt x="3209736" y="512847"/>
                    <a:pt x="3165607" y="496270"/>
                    <a:pt x="3121640" y="479505"/>
                  </a:cubicBezTo>
                  <a:lnTo>
                    <a:pt x="2987193" y="436176"/>
                  </a:lnTo>
                  <a:cubicBezTo>
                    <a:pt x="2942116" y="422708"/>
                    <a:pt x="2896575" y="410968"/>
                    <a:pt x="2851296" y="398256"/>
                  </a:cubicBezTo>
                  <a:cubicBezTo>
                    <a:pt x="2759507" y="375285"/>
                    <a:pt x="2666373" y="353923"/>
                    <a:pt x="2573611" y="336717"/>
                  </a:cubicBezTo>
                  <a:cubicBezTo>
                    <a:pt x="2387776" y="301762"/>
                    <a:pt x="2200839" y="280304"/>
                    <a:pt x="2014208" y="276896"/>
                  </a:cubicBezTo>
                  <a:cubicBezTo>
                    <a:pt x="1827605" y="273381"/>
                    <a:pt x="1641223" y="288238"/>
                    <a:pt x="1457097" y="322828"/>
                  </a:cubicBezTo>
                  <a:cubicBezTo>
                    <a:pt x="1272912" y="357634"/>
                    <a:pt x="1091595" y="413727"/>
                    <a:pt x="914684" y="486648"/>
                  </a:cubicBezTo>
                  <a:lnTo>
                    <a:pt x="848661" y="515093"/>
                  </a:lnTo>
                  <a:cubicBezTo>
                    <a:pt x="826573" y="524592"/>
                    <a:pt x="804281" y="533573"/>
                    <a:pt x="782834" y="544519"/>
                  </a:cubicBezTo>
                  <a:lnTo>
                    <a:pt x="717715" y="575988"/>
                  </a:lnTo>
                  <a:cubicBezTo>
                    <a:pt x="696005" y="586632"/>
                    <a:pt x="673986" y="596729"/>
                    <a:pt x="653112" y="608523"/>
                  </a:cubicBezTo>
                  <a:cubicBezTo>
                    <a:pt x="568070" y="653782"/>
                    <a:pt x="483901" y="700897"/>
                    <a:pt x="406671" y="756246"/>
                  </a:cubicBezTo>
                  <a:cubicBezTo>
                    <a:pt x="327441" y="809669"/>
                    <a:pt x="256836" y="872706"/>
                    <a:pt x="191033" y="942131"/>
                  </a:cubicBezTo>
                  <a:cubicBezTo>
                    <a:pt x="175048" y="959988"/>
                    <a:pt x="159064" y="977846"/>
                    <a:pt x="143339" y="996006"/>
                  </a:cubicBezTo>
                  <a:lnTo>
                    <a:pt x="98848" y="1053288"/>
                  </a:lnTo>
                  <a:cubicBezTo>
                    <a:pt x="83542" y="1072023"/>
                    <a:pt x="70312" y="1092822"/>
                    <a:pt x="56083" y="1112657"/>
                  </a:cubicBezTo>
                  <a:cubicBezTo>
                    <a:pt x="42010" y="1132765"/>
                    <a:pt x="27965" y="1152765"/>
                    <a:pt x="14889" y="1173837"/>
                  </a:cubicBezTo>
                  <a:lnTo>
                    <a:pt x="0" y="1198088"/>
                  </a:lnTo>
                  <a:lnTo>
                    <a:pt x="0" y="888809"/>
                  </a:lnTo>
                  <a:lnTo>
                    <a:pt x="88781" y="802825"/>
                  </a:lnTo>
                  <a:cubicBezTo>
                    <a:pt x="672175" y="289643"/>
                    <a:pt x="1428944" y="-5083"/>
                    <a:pt x="2220349" y="6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extBox 1">
            <a:extLst>
              <a:ext uri="{FF2B5EF4-FFF2-40B4-BE49-F238E27FC236}">
                <a16:creationId xmlns:a16="http://schemas.microsoft.com/office/drawing/2014/main" id="{AD3558F7-C4AF-6E75-E4F0-C91C36F90917}"/>
              </a:ext>
            </a:extLst>
          </p:cNvPr>
          <p:cNvSpPr txBox="1"/>
          <p:nvPr/>
        </p:nvSpPr>
        <p:spPr>
          <a:xfrm>
            <a:off x="88136" y="2023236"/>
            <a:ext cx="4376314" cy="2820908"/>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000" b="1" kern="1200" dirty="0">
                <a:solidFill>
                  <a:schemeClr val="tx2"/>
                </a:solidFill>
                <a:latin typeface="Times New Roman" panose="02020603050405020304" pitchFamily="18" charset="0"/>
                <a:ea typeface="+mj-ea"/>
                <a:cs typeface="Times New Roman" panose="02020603050405020304" pitchFamily="18" charset="0"/>
              </a:rPr>
              <a:t>Importance of Time Series Models in Deep Learning</a:t>
            </a:r>
          </a:p>
        </p:txBody>
      </p:sp>
      <p:graphicFrame>
        <p:nvGraphicFramePr>
          <p:cNvPr id="9" name="TextBox 3">
            <a:extLst>
              <a:ext uri="{FF2B5EF4-FFF2-40B4-BE49-F238E27FC236}">
                <a16:creationId xmlns:a16="http://schemas.microsoft.com/office/drawing/2014/main" id="{578B93B6-426E-4F99-3A20-F159B6D8D5D4}"/>
              </a:ext>
            </a:extLst>
          </p:cNvPr>
          <p:cNvGraphicFramePr/>
          <p:nvPr>
            <p:extLst>
              <p:ext uri="{D42A27DB-BD31-4B8C-83A1-F6EECF244321}">
                <p14:modId xmlns:p14="http://schemas.microsoft.com/office/powerpoint/2010/main" val="3113206698"/>
              </p:ext>
            </p:extLst>
          </p:nvPr>
        </p:nvGraphicFramePr>
        <p:xfrm>
          <a:off x="5466150" y="365229"/>
          <a:ext cx="6568280" cy="64871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96065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C5ABBE1-A661-7EB4-7523-603FF5650975}"/>
              </a:ext>
            </a:extLst>
          </p:cNvPr>
          <p:cNvSpPr txBox="1"/>
          <p:nvPr/>
        </p:nvSpPr>
        <p:spPr>
          <a:xfrm>
            <a:off x="0" y="131729"/>
            <a:ext cx="7199728" cy="1454051"/>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000" b="1" kern="1200" dirty="0">
                <a:latin typeface="Times New Roman" panose="02020603050405020304" pitchFamily="18" charset="0"/>
                <a:ea typeface="+mj-ea"/>
                <a:cs typeface="Times New Roman" panose="02020603050405020304" pitchFamily="18" charset="0"/>
              </a:rPr>
              <a:t>What does Long-Term Dependencies Mean?</a:t>
            </a:r>
          </a:p>
        </p:txBody>
      </p:sp>
      <p:sp>
        <p:nvSpPr>
          <p:cNvPr id="3" name="TextBox 2">
            <a:extLst>
              <a:ext uri="{FF2B5EF4-FFF2-40B4-BE49-F238E27FC236}">
                <a16:creationId xmlns:a16="http://schemas.microsoft.com/office/drawing/2014/main" id="{C7603C88-6229-1A0D-295A-21D0F4486E3E}"/>
              </a:ext>
            </a:extLst>
          </p:cNvPr>
          <p:cNvSpPr txBox="1"/>
          <p:nvPr/>
        </p:nvSpPr>
        <p:spPr>
          <a:xfrm>
            <a:off x="123990" y="2406956"/>
            <a:ext cx="6122222" cy="3457134"/>
          </a:xfrm>
          <a:prstGeom prst="rect">
            <a:avLst/>
          </a:prstGeom>
        </p:spPr>
        <p:txBody>
          <a:bodyPr vert="horz" lIns="91440" tIns="45720" rIns="91440" bIns="45720" rtlCol="0" anchor="ctr">
            <a:noAutofit/>
          </a:bodyPr>
          <a:lstStyle/>
          <a:p>
            <a:pPr marL="285750" indent="-285750" algn="just">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Long-term dependencies in sequential data refer to situations where the current value or state in a sequence is influenced by events or data points that occurred far earlier in the sequence. </a:t>
            </a:r>
          </a:p>
          <a:p>
            <a:pPr algn="just">
              <a:lnSpc>
                <a:spcPct val="90000"/>
              </a:lnSpc>
              <a:spcAft>
                <a:spcPts val="600"/>
              </a:spcAft>
            </a:pPr>
            <a:endParaRPr lang="en-US" dirty="0">
              <a:latin typeface="Times New Roman" panose="02020603050405020304" pitchFamily="18" charset="0"/>
              <a:cs typeface="Times New Roman" panose="02020603050405020304" pitchFamily="18" charset="0"/>
            </a:endParaRPr>
          </a:p>
          <a:p>
            <a:pPr marL="285750" indent="-285750" algn="just">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 model needs to retain and consider information from previous time steps or observations over long periods of time in order to make an accurate prediction or decision. For example:</a:t>
            </a:r>
          </a:p>
          <a:p>
            <a:pPr algn="just">
              <a:lnSpc>
                <a:spcPct val="90000"/>
              </a:lnSpc>
              <a:spcAft>
                <a:spcPts val="600"/>
              </a:spcAft>
            </a:pPr>
            <a:endParaRPr lang="en-US" dirty="0">
              <a:latin typeface="Times New Roman" panose="02020603050405020304" pitchFamily="18" charset="0"/>
              <a:cs typeface="Times New Roman" panose="02020603050405020304" pitchFamily="18" charset="0"/>
            </a:endParaRPr>
          </a:p>
          <a:p>
            <a:pPr marL="971550" lvl="2" indent="-285750" algn="just">
              <a:lnSpc>
                <a:spcPct val="90000"/>
              </a:lnSpc>
              <a:spcAft>
                <a:spcPts val="600"/>
              </a:spcAft>
              <a:buFont typeface="Courier New" panose="02070309020205020404" pitchFamily="49" charset="0"/>
              <a:buChar char="o"/>
            </a:pPr>
            <a:r>
              <a:rPr lang="en-US" dirty="0">
                <a:latin typeface="Times New Roman" panose="02020603050405020304" pitchFamily="18" charset="0"/>
                <a:cs typeface="Times New Roman" panose="02020603050405020304" pitchFamily="18" charset="0"/>
              </a:rPr>
              <a:t>In time series forecasting, the value at time </a:t>
            </a:r>
            <a:r>
              <a:rPr lang="en-US" i="1" dirty="0">
                <a:latin typeface="Times New Roman" panose="02020603050405020304" pitchFamily="18" charset="0"/>
                <a:cs typeface="Times New Roman" panose="02020603050405020304" pitchFamily="18" charset="0"/>
              </a:rPr>
              <a:t>t</a:t>
            </a:r>
            <a:r>
              <a:rPr lang="en-US" dirty="0">
                <a:latin typeface="Times New Roman" panose="02020603050405020304" pitchFamily="18" charset="0"/>
                <a:cs typeface="Times New Roman" panose="02020603050405020304" pitchFamily="18" charset="0"/>
              </a:rPr>
              <a:t> may depend on data points from </a:t>
            </a:r>
            <a:r>
              <a:rPr lang="en-US" i="1" dirty="0">
                <a:latin typeface="Times New Roman" panose="02020603050405020304" pitchFamily="18" charset="0"/>
                <a:cs typeface="Times New Roman" panose="02020603050405020304" pitchFamily="18" charset="0"/>
              </a:rPr>
              <a:t>days, months, or years ago</a:t>
            </a:r>
            <a:r>
              <a:rPr lang="en-US" dirty="0">
                <a:latin typeface="Times New Roman" panose="02020603050405020304" pitchFamily="18" charset="0"/>
                <a:cs typeface="Times New Roman" panose="02020603050405020304" pitchFamily="18" charset="0"/>
              </a:rPr>
              <a:t>. Predicting </a:t>
            </a:r>
            <a:r>
              <a:rPr lang="en-US" i="1" dirty="0">
                <a:latin typeface="Times New Roman" panose="02020603050405020304" pitchFamily="18" charset="0"/>
                <a:cs typeface="Times New Roman" panose="02020603050405020304" pitchFamily="18" charset="0"/>
              </a:rPr>
              <a:t>tomorrow’s stock price </a:t>
            </a:r>
            <a:r>
              <a:rPr lang="en-US" dirty="0">
                <a:latin typeface="Times New Roman" panose="02020603050405020304" pitchFamily="18" charset="0"/>
                <a:cs typeface="Times New Roman" panose="02020603050405020304" pitchFamily="18" charset="0"/>
              </a:rPr>
              <a:t>might require considering patterns and trends from </a:t>
            </a:r>
            <a:r>
              <a:rPr lang="en-US" i="1" dirty="0">
                <a:latin typeface="Times New Roman" panose="02020603050405020304" pitchFamily="18" charset="0"/>
                <a:cs typeface="Times New Roman" panose="02020603050405020304" pitchFamily="18" charset="0"/>
              </a:rPr>
              <a:t>a year or more of historical data</a:t>
            </a:r>
            <a:r>
              <a:rPr lang="en-US" dirty="0">
                <a:latin typeface="Times New Roman" panose="02020603050405020304" pitchFamily="18" charset="0"/>
                <a:cs typeface="Times New Roman" panose="02020603050405020304" pitchFamily="18" charset="0"/>
              </a:rPr>
              <a:t>.</a:t>
            </a:r>
          </a:p>
        </p:txBody>
      </p:sp>
      <p:grpSp>
        <p:nvGrpSpPr>
          <p:cNvPr id="34" name="Group 3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35" name="Freeform: Shape 3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7" name="Graphic 26" descr="Stopwatch">
            <a:extLst>
              <a:ext uri="{FF2B5EF4-FFF2-40B4-BE49-F238E27FC236}">
                <a16:creationId xmlns:a16="http://schemas.microsoft.com/office/drawing/2014/main" id="{F1A7028B-9F77-206B-3CBF-012B7BDB9A5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1875803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emplate>office theme</Template>
  <TotalTime>7760</TotalTime>
  <Words>3660</Words>
  <Application>Microsoft Macintosh PowerPoint</Application>
  <PresentationFormat>Widescreen</PresentationFormat>
  <Paragraphs>292</Paragraphs>
  <Slides>75</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75</vt:i4>
      </vt:variant>
    </vt:vector>
  </HeadingPairs>
  <TitlesOfParts>
    <vt:vector size="84" baseType="lpstr">
      <vt:lpstr>Aptos</vt:lpstr>
      <vt:lpstr>Aptos Display</vt:lpstr>
      <vt:lpstr>Arial</vt:lpstr>
      <vt:lpstr>Courier New</vt:lpstr>
      <vt:lpstr>Roboto</vt:lpstr>
      <vt:lpstr>Source Sans Pro</vt:lpstr>
      <vt:lpstr>Times New Roman</vt:lpstr>
      <vt:lpstr>Wingdings</vt:lpstr>
      <vt:lpstr>office theme</vt:lpstr>
      <vt:lpstr>PowerPoint Presentation</vt:lpstr>
      <vt:lpstr>PowerPoint Presentation</vt:lpstr>
      <vt:lpstr>Sequence Modeling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Talaei Khoei, Tala</cp:lastModifiedBy>
  <cp:revision>561</cp:revision>
  <dcterms:created xsi:type="dcterms:W3CDTF">2024-11-08T12:59:25Z</dcterms:created>
  <dcterms:modified xsi:type="dcterms:W3CDTF">2025-07-10T15:43:58Z</dcterms:modified>
</cp:coreProperties>
</file>